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sldIdLst>
    <p:sldId id="259" r:id="rId2"/>
    <p:sldId id="721" r:id="rId3"/>
    <p:sldId id="328" r:id="rId4"/>
    <p:sldId id="731" r:id="rId5"/>
    <p:sldId id="269" r:id="rId6"/>
    <p:sldId id="723" r:id="rId7"/>
    <p:sldId id="463" r:id="rId8"/>
    <p:sldId id="404" r:id="rId9"/>
    <p:sldId id="405" r:id="rId10"/>
    <p:sldId id="406" r:id="rId11"/>
    <p:sldId id="726" r:id="rId12"/>
    <p:sldId id="466" r:id="rId13"/>
    <p:sldId id="409" r:id="rId14"/>
    <p:sldId id="410" r:id="rId15"/>
    <p:sldId id="411" r:id="rId16"/>
    <p:sldId id="412" r:id="rId17"/>
    <p:sldId id="413" r:id="rId18"/>
    <p:sldId id="414" r:id="rId19"/>
    <p:sldId id="445" r:id="rId20"/>
    <p:sldId id="415" r:id="rId21"/>
    <p:sldId id="417" r:id="rId22"/>
    <p:sldId id="437" r:id="rId23"/>
    <p:sldId id="438" r:id="rId24"/>
    <p:sldId id="419" r:id="rId25"/>
    <p:sldId id="439" r:id="rId26"/>
    <p:sldId id="440" r:id="rId27"/>
    <p:sldId id="421" r:id="rId28"/>
    <p:sldId id="448" r:id="rId29"/>
    <p:sldId id="425" r:id="rId30"/>
    <p:sldId id="447" r:id="rId31"/>
    <p:sldId id="442" r:id="rId32"/>
    <p:sldId id="464" r:id="rId33"/>
    <p:sldId id="430" r:id="rId34"/>
    <p:sldId id="431" r:id="rId35"/>
    <p:sldId id="481" r:id="rId36"/>
    <p:sldId id="478" r:id="rId37"/>
    <p:sldId id="479" r:id="rId38"/>
    <p:sldId id="465" r:id="rId39"/>
    <p:sldId id="456" r:id="rId40"/>
    <p:sldId id="457" r:id="rId41"/>
    <p:sldId id="458" r:id="rId42"/>
    <p:sldId id="459" r:id="rId43"/>
    <p:sldId id="460" r:id="rId44"/>
    <p:sldId id="461" r:id="rId45"/>
    <p:sldId id="462" r:id="rId46"/>
    <p:sldId id="273" r:id="rId47"/>
    <p:sldId id="432" r:id="rId48"/>
    <p:sldId id="433" r:id="rId49"/>
    <p:sldId id="377" r:id="rId50"/>
    <p:sldId id="381" r:id="rId51"/>
    <p:sldId id="382" r:id="rId52"/>
    <p:sldId id="385" r:id="rId53"/>
    <p:sldId id="449" r:id="rId54"/>
    <p:sldId id="450" r:id="rId55"/>
    <p:sldId id="451" r:id="rId56"/>
    <p:sldId id="274" r:id="rId57"/>
    <p:sldId id="390" r:id="rId58"/>
    <p:sldId id="435" r:id="rId59"/>
    <p:sldId id="452" r:id="rId60"/>
    <p:sldId id="436" r:id="rId61"/>
    <p:sldId id="396" r:id="rId62"/>
    <p:sldId id="616" r:id="rId63"/>
    <p:sldId id="727" r:id="rId64"/>
    <p:sldId id="453" r:id="rId65"/>
    <p:sldId id="454" r:id="rId66"/>
    <p:sldId id="455" r:id="rId67"/>
    <p:sldId id="394" r:id="rId68"/>
    <p:sldId id="728" r:id="rId69"/>
    <p:sldId id="689" r:id="rId70"/>
    <p:sldId id="703" r:id="rId71"/>
    <p:sldId id="690" r:id="rId72"/>
    <p:sldId id="691" r:id="rId73"/>
    <p:sldId id="704" r:id="rId74"/>
    <p:sldId id="468" r:id="rId75"/>
    <p:sldId id="330" r:id="rId76"/>
    <p:sldId id="333" r:id="rId77"/>
    <p:sldId id="336" r:id="rId78"/>
    <p:sldId id="337" r:id="rId79"/>
    <p:sldId id="729" r:id="rId80"/>
    <p:sldId id="307" r:id="rId81"/>
    <p:sldId id="480" r:id="rId82"/>
    <p:sldId id="715" r:id="rId83"/>
    <p:sldId id="256" r:id="rId84"/>
    <p:sldId id="441" r:id="rId85"/>
    <p:sldId id="730" r:id="rId8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VOIX - PORTAL Frédéric" initials="L-PF" lastIdx="1" clrIdx="0">
    <p:extLst>
      <p:ext uri="{19B8F6BF-5375-455C-9EA6-DF929625EA0E}">
        <p15:presenceInfo xmlns:p15="http://schemas.microsoft.com/office/powerpoint/2012/main" userId="S-1-5-21-2052111302-2139871995-682003330-107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2"/>
      </p:cViewPr>
      <p:guideLst>
        <p:guide orient="horz" pos="2160"/>
        <p:guide pos="3840"/>
      </p:guideLst>
    </p:cSldViewPr>
  </p:slideViewPr>
  <p:notesTextViewPr>
    <p:cViewPr>
      <p:scale>
        <a:sx n="1" d="1"/>
        <a:sy n="1" d="1"/>
      </p:scale>
      <p:origin x="0" y="0"/>
    </p:cViewPr>
  </p:notesTextViewPr>
  <p:sorterViewPr>
    <p:cViewPr>
      <p:scale>
        <a:sx n="100" d="100"/>
        <a:sy n="100" d="100"/>
      </p:scale>
      <p:origin x="0" y="-139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BB234-1CDE-4B13-9AF8-72BCF0AA06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540BFCC-5F68-4D80-9FEB-2519137C4D28}">
      <dgm:prSet phldrT="[Text]"/>
      <dgm:spPr/>
      <dgm:t>
        <a:bodyPr/>
        <a:lstStyle/>
        <a:p>
          <a:r>
            <a:rPr lang="en-US" dirty="0"/>
            <a:t>Cycle du </a:t>
          </a:r>
          <a:r>
            <a:rPr lang="en-US" dirty="0" err="1"/>
            <a:t>transfert</a:t>
          </a:r>
          <a:r>
            <a:rPr lang="en-US" dirty="0"/>
            <a:t> de </a:t>
          </a:r>
          <a:r>
            <a:rPr lang="en-US" dirty="0" err="1"/>
            <a:t>technologie</a:t>
          </a:r>
          <a:endParaRPr lang="en-US" dirty="0"/>
        </a:p>
      </dgm:t>
    </dgm:pt>
    <dgm:pt modelId="{98B2BC39-8B8B-476F-91FD-2A76C354DAA5}" type="parTrans" cxnId="{B4BCC0E0-AD39-4607-9891-28287F0FCD57}">
      <dgm:prSet/>
      <dgm:spPr/>
      <dgm:t>
        <a:bodyPr/>
        <a:lstStyle/>
        <a:p>
          <a:endParaRPr lang="en-US"/>
        </a:p>
      </dgm:t>
    </dgm:pt>
    <dgm:pt modelId="{F8103C10-E43D-4363-B7AE-D62E15645B5E}" type="sibTrans" cxnId="{B4BCC0E0-AD39-4607-9891-28287F0FCD57}">
      <dgm:prSet/>
      <dgm:spPr/>
      <dgm:t>
        <a:bodyPr/>
        <a:lstStyle/>
        <a:p>
          <a:endParaRPr lang="en-US"/>
        </a:p>
      </dgm:t>
    </dgm:pt>
    <dgm:pt modelId="{DAD66219-38D8-4341-87CE-C2F7D245E3EE}">
      <dgm:prSet phldrT="[Text]"/>
      <dgm:spPr/>
      <dgm:t>
        <a:bodyPr/>
        <a:lstStyle/>
        <a:p>
          <a:r>
            <a:rPr lang="fr-FR" dirty="0"/>
            <a:t>Recherche et développement </a:t>
          </a:r>
        </a:p>
        <a:p>
          <a:endParaRPr lang="en-US" dirty="0"/>
        </a:p>
      </dgm:t>
    </dgm:pt>
    <dgm:pt modelId="{6758102E-C4A0-4DAB-A6A5-0C180936B66C}" type="parTrans" cxnId="{5611FF07-99CF-467E-87E5-EBF7E205F2D1}">
      <dgm:prSet/>
      <dgm:spPr/>
      <dgm:t>
        <a:bodyPr/>
        <a:lstStyle/>
        <a:p>
          <a:endParaRPr lang="en-US"/>
        </a:p>
      </dgm:t>
    </dgm:pt>
    <dgm:pt modelId="{3FD51B2C-BBA1-421C-8EC2-448CE09DA453}" type="sibTrans" cxnId="{5611FF07-99CF-467E-87E5-EBF7E205F2D1}">
      <dgm:prSet/>
      <dgm:spPr/>
      <dgm:t>
        <a:bodyPr/>
        <a:lstStyle/>
        <a:p>
          <a:endParaRPr lang="en-US"/>
        </a:p>
      </dgm:t>
    </dgm:pt>
    <dgm:pt modelId="{E2A23836-25EE-4B26-8BAF-9EC18A7B4D23}">
      <dgm:prSet phldrT="[Text]"/>
      <dgm:spPr/>
      <dgm:t>
        <a:bodyPr/>
        <a:lstStyle/>
        <a:p>
          <a:r>
            <a:rPr lang="en-US" dirty="0"/>
            <a:t>Invention </a:t>
          </a:r>
        </a:p>
      </dgm:t>
    </dgm:pt>
    <dgm:pt modelId="{5475443B-EA86-4719-A30A-8C50F5009BE5}" type="parTrans" cxnId="{2F2C3ADE-6ADD-4CCF-813A-D0C942FFAED0}">
      <dgm:prSet/>
      <dgm:spPr/>
      <dgm:t>
        <a:bodyPr/>
        <a:lstStyle/>
        <a:p>
          <a:endParaRPr lang="en-US"/>
        </a:p>
      </dgm:t>
    </dgm:pt>
    <dgm:pt modelId="{94EA7322-B22C-4C78-978F-90F3C2783BC4}" type="sibTrans" cxnId="{2F2C3ADE-6ADD-4CCF-813A-D0C942FFAED0}">
      <dgm:prSet/>
      <dgm:spPr/>
      <dgm:t>
        <a:bodyPr/>
        <a:lstStyle/>
        <a:p>
          <a:endParaRPr lang="en-US"/>
        </a:p>
      </dgm:t>
    </dgm:pt>
    <dgm:pt modelId="{9DDADD6D-A552-4A61-B90C-DC2BA6973359}">
      <dgm:prSet phldrT="[Text]"/>
      <dgm:spPr/>
      <dgm:t>
        <a:bodyPr/>
        <a:lstStyle/>
        <a:p>
          <a:r>
            <a:rPr lang="fr-FR" dirty="0"/>
            <a:t>Évaluation des technologies</a:t>
          </a:r>
          <a:endParaRPr lang="en-US" dirty="0"/>
        </a:p>
      </dgm:t>
    </dgm:pt>
    <dgm:pt modelId="{F19F9F3E-B3A7-4620-B4A7-25B5B0FC1E4D}" type="parTrans" cxnId="{0BF3CDF2-0031-4FD8-989E-F77B7584B14A}">
      <dgm:prSet/>
      <dgm:spPr/>
      <dgm:t>
        <a:bodyPr/>
        <a:lstStyle/>
        <a:p>
          <a:endParaRPr lang="en-US"/>
        </a:p>
      </dgm:t>
    </dgm:pt>
    <dgm:pt modelId="{74D280F3-0639-41D9-89B7-092124779618}" type="sibTrans" cxnId="{0BF3CDF2-0031-4FD8-989E-F77B7584B14A}">
      <dgm:prSet/>
      <dgm:spPr/>
      <dgm:t>
        <a:bodyPr/>
        <a:lstStyle/>
        <a:p>
          <a:endParaRPr lang="en-US"/>
        </a:p>
      </dgm:t>
    </dgm:pt>
    <dgm:pt modelId="{EDB43EFC-18DB-4313-B89A-E0D86CF112FA}">
      <dgm:prSet phldrT="[Text]"/>
      <dgm:spPr/>
      <dgm:t>
        <a:bodyPr/>
        <a:lstStyle/>
        <a:p>
          <a:r>
            <a:rPr lang="en-US" dirty="0"/>
            <a:t>Protection des droits</a:t>
          </a:r>
        </a:p>
      </dgm:t>
    </dgm:pt>
    <dgm:pt modelId="{D4AF3C07-E318-4D0A-BAFB-1132E26EE516}" type="parTrans" cxnId="{D7998D2C-59F6-4FD6-B14D-559383C574D3}">
      <dgm:prSet/>
      <dgm:spPr/>
      <dgm:t>
        <a:bodyPr/>
        <a:lstStyle/>
        <a:p>
          <a:endParaRPr lang="en-US"/>
        </a:p>
      </dgm:t>
    </dgm:pt>
    <dgm:pt modelId="{D3AEF63B-823C-495C-8F3D-647E14EF14D2}" type="sibTrans" cxnId="{D7998D2C-59F6-4FD6-B14D-559383C574D3}">
      <dgm:prSet/>
      <dgm:spPr/>
      <dgm:t>
        <a:bodyPr/>
        <a:lstStyle/>
        <a:p>
          <a:endParaRPr lang="en-US"/>
        </a:p>
      </dgm:t>
    </dgm:pt>
    <dgm:pt modelId="{3BEE535B-4970-4B11-BFDC-6BDA3964FEA0}">
      <dgm:prSet phldrT="[Text]"/>
      <dgm:spPr/>
      <dgm:t>
        <a:bodyPr/>
        <a:lstStyle/>
        <a:p>
          <a:r>
            <a:rPr lang="en-US" dirty="0" err="1"/>
            <a:t>Revenus</a:t>
          </a:r>
          <a:endParaRPr lang="en-US" dirty="0"/>
        </a:p>
      </dgm:t>
    </dgm:pt>
    <dgm:pt modelId="{3B50D3E6-D3AE-449E-9BD3-67062E352039}" type="parTrans" cxnId="{581E578F-8172-4767-B38C-D8E45DD38476}">
      <dgm:prSet/>
      <dgm:spPr/>
      <dgm:t>
        <a:bodyPr/>
        <a:lstStyle/>
        <a:p>
          <a:endParaRPr lang="en-US"/>
        </a:p>
      </dgm:t>
    </dgm:pt>
    <dgm:pt modelId="{44550509-A532-440C-94F7-7794BDDEE1BD}" type="sibTrans" cxnId="{581E578F-8172-4767-B38C-D8E45DD38476}">
      <dgm:prSet/>
      <dgm:spPr/>
      <dgm:t>
        <a:bodyPr/>
        <a:lstStyle/>
        <a:p>
          <a:endParaRPr lang="en-US"/>
        </a:p>
      </dgm:t>
    </dgm:pt>
    <dgm:pt modelId="{5314C227-56F7-49D3-A117-592ED67BE941}">
      <dgm:prSet phldrT="[Text]"/>
      <dgm:spPr/>
      <dgm:t>
        <a:bodyPr/>
        <a:lstStyle/>
        <a:p>
          <a:r>
            <a:rPr lang="en-US" dirty="0"/>
            <a:t>Marketing </a:t>
          </a:r>
        </a:p>
      </dgm:t>
    </dgm:pt>
    <dgm:pt modelId="{08E60FBD-0862-4219-B296-B983A5CCFCD3}" type="parTrans" cxnId="{3D5A3CCE-4C96-4027-A811-3595D3D2014E}">
      <dgm:prSet/>
      <dgm:spPr/>
      <dgm:t>
        <a:bodyPr/>
        <a:lstStyle/>
        <a:p>
          <a:endParaRPr lang="en-US"/>
        </a:p>
      </dgm:t>
    </dgm:pt>
    <dgm:pt modelId="{B51399A0-6270-447C-9A23-B040D78AD4B9}" type="sibTrans" cxnId="{3D5A3CCE-4C96-4027-A811-3595D3D2014E}">
      <dgm:prSet/>
      <dgm:spPr/>
      <dgm:t>
        <a:bodyPr/>
        <a:lstStyle/>
        <a:p>
          <a:endParaRPr lang="en-US"/>
        </a:p>
      </dgm:t>
    </dgm:pt>
    <dgm:pt modelId="{EDE043C3-A298-4A50-88BC-1EFB92E1A546}">
      <dgm:prSet phldrT="[Text]"/>
      <dgm:spPr/>
      <dgm:t>
        <a:bodyPr/>
        <a:lstStyle/>
        <a:p>
          <a:r>
            <a:rPr lang="en-US" dirty="0" err="1"/>
            <a:t>Licence</a:t>
          </a:r>
          <a:r>
            <a:rPr lang="en-US" dirty="0"/>
            <a:t> </a:t>
          </a:r>
        </a:p>
      </dgm:t>
    </dgm:pt>
    <dgm:pt modelId="{C05EBB9D-3209-4045-94C5-7747FA9765FC}" type="parTrans" cxnId="{78B54428-0502-4E35-9F2B-66B6013D5E8C}">
      <dgm:prSet/>
      <dgm:spPr/>
      <dgm:t>
        <a:bodyPr/>
        <a:lstStyle/>
        <a:p>
          <a:endParaRPr lang="en-US"/>
        </a:p>
      </dgm:t>
    </dgm:pt>
    <dgm:pt modelId="{37343136-5171-43D8-A366-9C2C1CA87896}" type="sibTrans" cxnId="{78B54428-0502-4E35-9F2B-66B6013D5E8C}">
      <dgm:prSet/>
      <dgm:spPr/>
      <dgm:t>
        <a:bodyPr/>
        <a:lstStyle/>
        <a:p>
          <a:endParaRPr lang="en-US"/>
        </a:p>
      </dgm:t>
    </dgm:pt>
    <dgm:pt modelId="{CBD3A7E2-5FD4-4FC9-B338-CB0911D640ED}">
      <dgm:prSet phldrT="[Text]"/>
      <dgm:spPr/>
      <dgm:t>
        <a:bodyPr/>
        <a:lstStyle/>
        <a:p>
          <a:r>
            <a:rPr lang="en-US" dirty="0" err="1"/>
            <a:t>Produits</a:t>
          </a:r>
          <a:r>
            <a:rPr lang="en-US" dirty="0"/>
            <a:t> et Services </a:t>
          </a:r>
        </a:p>
      </dgm:t>
    </dgm:pt>
    <dgm:pt modelId="{A9D3B46F-A139-4DF8-9014-6AFAFA32F5BE}" type="parTrans" cxnId="{351E4E2D-AA94-4EDC-8972-D204642999D0}">
      <dgm:prSet/>
      <dgm:spPr/>
      <dgm:t>
        <a:bodyPr/>
        <a:lstStyle/>
        <a:p>
          <a:endParaRPr lang="en-US"/>
        </a:p>
      </dgm:t>
    </dgm:pt>
    <dgm:pt modelId="{A39A04AA-CC0F-44ED-BBD8-7F3A2F1885F3}" type="sibTrans" cxnId="{351E4E2D-AA94-4EDC-8972-D204642999D0}">
      <dgm:prSet/>
      <dgm:spPr/>
      <dgm:t>
        <a:bodyPr/>
        <a:lstStyle/>
        <a:p>
          <a:endParaRPr lang="en-US"/>
        </a:p>
      </dgm:t>
    </dgm:pt>
    <dgm:pt modelId="{FA4EDB11-25E5-4ACB-8781-8B2733D737AC}">
      <dgm:prSet/>
      <dgm:spPr/>
      <dgm:t>
        <a:bodyPr/>
        <a:lstStyle/>
        <a:p>
          <a:endParaRPr lang="en-US"/>
        </a:p>
      </dgm:t>
    </dgm:pt>
    <dgm:pt modelId="{E712A2B4-A0B3-45CF-BAE0-F58694BE565A}" type="parTrans" cxnId="{A1497B32-0D95-4286-9740-DBEAFBDE53C1}">
      <dgm:prSet/>
      <dgm:spPr/>
      <dgm:t>
        <a:bodyPr/>
        <a:lstStyle/>
        <a:p>
          <a:endParaRPr lang="en-US"/>
        </a:p>
      </dgm:t>
    </dgm:pt>
    <dgm:pt modelId="{DB891050-705F-4D88-81F6-EA7F15FED7A7}" type="sibTrans" cxnId="{A1497B32-0D95-4286-9740-DBEAFBDE53C1}">
      <dgm:prSet/>
      <dgm:spPr/>
      <dgm:t>
        <a:bodyPr/>
        <a:lstStyle/>
        <a:p>
          <a:endParaRPr lang="en-US"/>
        </a:p>
      </dgm:t>
    </dgm:pt>
    <dgm:pt modelId="{AE776720-5F76-4834-8E6F-142E3761B2F0}">
      <dgm:prSet/>
      <dgm:spPr/>
      <dgm:t>
        <a:bodyPr/>
        <a:lstStyle/>
        <a:p>
          <a:endParaRPr lang="en-US"/>
        </a:p>
      </dgm:t>
    </dgm:pt>
    <dgm:pt modelId="{6803318A-6E9C-413E-8288-794FA239AF19}" type="parTrans" cxnId="{7306A6F9-BFF3-4AB7-A011-3865FE172150}">
      <dgm:prSet/>
      <dgm:spPr/>
      <dgm:t>
        <a:bodyPr/>
        <a:lstStyle/>
        <a:p>
          <a:endParaRPr lang="en-US"/>
        </a:p>
      </dgm:t>
    </dgm:pt>
    <dgm:pt modelId="{FE94C7D3-D063-4CD6-8B8C-36A1DDA924D7}" type="sibTrans" cxnId="{7306A6F9-BFF3-4AB7-A011-3865FE172150}">
      <dgm:prSet/>
      <dgm:spPr/>
      <dgm:t>
        <a:bodyPr/>
        <a:lstStyle/>
        <a:p>
          <a:endParaRPr lang="en-US"/>
        </a:p>
      </dgm:t>
    </dgm:pt>
    <dgm:pt modelId="{18EDF07E-9A99-43D7-87E0-DF5EC5DFA0B1}">
      <dgm:prSet/>
      <dgm:spPr/>
      <dgm:t>
        <a:bodyPr/>
        <a:lstStyle/>
        <a:p>
          <a:endParaRPr lang="en-US"/>
        </a:p>
      </dgm:t>
    </dgm:pt>
    <dgm:pt modelId="{CD4E041E-F0B9-4E55-A073-B76815977D2A}" type="parTrans" cxnId="{2F76AD1C-4707-4255-87E3-14092ED9458B}">
      <dgm:prSet/>
      <dgm:spPr/>
      <dgm:t>
        <a:bodyPr/>
        <a:lstStyle/>
        <a:p>
          <a:endParaRPr lang="en-US"/>
        </a:p>
      </dgm:t>
    </dgm:pt>
    <dgm:pt modelId="{9F64259C-75CE-4982-A506-A3576C175B72}" type="sibTrans" cxnId="{2F76AD1C-4707-4255-87E3-14092ED9458B}">
      <dgm:prSet/>
      <dgm:spPr/>
      <dgm:t>
        <a:bodyPr/>
        <a:lstStyle/>
        <a:p>
          <a:endParaRPr lang="en-US"/>
        </a:p>
      </dgm:t>
    </dgm:pt>
    <dgm:pt modelId="{6D184058-9446-44B4-8C32-9DF2D0A4CF60}" type="pres">
      <dgm:prSet presAssocID="{C92BB234-1CDE-4B13-9AF8-72BCF0AA06BF}" presName="Name0" presStyleCnt="0">
        <dgm:presLayoutVars>
          <dgm:chMax val="1"/>
          <dgm:dir/>
          <dgm:animLvl val="ctr"/>
          <dgm:resizeHandles val="exact"/>
        </dgm:presLayoutVars>
      </dgm:prSet>
      <dgm:spPr/>
    </dgm:pt>
    <dgm:pt modelId="{5F12B9FC-F680-495D-8F1C-C2520C9E4CF6}" type="pres">
      <dgm:prSet presAssocID="{C540BFCC-5F68-4D80-9FEB-2519137C4D28}" presName="centerShape" presStyleLbl="node0" presStyleIdx="0" presStyleCnt="1"/>
      <dgm:spPr/>
    </dgm:pt>
    <dgm:pt modelId="{DCEA941B-9AF1-46EA-993E-7DD1C58A54CE}" type="pres">
      <dgm:prSet presAssocID="{DAD66219-38D8-4341-87CE-C2F7D245E3EE}" presName="node" presStyleLbl="node1" presStyleIdx="0" presStyleCnt="8">
        <dgm:presLayoutVars>
          <dgm:bulletEnabled val="1"/>
        </dgm:presLayoutVars>
      </dgm:prSet>
      <dgm:spPr/>
    </dgm:pt>
    <dgm:pt modelId="{6E29D68B-3C30-4E92-B5D2-3AA07F2DF010}" type="pres">
      <dgm:prSet presAssocID="{DAD66219-38D8-4341-87CE-C2F7D245E3EE}" presName="dummy" presStyleCnt="0"/>
      <dgm:spPr/>
    </dgm:pt>
    <dgm:pt modelId="{921A5CE8-8B8A-4E93-B187-8EBB9763B766}" type="pres">
      <dgm:prSet presAssocID="{3FD51B2C-BBA1-421C-8EC2-448CE09DA453}" presName="sibTrans" presStyleLbl="sibTrans2D1" presStyleIdx="0" presStyleCnt="8"/>
      <dgm:spPr/>
    </dgm:pt>
    <dgm:pt modelId="{BB9F4BB1-2622-46F3-8145-09F7670E66F6}" type="pres">
      <dgm:prSet presAssocID="{E2A23836-25EE-4B26-8BAF-9EC18A7B4D23}" presName="node" presStyleLbl="node1" presStyleIdx="1" presStyleCnt="8">
        <dgm:presLayoutVars>
          <dgm:bulletEnabled val="1"/>
        </dgm:presLayoutVars>
      </dgm:prSet>
      <dgm:spPr/>
    </dgm:pt>
    <dgm:pt modelId="{63BA9ED9-594E-4FE0-A50A-8EB5687C340A}" type="pres">
      <dgm:prSet presAssocID="{E2A23836-25EE-4B26-8BAF-9EC18A7B4D23}" presName="dummy" presStyleCnt="0"/>
      <dgm:spPr/>
    </dgm:pt>
    <dgm:pt modelId="{EAC0AC0F-8BD1-4DB5-A61C-8A562533AC22}" type="pres">
      <dgm:prSet presAssocID="{94EA7322-B22C-4C78-978F-90F3C2783BC4}" presName="sibTrans" presStyleLbl="sibTrans2D1" presStyleIdx="1" presStyleCnt="8"/>
      <dgm:spPr/>
    </dgm:pt>
    <dgm:pt modelId="{5FF33D11-041A-4F4D-BB8D-BD1EEB1CDB6E}" type="pres">
      <dgm:prSet presAssocID="{9DDADD6D-A552-4A61-B90C-DC2BA6973359}" presName="node" presStyleLbl="node1" presStyleIdx="2" presStyleCnt="8">
        <dgm:presLayoutVars>
          <dgm:bulletEnabled val="1"/>
        </dgm:presLayoutVars>
      </dgm:prSet>
      <dgm:spPr/>
    </dgm:pt>
    <dgm:pt modelId="{2FBF217D-FCD7-47A6-BBCF-2D3B764BF1E3}" type="pres">
      <dgm:prSet presAssocID="{9DDADD6D-A552-4A61-B90C-DC2BA6973359}" presName="dummy" presStyleCnt="0"/>
      <dgm:spPr/>
    </dgm:pt>
    <dgm:pt modelId="{A2FCA387-B6E2-4699-96F3-4DB3B9C1B396}" type="pres">
      <dgm:prSet presAssocID="{74D280F3-0639-41D9-89B7-092124779618}" presName="sibTrans" presStyleLbl="sibTrans2D1" presStyleIdx="2" presStyleCnt="8"/>
      <dgm:spPr/>
    </dgm:pt>
    <dgm:pt modelId="{5523EA14-014E-4FF8-A39C-EE5FF431A102}" type="pres">
      <dgm:prSet presAssocID="{EDB43EFC-18DB-4313-B89A-E0D86CF112FA}" presName="node" presStyleLbl="node1" presStyleIdx="3" presStyleCnt="8">
        <dgm:presLayoutVars>
          <dgm:bulletEnabled val="1"/>
        </dgm:presLayoutVars>
      </dgm:prSet>
      <dgm:spPr/>
    </dgm:pt>
    <dgm:pt modelId="{AB50F067-7920-4D24-949C-E9519A407837}" type="pres">
      <dgm:prSet presAssocID="{EDB43EFC-18DB-4313-B89A-E0D86CF112FA}" presName="dummy" presStyleCnt="0"/>
      <dgm:spPr/>
    </dgm:pt>
    <dgm:pt modelId="{0239C932-4DCD-4041-A091-0380896631B1}" type="pres">
      <dgm:prSet presAssocID="{D3AEF63B-823C-495C-8F3D-647E14EF14D2}" presName="sibTrans" presStyleLbl="sibTrans2D1" presStyleIdx="3" presStyleCnt="8"/>
      <dgm:spPr/>
    </dgm:pt>
    <dgm:pt modelId="{EAB546EE-04C1-4EE9-B260-301C5C10B619}" type="pres">
      <dgm:prSet presAssocID="{5314C227-56F7-49D3-A117-592ED67BE941}" presName="node" presStyleLbl="node1" presStyleIdx="4" presStyleCnt="8">
        <dgm:presLayoutVars>
          <dgm:bulletEnabled val="1"/>
        </dgm:presLayoutVars>
      </dgm:prSet>
      <dgm:spPr/>
    </dgm:pt>
    <dgm:pt modelId="{B50FA762-0469-4758-A6B3-5591F2F51B43}" type="pres">
      <dgm:prSet presAssocID="{5314C227-56F7-49D3-A117-592ED67BE941}" presName="dummy" presStyleCnt="0"/>
      <dgm:spPr/>
    </dgm:pt>
    <dgm:pt modelId="{CB018D58-A05B-46DD-BA2D-EBA92776019D}" type="pres">
      <dgm:prSet presAssocID="{B51399A0-6270-447C-9A23-B040D78AD4B9}" presName="sibTrans" presStyleLbl="sibTrans2D1" presStyleIdx="4" presStyleCnt="8"/>
      <dgm:spPr/>
    </dgm:pt>
    <dgm:pt modelId="{5283F5B1-FD57-4EB1-BC9C-9A05D77F20A7}" type="pres">
      <dgm:prSet presAssocID="{EDE043C3-A298-4A50-88BC-1EFB92E1A546}" presName="node" presStyleLbl="node1" presStyleIdx="5" presStyleCnt="8">
        <dgm:presLayoutVars>
          <dgm:bulletEnabled val="1"/>
        </dgm:presLayoutVars>
      </dgm:prSet>
      <dgm:spPr/>
    </dgm:pt>
    <dgm:pt modelId="{E5B20A63-F5FD-4BAD-8F09-3B8794FFD240}" type="pres">
      <dgm:prSet presAssocID="{EDE043C3-A298-4A50-88BC-1EFB92E1A546}" presName="dummy" presStyleCnt="0"/>
      <dgm:spPr/>
    </dgm:pt>
    <dgm:pt modelId="{17D0E9E3-AC26-43FE-A897-EDC891A23F61}" type="pres">
      <dgm:prSet presAssocID="{37343136-5171-43D8-A366-9C2C1CA87896}" presName="sibTrans" presStyleLbl="sibTrans2D1" presStyleIdx="5" presStyleCnt="8"/>
      <dgm:spPr/>
    </dgm:pt>
    <dgm:pt modelId="{894EA948-D555-4677-96CD-DDBC9DBF638B}" type="pres">
      <dgm:prSet presAssocID="{CBD3A7E2-5FD4-4FC9-B338-CB0911D640ED}" presName="node" presStyleLbl="node1" presStyleIdx="6" presStyleCnt="8">
        <dgm:presLayoutVars>
          <dgm:bulletEnabled val="1"/>
        </dgm:presLayoutVars>
      </dgm:prSet>
      <dgm:spPr/>
    </dgm:pt>
    <dgm:pt modelId="{34C2E928-79E5-4C7F-8819-1873B5F90FAA}" type="pres">
      <dgm:prSet presAssocID="{CBD3A7E2-5FD4-4FC9-B338-CB0911D640ED}" presName="dummy" presStyleCnt="0"/>
      <dgm:spPr/>
    </dgm:pt>
    <dgm:pt modelId="{F2A2EFBC-32D0-49C0-9B0B-C4793FEA4379}" type="pres">
      <dgm:prSet presAssocID="{A39A04AA-CC0F-44ED-BBD8-7F3A2F1885F3}" presName="sibTrans" presStyleLbl="sibTrans2D1" presStyleIdx="6" presStyleCnt="8"/>
      <dgm:spPr/>
    </dgm:pt>
    <dgm:pt modelId="{5664C817-88AA-4356-8B29-6458EC2EFCF6}" type="pres">
      <dgm:prSet presAssocID="{3BEE535B-4970-4B11-BFDC-6BDA3964FEA0}" presName="node" presStyleLbl="node1" presStyleIdx="7" presStyleCnt="8">
        <dgm:presLayoutVars>
          <dgm:bulletEnabled val="1"/>
        </dgm:presLayoutVars>
      </dgm:prSet>
      <dgm:spPr/>
    </dgm:pt>
    <dgm:pt modelId="{32473768-70EF-4F82-967E-62ED33FB10FF}" type="pres">
      <dgm:prSet presAssocID="{3BEE535B-4970-4B11-BFDC-6BDA3964FEA0}" presName="dummy" presStyleCnt="0"/>
      <dgm:spPr/>
    </dgm:pt>
    <dgm:pt modelId="{A8811ADD-CFFA-4B62-9E63-6D6AF633D4F8}" type="pres">
      <dgm:prSet presAssocID="{44550509-A532-440C-94F7-7794BDDEE1BD}" presName="sibTrans" presStyleLbl="sibTrans2D1" presStyleIdx="7" presStyleCnt="8"/>
      <dgm:spPr/>
    </dgm:pt>
  </dgm:ptLst>
  <dgm:cxnLst>
    <dgm:cxn modelId="{5611FF07-99CF-467E-87E5-EBF7E205F2D1}" srcId="{C540BFCC-5F68-4D80-9FEB-2519137C4D28}" destId="{DAD66219-38D8-4341-87CE-C2F7D245E3EE}" srcOrd="0" destOrd="0" parTransId="{6758102E-C4A0-4DAB-A6A5-0C180936B66C}" sibTransId="{3FD51B2C-BBA1-421C-8EC2-448CE09DA453}"/>
    <dgm:cxn modelId="{A31AF516-32DE-4A28-AF65-35FBA43FD665}" type="presOf" srcId="{EDE043C3-A298-4A50-88BC-1EFB92E1A546}" destId="{5283F5B1-FD57-4EB1-BC9C-9A05D77F20A7}" srcOrd="0" destOrd="0" presId="urn:microsoft.com/office/officeart/2005/8/layout/radial6"/>
    <dgm:cxn modelId="{BE96DA1A-9CE0-4754-94F1-F4F1A9252498}" type="presOf" srcId="{C92BB234-1CDE-4B13-9AF8-72BCF0AA06BF}" destId="{6D184058-9446-44B4-8C32-9DF2D0A4CF60}" srcOrd="0" destOrd="0" presId="urn:microsoft.com/office/officeart/2005/8/layout/radial6"/>
    <dgm:cxn modelId="{2F76AD1C-4707-4255-87E3-14092ED9458B}" srcId="{C92BB234-1CDE-4B13-9AF8-72BCF0AA06BF}" destId="{18EDF07E-9A99-43D7-87E0-DF5EC5DFA0B1}" srcOrd="3" destOrd="0" parTransId="{CD4E041E-F0B9-4E55-A073-B76815977D2A}" sibTransId="{9F64259C-75CE-4982-A506-A3576C175B72}"/>
    <dgm:cxn modelId="{78B54428-0502-4E35-9F2B-66B6013D5E8C}" srcId="{C540BFCC-5F68-4D80-9FEB-2519137C4D28}" destId="{EDE043C3-A298-4A50-88BC-1EFB92E1A546}" srcOrd="5" destOrd="0" parTransId="{C05EBB9D-3209-4045-94C5-7747FA9765FC}" sibTransId="{37343136-5171-43D8-A366-9C2C1CA87896}"/>
    <dgm:cxn modelId="{D7998D2C-59F6-4FD6-B14D-559383C574D3}" srcId="{C540BFCC-5F68-4D80-9FEB-2519137C4D28}" destId="{EDB43EFC-18DB-4313-B89A-E0D86CF112FA}" srcOrd="3" destOrd="0" parTransId="{D4AF3C07-E318-4D0A-BAFB-1132E26EE516}" sibTransId="{D3AEF63B-823C-495C-8F3D-647E14EF14D2}"/>
    <dgm:cxn modelId="{351E4E2D-AA94-4EDC-8972-D204642999D0}" srcId="{C540BFCC-5F68-4D80-9FEB-2519137C4D28}" destId="{CBD3A7E2-5FD4-4FC9-B338-CB0911D640ED}" srcOrd="6" destOrd="0" parTransId="{A9D3B46F-A139-4DF8-9014-6AFAFA32F5BE}" sibTransId="{A39A04AA-CC0F-44ED-BBD8-7F3A2F1885F3}"/>
    <dgm:cxn modelId="{A1497B32-0D95-4286-9740-DBEAFBDE53C1}" srcId="{C92BB234-1CDE-4B13-9AF8-72BCF0AA06BF}" destId="{FA4EDB11-25E5-4ACB-8781-8B2733D737AC}" srcOrd="1" destOrd="0" parTransId="{E712A2B4-A0B3-45CF-BAE0-F58694BE565A}" sibTransId="{DB891050-705F-4D88-81F6-EA7F15FED7A7}"/>
    <dgm:cxn modelId="{F5A85544-9863-4DEA-9865-678445991B32}" type="presOf" srcId="{EDB43EFC-18DB-4313-B89A-E0D86CF112FA}" destId="{5523EA14-014E-4FF8-A39C-EE5FF431A102}" srcOrd="0" destOrd="0" presId="urn:microsoft.com/office/officeart/2005/8/layout/radial6"/>
    <dgm:cxn modelId="{3837DC5A-AA6D-4316-9223-DB417D56FA0E}" type="presOf" srcId="{3FD51B2C-BBA1-421C-8EC2-448CE09DA453}" destId="{921A5CE8-8B8A-4E93-B187-8EBB9763B766}" srcOrd="0" destOrd="0" presId="urn:microsoft.com/office/officeart/2005/8/layout/radial6"/>
    <dgm:cxn modelId="{581E578F-8172-4767-B38C-D8E45DD38476}" srcId="{C540BFCC-5F68-4D80-9FEB-2519137C4D28}" destId="{3BEE535B-4970-4B11-BFDC-6BDA3964FEA0}" srcOrd="7" destOrd="0" parTransId="{3B50D3E6-D3AE-449E-9BD3-67062E352039}" sibTransId="{44550509-A532-440C-94F7-7794BDDEE1BD}"/>
    <dgm:cxn modelId="{40C431AC-BDB5-44C2-AB82-7E236AA41099}" type="presOf" srcId="{3BEE535B-4970-4B11-BFDC-6BDA3964FEA0}" destId="{5664C817-88AA-4356-8B29-6458EC2EFCF6}" srcOrd="0" destOrd="0" presId="urn:microsoft.com/office/officeart/2005/8/layout/radial6"/>
    <dgm:cxn modelId="{2D8EAFB1-647E-4764-BA17-BF8F281DC021}" type="presOf" srcId="{44550509-A532-440C-94F7-7794BDDEE1BD}" destId="{A8811ADD-CFFA-4B62-9E63-6D6AF633D4F8}" srcOrd="0" destOrd="0" presId="urn:microsoft.com/office/officeart/2005/8/layout/radial6"/>
    <dgm:cxn modelId="{503E97B2-B2F2-4131-ACA8-0A5ED1AEF9DC}" type="presOf" srcId="{A39A04AA-CC0F-44ED-BBD8-7F3A2F1885F3}" destId="{F2A2EFBC-32D0-49C0-9B0B-C4793FEA4379}" srcOrd="0" destOrd="0" presId="urn:microsoft.com/office/officeart/2005/8/layout/radial6"/>
    <dgm:cxn modelId="{C74DE4B3-543A-4339-9B82-A6FCC91A497C}" type="presOf" srcId="{37343136-5171-43D8-A366-9C2C1CA87896}" destId="{17D0E9E3-AC26-43FE-A897-EDC891A23F61}" srcOrd="0" destOrd="0" presId="urn:microsoft.com/office/officeart/2005/8/layout/radial6"/>
    <dgm:cxn modelId="{09EF52BB-42AC-49C6-8D47-80A22C1BA9D6}" type="presOf" srcId="{9DDADD6D-A552-4A61-B90C-DC2BA6973359}" destId="{5FF33D11-041A-4F4D-BB8D-BD1EEB1CDB6E}" srcOrd="0" destOrd="0" presId="urn:microsoft.com/office/officeart/2005/8/layout/radial6"/>
    <dgm:cxn modelId="{9044D1C0-0A5D-4AC6-B8F5-316F9BAD0C3E}" type="presOf" srcId="{B51399A0-6270-447C-9A23-B040D78AD4B9}" destId="{CB018D58-A05B-46DD-BA2D-EBA92776019D}" srcOrd="0" destOrd="0" presId="urn:microsoft.com/office/officeart/2005/8/layout/radial6"/>
    <dgm:cxn modelId="{3D5A3CCE-4C96-4027-A811-3595D3D2014E}" srcId="{C540BFCC-5F68-4D80-9FEB-2519137C4D28}" destId="{5314C227-56F7-49D3-A117-592ED67BE941}" srcOrd="4" destOrd="0" parTransId="{08E60FBD-0862-4219-B296-B983A5CCFCD3}" sibTransId="{B51399A0-6270-447C-9A23-B040D78AD4B9}"/>
    <dgm:cxn modelId="{A8F338D1-ECD9-46FE-8BB0-6438365C004A}" type="presOf" srcId="{74D280F3-0639-41D9-89B7-092124779618}" destId="{A2FCA387-B6E2-4699-96F3-4DB3B9C1B396}" srcOrd="0" destOrd="0" presId="urn:microsoft.com/office/officeart/2005/8/layout/radial6"/>
    <dgm:cxn modelId="{B67DA5D1-87A5-489C-BD06-635930407546}" type="presOf" srcId="{94EA7322-B22C-4C78-978F-90F3C2783BC4}" destId="{EAC0AC0F-8BD1-4DB5-A61C-8A562533AC22}" srcOrd="0" destOrd="0" presId="urn:microsoft.com/office/officeart/2005/8/layout/radial6"/>
    <dgm:cxn modelId="{D57B91D3-22BE-4A9A-9E76-BF48B01869E1}" type="presOf" srcId="{D3AEF63B-823C-495C-8F3D-647E14EF14D2}" destId="{0239C932-4DCD-4041-A091-0380896631B1}" srcOrd="0" destOrd="0" presId="urn:microsoft.com/office/officeart/2005/8/layout/radial6"/>
    <dgm:cxn modelId="{215C08DA-9C01-40DD-B839-1E2880E8DB8E}" type="presOf" srcId="{DAD66219-38D8-4341-87CE-C2F7D245E3EE}" destId="{DCEA941B-9AF1-46EA-993E-7DD1C58A54CE}" srcOrd="0" destOrd="0" presId="urn:microsoft.com/office/officeart/2005/8/layout/radial6"/>
    <dgm:cxn modelId="{066D24DC-DD4D-4D2F-8503-517EBA6E7A9C}" type="presOf" srcId="{E2A23836-25EE-4B26-8BAF-9EC18A7B4D23}" destId="{BB9F4BB1-2622-46F3-8145-09F7670E66F6}" srcOrd="0" destOrd="0" presId="urn:microsoft.com/office/officeart/2005/8/layout/radial6"/>
    <dgm:cxn modelId="{2F2C3ADE-6ADD-4CCF-813A-D0C942FFAED0}" srcId="{C540BFCC-5F68-4D80-9FEB-2519137C4D28}" destId="{E2A23836-25EE-4B26-8BAF-9EC18A7B4D23}" srcOrd="1" destOrd="0" parTransId="{5475443B-EA86-4719-A30A-8C50F5009BE5}" sibTransId="{94EA7322-B22C-4C78-978F-90F3C2783BC4}"/>
    <dgm:cxn modelId="{B4BCC0E0-AD39-4607-9891-28287F0FCD57}" srcId="{C92BB234-1CDE-4B13-9AF8-72BCF0AA06BF}" destId="{C540BFCC-5F68-4D80-9FEB-2519137C4D28}" srcOrd="0" destOrd="0" parTransId="{98B2BC39-8B8B-476F-91FD-2A76C354DAA5}" sibTransId="{F8103C10-E43D-4363-B7AE-D62E15645B5E}"/>
    <dgm:cxn modelId="{952E96E4-9C3E-4F8F-8DAE-01220F73F2F0}" type="presOf" srcId="{5314C227-56F7-49D3-A117-592ED67BE941}" destId="{EAB546EE-04C1-4EE9-B260-301C5C10B619}" srcOrd="0" destOrd="0" presId="urn:microsoft.com/office/officeart/2005/8/layout/radial6"/>
    <dgm:cxn modelId="{872E39EF-A7C0-43F0-B8D2-382B5FAB022F}" type="presOf" srcId="{C540BFCC-5F68-4D80-9FEB-2519137C4D28}" destId="{5F12B9FC-F680-495D-8F1C-C2520C9E4CF6}" srcOrd="0" destOrd="0" presId="urn:microsoft.com/office/officeart/2005/8/layout/radial6"/>
    <dgm:cxn modelId="{0BF3CDF2-0031-4FD8-989E-F77B7584B14A}" srcId="{C540BFCC-5F68-4D80-9FEB-2519137C4D28}" destId="{9DDADD6D-A552-4A61-B90C-DC2BA6973359}" srcOrd="2" destOrd="0" parTransId="{F19F9F3E-B3A7-4620-B4A7-25B5B0FC1E4D}" sibTransId="{74D280F3-0639-41D9-89B7-092124779618}"/>
    <dgm:cxn modelId="{05B01DF7-CC0C-4DFB-A15E-D2B430713345}" type="presOf" srcId="{CBD3A7E2-5FD4-4FC9-B338-CB0911D640ED}" destId="{894EA948-D555-4677-96CD-DDBC9DBF638B}" srcOrd="0" destOrd="0" presId="urn:microsoft.com/office/officeart/2005/8/layout/radial6"/>
    <dgm:cxn modelId="{7306A6F9-BFF3-4AB7-A011-3865FE172150}" srcId="{C92BB234-1CDE-4B13-9AF8-72BCF0AA06BF}" destId="{AE776720-5F76-4834-8E6F-142E3761B2F0}" srcOrd="2" destOrd="0" parTransId="{6803318A-6E9C-413E-8288-794FA239AF19}" sibTransId="{FE94C7D3-D063-4CD6-8B8C-36A1DDA924D7}"/>
    <dgm:cxn modelId="{5606B405-0CCD-4FFD-B048-D484D76911BD}" type="presParOf" srcId="{6D184058-9446-44B4-8C32-9DF2D0A4CF60}" destId="{5F12B9FC-F680-495D-8F1C-C2520C9E4CF6}" srcOrd="0" destOrd="0" presId="urn:microsoft.com/office/officeart/2005/8/layout/radial6"/>
    <dgm:cxn modelId="{54AAE409-A8DD-4E93-AAFE-EC0C90122751}" type="presParOf" srcId="{6D184058-9446-44B4-8C32-9DF2D0A4CF60}" destId="{DCEA941B-9AF1-46EA-993E-7DD1C58A54CE}" srcOrd="1" destOrd="0" presId="urn:microsoft.com/office/officeart/2005/8/layout/radial6"/>
    <dgm:cxn modelId="{0EF977A9-515D-46B4-88A8-7B63518AA213}" type="presParOf" srcId="{6D184058-9446-44B4-8C32-9DF2D0A4CF60}" destId="{6E29D68B-3C30-4E92-B5D2-3AA07F2DF010}" srcOrd="2" destOrd="0" presId="urn:microsoft.com/office/officeart/2005/8/layout/radial6"/>
    <dgm:cxn modelId="{827F1AD0-5577-46E1-97CB-798085C8B28C}" type="presParOf" srcId="{6D184058-9446-44B4-8C32-9DF2D0A4CF60}" destId="{921A5CE8-8B8A-4E93-B187-8EBB9763B766}" srcOrd="3" destOrd="0" presId="urn:microsoft.com/office/officeart/2005/8/layout/radial6"/>
    <dgm:cxn modelId="{E828C29C-820E-4C95-8C4B-3D0F3563649D}" type="presParOf" srcId="{6D184058-9446-44B4-8C32-9DF2D0A4CF60}" destId="{BB9F4BB1-2622-46F3-8145-09F7670E66F6}" srcOrd="4" destOrd="0" presId="urn:microsoft.com/office/officeart/2005/8/layout/radial6"/>
    <dgm:cxn modelId="{DA189EDE-E495-45DB-AA1F-EF910517644A}" type="presParOf" srcId="{6D184058-9446-44B4-8C32-9DF2D0A4CF60}" destId="{63BA9ED9-594E-4FE0-A50A-8EB5687C340A}" srcOrd="5" destOrd="0" presId="urn:microsoft.com/office/officeart/2005/8/layout/radial6"/>
    <dgm:cxn modelId="{EC8DB5A0-4211-4ECE-B874-48ED9A1541AF}" type="presParOf" srcId="{6D184058-9446-44B4-8C32-9DF2D0A4CF60}" destId="{EAC0AC0F-8BD1-4DB5-A61C-8A562533AC22}" srcOrd="6" destOrd="0" presId="urn:microsoft.com/office/officeart/2005/8/layout/radial6"/>
    <dgm:cxn modelId="{314184C7-37D6-4C1F-BAC7-ADADE4C03468}" type="presParOf" srcId="{6D184058-9446-44B4-8C32-9DF2D0A4CF60}" destId="{5FF33D11-041A-4F4D-BB8D-BD1EEB1CDB6E}" srcOrd="7" destOrd="0" presId="urn:microsoft.com/office/officeart/2005/8/layout/radial6"/>
    <dgm:cxn modelId="{50890DC5-27FE-4ECC-9B02-EAC02A24D546}" type="presParOf" srcId="{6D184058-9446-44B4-8C32-9DF2D0A4CF60}" destId="{2FBF217D-FCD7-47A6-BBCF-2D3B764BF1E3}" srcOrd="8" destOrd="0" presId="urn:microsoft.com/office/officeart/2005/8/layout/radial6"/>
    <dgm:cxn modelId="{EB0B65CD-E600-4B24-BAD3-CD2D1837DEA9}" type="presParOf" srcId="{6D184058-9446-44B4-8C32-9DF2D0A4CF60}" destId="{A2FCA387-B6E2-4699-96F3-4DB3B9C1B396}" srcOrd="9" destOrd="0" presId="urn:microsoft.com/office/officeart/2005/8/layout/radial6"/>
    <dgm:cxn modelId="{36DE38A9-F4D7-4AB7-BD54-62C92770195B}" type="presParOf" srcId="{6D184058-9446-44B4-8C32-9DF2D0A4CF60}" destId="{5523EA14-014E-4FF8-A39C-EE5FF431A102}" srcOrd="10" destOrd="0" presId="urn:microsoft.com/office/officeart/2005/8/layout/radial6"/>
    <dgm:cxn modelId="{9A8B7A8B-4AA2-480D-86C3-0B844FBB38AF}" type="presParOf" srcId="{6D184058-9446-44B4-8C32-9DF2D0A4CF60}" destId="{AB50F067-7920-4D24-949C-E9519A407837}" srcOrd="11" destOrd="0" presId="urn:microsoft.com/office/officeart/2005/8/layout/radial6"/>
    <dgm:cxn modelId="{FA8AE843-7351-4B4D-8E8B-393F2C3753AE}" type="presParOf" srcId="{6D184058-9446-44B4-8C32-9DF2D0A4CF60}" destId="{0239C932-4DCD-4041-A091-0380896631B1}" srcOrd="12" destOrd="0" presId="urn:microsoft.com/office/officeart/2005/8/layout/radial6"/>
    <dgm:cxn modelId="{F677C3B5-9DC1-438A-9AFF-D5D2CB195CB8}" type="presParOf" srcId="{6D184058-9446-44B4-8C32-9DF2D0A4CF60}" destId="{EAB546EE-04C1-4EE9-B260-301C5C10B619}" srcOrd="13" destOrd="0" presId="urn:microsoft.com/office/officeart/2005/8/layout/radial6"/>
    <dgm:cxn modelId="{59DA18C2-BE8F-4061-B231-733C23EF39DD}" type="presParOf" srcId="{6D184058-9446-44B4-8C32-9DF2D0A4CF60}" destId="{B50FA762-0469-4758-A6B3-5591F2F51B43}" srcOrd="14" destOrd="0" presId="urn:microsoft.com/office/officeart/2005/8/layout/radial6"/>
    <dgm:cxn modelId="{C1D685BC-A032-4737-97E5-11B7DB3B3EBD}" type="presParOf" srcId="{6D184058-9446-44B4-8C32-9DF2D0A4CF60}" destId="{CB018D58-A05B-46DD-BA2D-EBA92776019D}" srcOrd="15" destOrd="0" presId="urn:microsoft.com/office/officeart/2005/8/layout/radial6"/>
    <dgm:cxn modelId="{59643A42-5D46-471B-84C1-5F8BF3219943}" type="presParOf" srcId="{6D184058-9446-44B4-8C32-9DF2D0A4CF60}" destId="{5283F5B1-FD57-4EB1-BC9C-9A05D77F20A7}" srcOrd="16" destOrd="0" presId="urn:microsoft.com/office/officeart/2005/8/layout/radial6"/>
    <dgm:cxn modelId="{3FD881D9-1E0D-470A-95CE-CB0B7B52084E}" type="presParOf" srcId="{6D184058-9446-44B4-8C32-9DF2D0A4CF60}" destId="{E5B20A63-F5FD-4BAD-8F09-3B8794FFD240}" srcOrd="17" destOrd="0" presId="urn:microsoft.com/office/officeart/2005/8/layout/radial6"/>
    <dgm:cxn modelId="{C9751524-F5E4-4B30-AAC6-46123539D14F}" type="presParOf" srcId="{6D184058-9446-44B4-8C32-9DF2D0A4CF60}" destId="{17D0E9E3-AC26-43FE-A897-EDC891A23F61}" srcOrd="18" destOrd="0" presId="urn:microsoft.com/office/officeart/2005/8/layout/radial6"/>
    <dgm:cxn modelId="{20FC65EE-CE82-433D-B714-8D05C9962F7C}" type="presParOf" srcId="{6D184058-9446-44B4-8C32-9DF2D0A4CF60}" destId="{894EA948-D555-4677-96CD-DDBC9DBF638B}" srcOrd="19" destOrd="0" presId="urn:microsoft.com/office/officeart/2005/8/layout/radial6"/>
    <dgm:cxn modelId="{5A68BF39-4024-46DA-899C-41FB188D9944}" type="presParOf" srcId="{6D184058-9446-44B4-8C32-9DF2D0A4CF60}" destId="{34C2E928-79E5-4C7F-8819-1873B5F90FAA}" srcOrd="20" destOrd="0" presId="urn:microsoft.com/office/officeart/2005/8/layout/radial6"/>
    <dgm:cxn modelId="{A2365CDC-F73C-4414-962B-F7243126CF10}" type="presParOf" srcId="{6D184058-9446-44B4-8C32-9DF2D0A4CF60}" destId="{F2A2EFBC-32D0-49C0-9B0B-C4793FEA4379}" srcOrd="21" destOrd="0" presId="urn:microsoft.com/office/officeart/2005/8/layout/radial6"/>
    <dgm:cxn modelId="{E0489F24-4255-40B4-91A4-55BE8DF9CCA4}" type="presParOf" srcId="{6D184058-9446-44B4-8C32-9DF2D0A4CF60}" destId="{5664C817-88AA-4356-8B29-6458EC2EFCF6}" srcOrd="22" destOrd="0" presId="urn:microsoft.com/office/officeart/2005/8/layout/radial6"/>
    <dgm:cxn modelId="{9EC788C5-A91E-4768-BFAE-13B2585F2EB8}" type="presParOf" srcId="{6D184058-9446-44B4-8C32-9DF2D0A4CF60}" destId="{32473768-70EF-4F82-967E-62ED33FB10FF}" srcOrd="23" destOrd="0" presId="urn:microsoft.com/office/officeart/2005/8/layout/radial6"/>
    <dgm:cxn modelId="{428CDE18-A0D6-45DB-AF62-C52EE369F852}" type="presParOf" srcId="{6D184058-9446-44B4-8C32-9DF2D0A4CF60}" destId="{A8811ADD-CFFA-4B62-9E63-6D6AF633D4F8}"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11ADD-CFFA-4B62-9E63-6D6AF633D4F8}">
      <dsp:nvSpPr>
        <dsp:cNvPr id="0" name=""/>
        <dsp:cNvSpPr/>
      </dsp:nvSpPr>
      <dsp:spPr>
        <a:xfrm>
          <a:off x="2164626" y="386254"/>
          <a:ext cx="3474530" cy="3474530"/>
        </a:xfrm>
        <a:prstGeom prst="blockArc">
          <a:avLst>
            <a:gd name="adj1" fmla="val 13500000"/>
            <a:gd name="adj2" fmla="val 162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A2EFBC-32D0-49C0-9B0B-C4793FEA4379}">
      <dsp:nvSpPr>
        <dsp:cNvPr id="0" name=""/>
        <dsp:cNvSpPr/>
      </dsp:nvSpPr>
      <dsp:spPr>
        <a:xfrm>
          <a:off x="2164626" y="386254"/>
          <a:ext cx="3474530" cy="3474530"/>
        </a:xfrm>
        <a:prstGeom prst="blockArc">
          <a:avLst>
            <a:gd name="adj1" fmla="val 10800000"/>
            <a:gd name="adj2" fmla="val 135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D0E9E3-AC26-43FE-A897-EDC891A23F61}">
      <dsp:nvSpPr>
        <dsp:cNvPr id="0" name=""/>
        <dsp:cNvSpPr/>
      </dsp:nvSpPr>
      <dsp:spPr>
        <a:xfrm>
          <a:off x="2164626" y="386254"/>
          <a:ext cx="3474530" cy="3474530"/>
        </a:xfrm>
        <a:prstGeom prst="blockArc">
          <a:avLst>
            <a:gd name="adj1" fmla="val 8100000"/>
            <a:gd name="adj2" fmla="val 108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018D58-A05B-46DD-BA2D-EBA92776019D}">
      <dsp:nvSpPr>
        <dsp:cNvPr id="0" name=""/>
        <dsp:cNvSpPr/>
      </dsp:nvSpPr>
      <dsp:spPr>
        <a:xfrm>
          <a:off x="2164626" y="386254"/>
          <a:ext cx="3474530" cy="3474530"/>
        </a:xfrm>
        <a:prstGeom prst="blockArc">
          <a:avLst>
            <a:gd name="adj1" fmla="val 5400000"/>
            <a:gd name="adj2" fmla="val 81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9C932-4DCD-4041-A091-0380896631B1}">
      <dsp:nvSpPr>
        <dsp:cNvPr id="0" name=""/>
        <dsp:cNvSpPr/>
      </dsp:nvSpPr>
      <dsp:spPr>
        <a:xfrm>
          <a:off x="2164626" y="386254"/>
          <a:ext cx="3474530" cy="3474530"/>
        </a:xfrm>
        <a:prstGeom prst="blockArc">
          <a:avLst>
            <a:gd name="adj1" fmla="val 2700000"/>
            <a:gd name="adj2" fmla="val 54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CA387-B6E2-4699-96F3-4DB3B9C1B396}">
      <dsp:nvSpPr>
        <dsp:cNvPr id="0" name=""/>
        <dsp:cNvSpPr/>
      </dsp:nvSpPr>
      <dsp:spPr>
        <a:xfrm>
          <a:off x="2164626" y="386254"/>
          <a:ext cx="3474530" cy="3474530"/>
        </a:xfrm>
        <a:prstGeom prst="blockArc">
          <a:avLst>
            <a:gd name="adj1" fmla="val 0"/>
            <a:gd name="adj2" fmla="val 27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0AC0F-8BD1-4DB5-A61C-8A562533AC22}">
      <dsp:nvSpPr>
        <dsp:cNvPr id="0" name=""/>
        <dsp:cNvSpPr/>
      </dsp:nvSpPr>
      <dsp:spPr>
        <a:xfrm>
          <a:off x="2164626" y="386254"/>
          <a:ext cx="3474530" cy="3474530"/>
        </a:xfrm>
        <a:prstGeom prst="blockArc">
          <a:avLst>
            <a:gd name="adj1" fmla="val 18900000"/>
            <a:gd name="adj2" fmla="val 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1A5CE8-8B8A-4E93-B187-8EBB9763B766}">
      <dsp:nvSpPr>
        <dsp:cNvPr id="0" name=""/>
        <dsp:cNvSpPr/>
      </dsp:nvSpPr>
      <dsp:spPr>
        <a:xfrm>
          <a:off x="2164626" y="386254"/>
          <a:ext cx="3474530" cy="3474530"/>
        </a:xfrm>
        <a:prstGeom prst="blockArc">
          <a:avLst>
            <a:gd name="adj1" fmla="val 16200000"/>
            <a:gd name="adj2" fmla="val 189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12B9FC-F680-495D-8F1C-C2520C9E4CF6}">
      <dsp:nvSpPr>
        <dsp:cNvPr id="0" name=""/>
        <dsp:cNvSpPr/>
      </dsp:nvSpPr>
      <dsp:spPr>
        <a:xfrm>
          <a:off x="3310320" y="1531948"/>
          <a:ext cx="1183142" cy="11831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Cycle du </a:t>
          </a:r>
          <a:r>
            <a:rPr lang="en-US" sz="1300" kern="1200" dirty="0" err="1"/>
            <a:t>transfert</a:t>
          </a:r>
          <a:r>
            <a:rPr lang="en-US" sz="1300" kern="1200" dirty="0"/>
            <a:t> de </a:t>
          </a:r>
          <a:r>
            <a:rPr lang="en-US" sz="1300" kern="1200" dirty="0" err="1"/>
            <a:t>technologie</a:t>
          </a:r>
          <a:endParaRPr lang="en-US" sz="1300" kern="1200" dirty="0"/>
        </a:p>
      </dsp:txBody>
      <dsp:txXfrm>
        <a:off x="3483587" y="1705215"/>
        <a:ext cx="836608" cy="836608"/>
      </dsp:txXfrm>
    </dsp:sp>
    <dsp:sp modelId="{DCEA941B-9AF1-46EA-993E-7DD1C58A54CE}">
      <dsp:nvSpPr>
        <dsp:cNvPr id="0" name=""/>
        <dsp:cNvSpPr/>
      </dsp:nvSpPr>
      <dsp:spPr>
        <a:xfrm>
          <a:off x="3487792" y="19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FR" sz="600" kern="1200" dirty="0"/>
            <a:t>Recherche et développement </a:t>
          </a:r>
        </a:p>
        <a:p>
          <a:pPr marL="0" lvl="0" indent="0" algn="ctr" defTabSz="266700">
            <a:lnSpc>
              <a:spcPct val="90000"/>
            </a:lnSpc>
            <a:spcBef>
              <a:spcPct val="0"/>
            </a:spcBef>
            <a:spcAft>
              <a:spcPct val="35000"/>
            </a:spcAft>
            <a:buNone/>
          </a:pPr>
          <a:endParaRPr lang="en-US" sz="600" kern="1200" dirty="0"/>
        </a:p>
      </dsp:txBody>
      <dsp:txXfrm>
        <a:off x="3609079" y="123257"/>
        <a:ext cx="585625" cy="585625"/>
      </dsp:txXfrm>
    </dsp:sp>
    <dsp:sp modelId="{BB9F4BB1-2622-46F3-8145-09F7670E66F6}">
      <dsp:nvSpPr>
        <dsp:cNvPr id="0" name=""/>
        <dsp:cNvSpPr/>
      </dsp:nvSpPr>
      <dsp:spPr>
        <a:xfrm>
          <a:off x="4695141"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Invention </a:t>
          </a:r>
        </a:p>
      </dsp:txBody>
      <dsp:txXfrm>
        <a:off x="4816428" y="623357"/>
        <a:ext cx="585625" cy="585625"/>
      </dsp:txXfrm>
    </dsp:sp>
    <dsp:sp modelId="{5FF33D11-041A-4F4D-BB8D-BD1EEB1CDB6E}">
      <dsp:nvSpPr>
        <dsp:cNvPr id="0" name=""/>
        <dsp:cNvSpPr/>
      </dsp:nvSpPr>
      <dsp:spPr>
        <a:xfrm>
          <a:off x="5195242" y="170942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FR" sz="600" kern="1200" dirty="0"/>
            <a:t>Évaluation des technologies</a:t>
          </a:r>
          <a:endParaRPr lang="en-US" sz="600" kern="1200" dirty="0"/>
        </a:p>
      </dsp:txBody>
      <dsp:txXfrm>
        <a:off x="5316529" y="1830707"/>
        <a:ext cx="585625" cy="585625"/>
      </dsp:txXfrm>
    </dsp:sp>
    <dsp:sp modelId="{5523EA14-014E-4FF8-A39C-EE5FF431A102}">
      <dsp:nvSpPr>
        <dsp:cNvPr id="0" name=""/>
        <dsp:cNvSpPr/>
      </dsp:nvSpPr>
      <dsp:spPr>
        <a:xfrm>
          <a:off x="4695141"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Protection des droits</a:t>
          </a:r>
        </a:p>
      </dsp:txBody>
      <dsp:txXfrm>
        <a:off x="4816428" y="3038056"/>
        <a:ext cx="585625" cy="585625"/>
      </dsp:txXfrm>
    </dsp:sp>
    <dsp:sp modelId="{EAB546EE-04C1-4EE9-B260-301C5C10B619}">
      <dsp:nvSpPr>
        <dsp:cNvPr id="0" name=""/>
        <dsp:cNvSpPr/>
      </dsp:nvSpPr>
      <dsp:spPr>
        <a:xfrm>
          <a:off x="3487792" y="34168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Marketing </a:t>
          </a:r>
        </a:p>
      </dsp:txBody>
      <dsp:txXfrm>
        <a:off x="3609079" y="3538157"/>
        <a:ext cx="585625" cy="585625"/>
      </dsp:txXfrm>
    </dsp:sp>
    <dsp:sp modelId="{5283F5B1-FD57-4EB1-BC9C-9A05D77F20A7}">
      <dsp:nvSpPr>
        <dsp:cNvPr id="0" name=""/>
        <dsp:cNvSpPr/>
      </dsp:nvSpPr>
      <dsp:spPr>
        <a:xfrm>
          <a:off x="2280442"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err="1"/>
            <a:t>Licence</a:t>
          </a:r>
          <a:r>
            <a:rPr lang="en-US" sz="600" kern="1200" dirty="0"/>
            <a:t> </a:t>
          </a:r>
        </a:p>
      </dsp:txBody>
      <dsp:txXfrm>
        <a:off x="2401729" y="3038056"/>
        <a:ext cx="585625" cy="585625"/>
      </dsp:txXfrm>
    </dsp:sp>
    <dsp:sp modelId="{894EA948-D555-4677-96CD-DDBC9DBF638B}">
      <dsp:nvSpPr>
        <dsp:cNvPr id="0" name=""/>
        <dsp:cNvSpPr/>
      </dsp:nvSpPr>
      <dsp:spPr>
        <a:xfrm>
          <a:off x="1780342" y="170942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err="1"/>
            <a:t>Produits</a:t>
          </a:r>
          <a:r>
            <a:rPr lang="en-US" sz="600" kern="1200" dirty="0"/>
            <a:t> et Services </a:t>
          </a:r>
        </a:p>
      </dsp:txBody>
      <dsp:txXfrm>
        <a:off x="1901629" y="1830707"/>
        <a:ext cx="585625" cy="585625"/>
      </dsp:txXfrm>
    </dsp:sp>
    <dsp:sp modelId="{5664C817-88AA-4356-8B29-6458EC2EFCF6}">
      <dsp:nvSpPr>
        <dsp:cNvPr id="0" name=""/>
        <dsp:cNvSpPr/>
      </dsp:nvSpPr>
      <dsp:spPr>
        <a:xfrm>
          <a:off x="2280442"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err="1"/>
            <a:t>Revenus</a:t>
          </a:r>
          <a:endParaRPr lang="en-US" sz="600" kern="1200" dirty="0"/>
        </a:p>
      </dsp:txBody>
      <dsp:txXfrm>
        <a:off x="2401729" y="623357"/>
        <a:ext cx="585625" cy="5856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76B8F1A-BF08-4676-A045-14D0A06087E8}" type="datetimeFigureOut">
              <a:rPr lang="en-US" smtClean="0"/>
              <a:t>3/10/2021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476F8D3-0237-49BA-92C3-1307B51854D3}" type="slidenum">
              <a:rPr lang="en-US" smtClean="0"/>
              <a:t>‹N°›</a:t>
            </a:fld>
            <a:endParaRPr lang="en-US"/>
          </a:p>
        </p:txBody>
      </p:sp>
    </p:spTree>
    <p:extLst>
      <p:ext uri="{BB962C8B-B14F-4D97-AF65-F5344CB8AC3E}">
        <p14:creationId xmlns:p14="http://schemas.microsoft.com/office/powerpoint/2010/main" val="204709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n.wikipedia.org/wiki/Alderma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a:t>
            </a:fld>
            <a:endParaRPr lang="en-US" altLang="en-US"/>
          </a:p>
        </p:txBody>
      </p:sp>
    </p:spTree>
    <p:extLst>
      <p:ext uri="{BB962C8B-B14F-4D97-AF65-F5344CB8AC3E}">
        <p14:creationId xmlns:p14="http://schemas.microsoft.com/office/powerpoint/2010/main" val="5505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12</a:t>
            </a:fld>
            <a:endParaRPr lang="en-US" altLang="en-US"/>
          </a:p>
        </p:txBody>
      </p:sp>
    </p:spTree>
    <p:extLst>
      <p:ext uri="{BB962C8B-B14F-4D97-AF65-F5344CB8AC3E}">
        <p14:creationId xmlns:p14="http://schemas.microsoft.com/office/powerpoint/2010/main" val="15774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marL="236921" indent="-236921" eaLnBrk="1" hangingPunct="1">
              <a:buFontTx/>
              <a:buAutoNum type="arabicPeriod"/>
              <a:defRPr/>
            </a:pPr>
            <a:r>
              <a:rPr lang="en-US" dirty="0"/>
              <a:t>Remember – your imagination is even better than most adults imaginations</a:t>
            </a:r>
          </a:p>
          <a:p>
            <a:pPr marL="236921" indent="-236921" eaLnBrk="1" hangingPunct="1">
              <a:buFontTx/>
              <a:buAutoNum type="arabicPeriod"/>
              <a:defRPr/>
            </a:pPr>
            <a:r>
              <a:rPr lang="en-US" dirty="0"/>
              <a:t>You can even keep a journal or a special notebook with your goals and ideas.</a:t>
            </a:r>
          </a:p>
          <a:p>
            <a:pPr marL="236921" indent="-236921" eaLnBrk="1" hangingPunct="1">
              <a:buFontTx/>
              <a:buAutoNum type="arabicPeriod"/>
              <a:defRPr/>
            </a:pPr>
            <a:r>
              <a:rPr lang="en-US" dirty="0"/>
              <a:t>Continue to think about your idea – experiment – try and make it – change it if you need to.</a:t>
            </a:r>
          </a:p>
          <a:p>
            <a:pPr marL="236921" indent="-236921" eaLnBrk="1" hangingPunct="1">
              <a:buFontTx/>
              <a:buAutoNum type="arabicPeriod"/>
              <a:defRPr/>
            </a:pPr>
            <a:r>
              <a:rPr lang="en-US" dirty="0"/>
              <a:t>However – don’t tell anyone about your inventions! Keep them secret! Of course, you can tell your Mom and Dad!</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281205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So….let’s say that you have this really great invention.  What do you do with it?  Well, you  can try to patent your invention.</a:t>
            </a:r>
          </a:p>
          <a:p>
            <a:pPr eaLnBrk="1" hangingPunct="1"/>
            <a:endParaRPr lang="en-US" altLang="en-US" dirty="0"/>
          </a:p>
          <a:p>
            <a:pPr eaLnBrk="1" hangingPunct="1"/>
            <a:r>
              <a:rPr lang="en-US" altLang="en-US" dirty="0"/>
              <a:t>Well – what is a patent? It is an original document that you get from the Patent and Trademark Office – that’s part of the government. (CIPC)</a:t>
            </a:r>
          </a:p>
          <a:p>
            <a:pPr eaLnBrk="1" hangingPunct="1"/>
            <a:endParaRPr lang="en-US" altLang="en-US" dirty="0"/>
          </a:p>
          <a:p>
            <a:pPr eaLnBrk="1" hangingPunct="1"/>
            <a:r>
              <a:rPr lang="en-US" altLang="en-US" dirty="0"/>
              <a:t>It is a summary of your invention.  When you get a patent, the whole world gets to read about your invention.</a:t>
            </a:r>
          </a:p>
          <a:p>
            <a:pPr eaLnBrk="1" hangingPunct="1"/>
            <a:endParaRPr lang="en-US" altLang="en-US" dirty="0"/>
          </a:p>
          <a:p>
            <a:pPr eaLnBrk="1" hangingPunct="1"/>
            <a:r>
              <a:rPr lang="en-US" altLang="en-US" dirty="0"/>
              <a:t>Do you have to share your invention? No!</a:t>
            </a:r>
          </a:p>
          <a:p>
            <a:pPr eaLnBrk="1" hangingPunct="1"/>
            <a:endParaRPr lang="en-US" altLang="en-US" dirty="0"/>
          </a:p>
          <a:p>
            <a:pPr eaLnBrk="1" hangingPunct="1"/>
            <a:r>
              <a:rPr lang="en-US" altLang="en-US" dirty="0"/>
              <a:t>In fact, you don’t even have to use your invention.</a:t>
            </a:r>
          </a:p>
          <a:p>
            <a:pPr eaLnBrk="1" hangingPunct="1"/>
            <a:endParaRPr lang="en-US" altLang="en-US" dirty="0"/>
          </a:p>
          <a:p>
            <a:pPr eaLnBrk="1" hangingPunct="1"/>
            <a:r>
              <a:rPr lang="en-US" altLang="en-US" dirty="0"/>
              <a:t>So – what’s so great about getting a patent?  Well, a patent means that you and only you can use it or you can let anyone you want use it.</a:t>
            </a:r>
          </a:p>
          <a:p>
            <a:pPr eaLnBrk="1" hangingPunct="1"/>
            <a:endParaRPr lang="en-US" altLang="en-US" dirty="0"/>
          </a:p>
        </p:txBody>
      </p:sp>
    </p:spTree>
    <p:extLst>
      <p:ext uri="{BB962C8B-B14F-4D97-AF65-F5344CB8AC3E}">
        <p14:creationId xmlns:p14="http://schemas.microsoft.com/office/powerpoint/2010/main" val="322810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OK – that sounds cool right?  What other reasons are there for getting a patent for your invention? Well, you can actually sell your invention.  Yep – you can get a lot of money!</a:t>
            </a:r>
          </a:p>
          <a:p>
            <a:pPr eaLnBrk="1" hangingPunct="1"/>
            <a:endParaRPr lang="en-US" altLang="en-US"/>
          </a:p>
          <a:p>
            <a:pPr eaLnBrk="1" hangingPunct="1"/>
            <a:r>
              <a:rPr lang="en-US" altLang="en-US"/>
              <a:t>How long do you think that you own your invention?  For 20 yrs.  For example, if you all got patents now, you would own them through the time you were teenagers, in college, getting a job, getting married, and having kids!  That’s a long time.</a:t>
            </a:r>
          </a:p>
          <a:p>
            <a:pPr eaLnBrk="1" hangingPunct="1"/>
            <a:endParaRPr lang="en-US" altLang="en-US"/>
          </a:p>
          <a:p>
            <a:pPr eaLnBrk="1" hangingPunct="1"/>
            <a:r>
              <a:rPr lang="en-US" altLang="en-US"/>
              <a:t>What happens after 20 years?  Then anyone can make what you invented?  That’s right.  I bet that you are thinking that it doesn’t sound like a cool invention – it’s yours!</a:t>
            </a:r>
          </a:p>
        </p:txBody>
      </p:sp>
    </p:spTree>
    <p:extLst>
      <p:ext uri="{BB962C8B-B14F-4D97-AF65-F5344CB8AC3E}">
        <p14:creationId xmlns:p14="http://schemas.microsoft.com/office/powerpoint/2010/main" val="139602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would be the good parts about eventually sharing your invention?  Well, someone could actually make it better someday.</a:t>
            </a:r>
          </a:p>
          <a:p>
            <a:pPr eaLnBrk="1" hangingPunct="1"/>
            <a:endParaRPr lang="en-US" altLang="en-US" dirty="0"/>
          </a:p>
          <a:p>
            <a:pPr eaLnBrk="1" hangingPunct="1"/>
            <a:r>
              <a:rPr lang="en-US" altLang="en-US" dirty="0"/>
              <a:t>For example, where do you think that the iPod</a:t>
            </a:r>
            <a:r>
              <a:rPr lang="en-US" altLang="en-US" dirty="0">
                <a:sym typeface="Symbol" panose="05050102010706020507" pitchFamily="18" charset="2"/>
              </a:rPr>
              <a:t> device</a:t>
            </a:r>
            <a:r>
              <a:rPr lang="en-US" altLang="en-US" dirty="0"/>
              <a:t> came from.  Well, it started from the earliest music players.</a:t>
            </a:r>
          </a:p>
          <a:p>
            <a:pPr eaLnBrk="1" hangingPunct="1"/>
            <a:endParaRPr lang="en-US" altLang="en-US" dirty="0"/>
          </a:p>
          <a:p>
            <a:pPr eaLnBrk="1" hangingPunct="1"/>
            <a:r>
              <a:rPr lang="en-US" altLang="en-US" dirty="0"/>
              <a:t>Note the transition from first phonograph to the record player to the CD player to an iPod</a:t>
            </a:r>
            <a:r>
              <a:rPr lang="en-US" altLang="en-US" dirty="0">
                <a:sym typeface="Symbol" panose="05050102010706020507" pitchFamily="18" charset="2"/>
              </a:rPr>
              <a:t> device</a:t>
            </a:r>
            <a:r>
              <a:rPr lang="en-US" altLang="en-US" dirty="0"/>
              <a:t>.</a:t>
            </a:r>
          </a:p>
          <a:p>
            <a:pPr eaLnBrk="1" hangingPunct="1"/>
            <a:endParaRPr lang="en-US" altLang="en-US" dirty="0"/>
          </a:p>
          <a:p>
            <a:pPr eaLnBrk="1" hangingPunct="1"/>
            <a:r>
              <a:rPr lang="en-US" altLang="en-US" dirty="0"/>
              <a:t>The reward system encourages us to make the next one better… </a:t>
            </a:r>
          </a:p>
          <a:p>
            <a:endParaRPr lang="en-US" altLang="en-US" dirty="0"/>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0C303F-F1E0-4466-9701-BFD15585D821}"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278393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would there be any reason NOT to patent your invention?</a:t>
            </a:r>
          </a:p>
          <a:p>
            <a:endParaRPr lang="en-US" altLang="en-US" dirty="0"/>
          </a:p>
          <a:p>
            <a:r>
              <a:rPr lang="en-US" altLang="en-US" dirty="0"/>
              <a:t>Reason #1: Maybe it would be impossible for someone to make your invention?</a:t>
            </a:r>
          </a:p>
          <a:p>
            <a:endParaRPr lang="en-US" altLang="en-US" dirty="0"/>
          </a:p>
          <a:p>
            <a:r>
              <a:rPr lang="en-US" altLang="en-US" dirty="0"/>
              <a:t>Did you know that not even the best food chemists in the world are totally sure what ingredients are in that drink that we call Coke</a:t>
            </a:r>
            <a:r>
              <a:rPr lang="en-US" altLang="en-US" dirty="0">
                <a:sym typeface="Symbol" panose="05050102010706020507" pitchFamily="18" charset="2"/>
              </a:rPr>
              <a:t> beverage</a:t>
            </a:r>
            <a:r>
              <a:rPr lang="en-US" altLang="en-US" dirty="0"/>
              <a:t>?</a:t>
            </a:r>
          </a:p>
          <a:p>
            <a:endParaRPr lang="en-US" altLang="en-US" dirty="0"/>
          </a:p>
          <a:p>
            <a:r>
              <a:rPr lang="en-US" altLang="en-US" dirty="0"/>
              <a:t>Therefore, since no one can figure it out, the Coca Cola Company never patented it.  If they would have patented it, they would have had to tell everyone what was in it.  Can you imagine how much money that they have made by not telling the world?!?!</a:t>
            </a:r>
          </a:p>
          <a:p>
            <a:endParaRPr lang="en-US" altLang="en-US" dirty="0"/>
          </a:p>
          <a:p>
            <a:r>
              <a:rPr lang="en-US" altLang="en-US" dirty="0"/>
              <a:t>Reason #2: It costs a lot of money to get a patent!!</a:t>
            </a:r>
          </a:p>
        </p:txBody>
      </p:sp>
      <p:sp>
        <p:nvSpPr>
          <p:cNvPr id="24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D55307-724A-4FB4-A639-2A18F815C7C0}"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355220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can you patent?  Can you patent a new soda flavor? A flying car?</a:t>
            </a:r>
          </a:p>
          <a:p>
            <a:pPr eaLnBrk="1" hangingPunct="1"/>
            <a:endParaRPr lang="en-US" altLang="en-US" dirty="0"/>
          </a:p>
          <a:p>
            <a:pPr eaLnBrk="1" hangingPunct="1"/>
            <a:r>
              <a:rPr lang="en-US" altLang="en-US" dirty="0"/>
              <a:t>You can practically patent anything, but it must be new and useful.  Our law does not define what can be patented,</a:t>
            </a:r>
            <a:r>
              <a:rPr lang="en-US" altLang="en-US" baseline="0" dirty="0"/>
              <a:t> but rather what cannot</a:t>
            </a:r>
            <a:endParaRPr lang="en-US" altLang="en-US" dirty="0"/>
          </a:p>
          <a:p>
            <a:pPr eaLnBrk="1" hangingPunct="1"/>
            <a:endParaRPr lang="en-US" altLang="en-US" dirty="0"/>
          </a:p>
          <a:p>
            <a:pPr eaLnBrk="1" hangingPunct="1"/>
            <a:r>
              <a:rPr lang="en-US" altLang="en-US" dirty="0"/>
              <a:t>Example of a process or method: process to make a chemical</a:t>
            </a:r>
          </a:p>
          <a:p>
            <a:pPr eaLnBrk="1" hangingPunct="1"/>
            <a:endParaRPr lang="en-US" altLang="en-US" dirty="0"/>
          </a:p>
          <a:p>
            <a:pPr eaLnBrk="1" hangingPunct="1"/>
            <a:r>
              <a:rPr lang="en-US" altLang="en-US" dirty="0"/>
              <a:t>Example of a machine: a car that flies</a:t>
            </a:r>
          </a:p>
          <a:p>
            <a:pPr eaLnBrk="1" hangingPunct="1"/>
            <a:endParaRPr lang="en-US" altLang="en-US" dirty="0"/>
          </a:p>
          <a:p>
            <a:pPr eaLnBrk="1" hangingPunct="1"/>
            <a:r>
              <a:rPr lang="en-US" altLang="en-US" dirty="0"/>
              <a:t>Example of a manufacture:  a bicycle,</a:t>
            </a:r>
            <a:r>
              <a:rPr lang="en-US" altLang="en-US" baseline="0" dirty="0"/>
              <a:t> a table</a:t>
            </a:r>
            <a:endParaRPr lang="en-US" altLang="en-US" dirty="0"/>
          </a:p>
          <a:p>
            <a:pPr eaLnBrk="1" hangingPunct="1"/>
            <a:endParaRPr lang="en-US" altLang="en-US" dirty="0"/>
          </a:p>
          <a:p>
            <a:pPr eaLnBrk="1" hangingPunct="1"/>
            <a:r>
              <a:rPr lang="en-US" altLang="en-US" dirty="0"/>
              <a:t>Composition: a medicine which can make people fly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72365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t>What can’t be patented?  What about if you find a fish with toes?  Can you patent that?  No – you actually have to make it!</a:t>
            </a:r>
          </a:p>
          <a:p>
            <a:r>
              <a:rPr lang="en-ZA" dirty="0"/>
              <a:t>Discoveries cannot be patented.</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19</a:t>
            </a:fld>
            <a:endParaRPr lang="en-US" altLang="en-US"/>
          </a:p>
        </p:txBody>
      </p:sp>
    </p:spTree>
    <p:extLst>
      <p:ext uri="{BB962C8B-B14F-4D97-AF65-F5344CB8AC3E}">
        <p14:creationId xmlns:p14="http://schemas.microsoft.com/office/powerpoint/2010/main" val="2033126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does this look like?  Anyone have one?</a:t>
            </a:r>
          </a:p>
          <a:p>
            <a:pPr eaLnBrk="1" hangingPunct="1"/>
            <a:endParaRPr lang="en-US" altLang="en-US" dirty="0"/>
          </a:p>
          <a:p>
            <a:pPr eaLnBrk="1" hangingPunct="1"/>
            <a:r>
              <a:rPr lang="en-US" altLang="en-US" dirty="0"/>
              <a:t>Yep – it’s a Nintendo DS</a:t>
            </a:r>
            <a:r>
              <a:rPr lang="en-US" altLang="en-US" dirty="0">
                <a:sym typeface="Symbol" panose="05050102010706020507" pitchFamily="18" charset="2"/>
              </a:rPr>
              <a:t> system</a:t>
            </a:r>
            <a:r>
              <a:rPr lang="en-US" altLang="en-US" dirty="0"/>
              <a:t>.</a:t>
            </a:r>
          </a:p>
          <a:p>
            <a:pPr eaLnBrk="1" hangingPunct="1"/>
            <a:endParaRPr lang="en-US" altLang="en-US" dirty="0"/>
          </a:p>
          <a:p>
            <a:pPr eaLnBrk="1" hangingPunct="1"/>
            <a:r>
              <a:rPr lang="en-US" altLang="en-US" dirty="0"/>
              <a:t>Can you imagine if Nintendo never got a patent on this invention!  Imagine no Legos</a:t>
            </a:r>
            <a:r>
              <a:rPr lang="en-US" altLang="en-US" dirty="0">
                <a:sym typeface="Symbol" panose="05050102010706020507" pitchFamily="18" charset="2"/>
              </a:rPr>
              <a:t> </a:t>
            </a:r>
            <a:r>
              <a:rPr lang="en-US" altLang="en-US" dirty="0"/>
              <a:t>Star Wars</a:t>
            </a:r>
            <a:r>
              <a:rPr lang="en-US" altLang="en-US" dirty="0">
                <a:sym typeface="Symbol" panose="05050102010706020507" pitchFamily="18" charset="2"/>
              </a:rPr>
              <a:t> </a:t>
            </a:r>
            <a:r>
              <a:rPr lang="en-US" altLang="en-US" dirty="0"/>
              <a:t>or SpongeBob Square Pants</a:t>
            </a:r>
            <a:r>
              <a:rPr lang="en-US" altLang="en-US" dirty="0">
                <a:sym typeface="Symbol" panose="05050102010706020507" pitchFamily="18" charset="2"/>
              </a:rPr>
              <a:t> games</a:t>
            </a:r>
            <a:r>
              <a:rPr lang="en-US" altLang="en-US" dirty="0"/>
              <a:t>!</a:t>
            </a:r>
          </a:p>
        </p:txBody>
      </p:sp>
    </p:spTree>
    <p:extLst>
      <p:ext uri="{BB962C8B-B14F-4D97-AF65-F5344CB8AC3E}">
        <p14:creationId xmlns:p14="http://schemas.microsoft.com/office/powerpoint/2010/main" val="2591485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21</a:t>
            </a:fld>
            <a:endParaRPr lang="en-US" altLang="en-US"/>
          </a:p>
        </p:txBody>
      </p:sp>
    </p:spTree>
    <p:extLst>
      <p:ext uri="{BB962C8B-B14F-4D97-AF65-F5344CB8AC3E}">
        <p14:creationId xmlns:p14="http://schemas.microsoft.com/office/powerpoint/2010/main" val="315028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7463" y="768350"/>
            <a:ext cx="6818313" cy="3836988"/>
          </a:xfrm>
          <a:ln/>
        </p:spPr>
      </p:sp>
      <p:sp>
        <p:nvSpPr>
          <p:cNvPr id="4099"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13884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OK – obviously these were invented by companies – adults.  I know that I said before that kids can invent too.  I bet you are thinking that kids couldn’t possibly invent anything so cool.  But I bet you are wrong.</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What does this look like?  Yep…this is a patent for the first earmuffs.  </a:t>
            </a:r>
          </a:p>
          <a:p>
            <a:pPr eaLnBrk="1" hangingPunct="1"/>
            <a:r>
              <a:rPr lang="en-US" altLang="en-US" dirty="0"/>
              <a:t>What was the problem?  Cold ears.  </a:t>
            </a:r>
          </a:p>
          <a:p>
            <a:pPr eaLnBrk="1" hangingPunct="1"/>
            <a:r>
              <a:rPr lang="en-US" altLang="en-US" dirty="0"/>
              <a:t>What solutions were known at the time?  Hats.  Maybe the inventor didn’t like hats or maybe he considered the hat to be too much because only his ears were cold.</a:t>
            </a:r>
          </a:p>
          <a:p>
            <a:pPr eaLnBrk="1" hangingPunct="1"/>
            <a:r>
              <a:rPr lang="en-US" altLang="en-US" dirty="0"/>
              <a:t>Thus, Chester Greenwood invented earmuffs in 1858.  He was just 15 at the time and was ice skating when he got tired of his ears being cold.  He then got some wire, formed 2 circles and his grandmother sewed fur onto them.  His family made a TON of money because these first earmuffs were supplied to the soldiers during World War I.</a:t>
            </a:r>
          </a:p>
          <a:p>
            <a:pPr eaLnBrk="1" hangingPunct="1"/>
            <a:endParaRPr lang="en-US" altLang="en-US" dirty="0"/>
          </a:p>
          <a:p>
            <a:pPr eaLnBrk="1" hangingPunct="1"/>
            <a:r>
              <a:rPr lang="en-US" altLang="en-US" dirty="0"/>
              <a:t>Chester ended up getting 100 patents!  In fact, he even got a patent on the first metal rake!</a:t>
            </a:r>
          </a:p>
          <a:p>
            <a:pPr fontAlgn="base"/>
            <a:endParaRPr lang="en-ZA" dirty="0"/>
          </a:p>
          <a:p>
            <a:pPr fontAlgn="base"/>
            <a:r>
              <a:rPr lang="en-ZA" dirty="0"/>
              <a:t>Without Philo Farnsworth we may have never seen a television. Can you imagine?   The electronic television was first conceived by a 14 year old kid in 1920. </a:t>
            </a:r>
            <a:r>
              <a:rPr lang="en-ZA" b="1" dirty="0"/>
              <a:t>Philo Farnsworth</a:t>
            </a:r>
            <a:r>
              <a:rPr lang="en-ZA" dirty="0"/>
              <a:t> shared his concept of an image transmitting device, an early prototype of the electronic television, with his science teacher, drawing diagrams on several blackboards in class. By the age of 21 he had a working model which served as a basis to all later development and versions of electronic televisions.</a:t>
            </a:r>
          </a:p>
          <a:p>
            <a:pPr fontAlgn="base"/>
            <a:r>
              <a:rPr lang="en-ZA" dirty="0"/>
              <a:t>After discovering a collection of technology magazines in the attic of his family’s new home, he developed a passion and interest in electronics that led him to explore inventions in the field, and specifically the idea of image transmission. In 1927, a few years out of high school, he was the first inventor to transmit a television image of a dollar sign, comprised of 60 horizontal lines.</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22</a:t>
            </a:fld>
            <a:endParaRPr lang="en-US" altLang="en-US"/>
          </a:p>
        </p:txBody>
      </p:sp>
    </p:spTree>
    <p:extLst>
      <p:ext uri="{BB962C8B-B14F-4D97-AF65-F5344CB8AC3E}">
        <p14:creationId xmlns:p14="http://schemas.microsoft.com/office/powerpoint/2010/main" val="426716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Born in France in 1809, </a:t>
            </a:r>
            <a:r>
              <a:rPr lang="en-ZA" b="1" dirty="0"/>
              <a:t>Louis Braille</a:t>
            </a:r>
            <a:r>
              <a:rPr lang="en-ZA" dirty="0"/>
              <a:t> was blinded by an injury when he was only 3 years old. In 1824, while he was a 15-year-old student at the Royal Institute for Blind Youth in Paris, he created a type of reading that involved raised, imprinted dots organized in a pattern to facilitate learning. The first Braille book was released in 1829—and Louis Braille went on to become an instructor at the school where he had once been a student.</a:t>
            </a:r>
          </a:p>
          <a:p>
            <a:endParaRPr lang="en-ZA" dirty="0"/>
          </a:p>
          <a:p>
            <a:r>
              <a:rPr lang="en-ZA" dirty="0"/>
              <a:t>Maybe it’s something about ice that spurs kids to inventive thinking. </a:t>
            </a:r>
            <a:r>
              <a:rPr lang="en-ZA" b="1" dirty="0"/>
              <a:t>Frank Epperson</a:t>
            </a:r>
            <a:r>
              <a:rPr lang="en-ZA" dirty="0"/>
              <a:t> left his soda water outside overnight and it turned to ice. The next morning, behold, the first Popsicle had been invented. Epperson was only 11 years old at the time, though he didn’t patent his invention until almost 20 years later, in 1923. He later sold his rights to the Popsicle.</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23</a:t>
            </a:fld>
            <a:endParaRPr lang="en-US" altLang="en-US"/>
          </a:p>
        </p:txBody>
      </p:sp>
    </p:spTree>
    <p:extLst>
      <p:ext uri="{BB962C8B-B14F-4D97-AF65-F5344CB8AC3E}">
        <p14:creationId xmlns:p14="http://schemas.microsoft.com/office/powerpoint/2010/main" val="91834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Do you have to be a teenager to be an inventor?  No way!  </a:t>
            </a:r>
          </a:p>
          <a:p>
            <a:endParaRPr lang="en-US" altLang="en-US"/>
          </a:p>
          <a:p>
            <a:r>
              <a:rPr lang="en-US" altLang="en-US"/>
              <a:t>In fact, in 1964, Robert Patch, who was just 6 years old invented a toy truck that could come apart and be put back together again by young kids.  The truck could be made into a dump truck or into a closed truck.  Remember – he was only 6 years old!</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99ED73-B300-4CF1-BA4B-E7F8B5D3242F}"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415973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25</a:t>
            </a:fld>
            <a:endParaRPr lang="en-US" altLang="en-US"/>
          </a:p>
        </p:txBody>
      </p:sp>
    </p:spTree>
    <p:extLst>
      <p:ext uri="{BB962C8B-B14F-4D97-AF65-F5344CB8AC3E}">
        <p14:creationId xmlns:p14="http://schemas.microsoft.com/office/powerpoint/2010/main" val="406039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26</a:t>
            </a:fld>
            <a:endParaRPr lang="en-US" altLang="en-US"/>
          </a:p>
        </p:txBody>
      </p:sp>
    </p:spTree>
    <p:extLst>
      <p:ext uri="{BB962C8B-B14F-4D97-AF65-F5344CB8AC3E}">
        <p14:creationId xmlns:p14="http://schemas.microsoft.com/office/powerpoint/2010/main" val="3354927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27</a:t>
            </a:fld>
            <a:endParaRPr lang="en-US" altLang="en-US"/>
          </a:p>
        </p:txBody>
      </p:sp>
    </p:spTree>
    <p:extLst>
      <p:ext uri="{BB962C8B-B14F-4D97-AF65-F5344CB8AC3E}">
        <p14:creationId xmlns:p14="http://schemas.microsoft.com/office/powerpoint/2010/main" val="390681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28</a:t>
            </a:fld>
            <a:endParaRPr lang="en-US" altLang="en-US"/>
          </a:p>
        </p:txBody>
      </p:sp>
    </p:spTree>
    <p:extLst>
      <p:ext uri="{BB962C8B-B14F-4D97-AF65-F5344CB8AC3E}">
        <p14:creationId xmlns:p14="http://schemas.microsoft.com/office/powerpoint/2010/main" val="2496228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Cassidy Goldstein was 11 years old.  She had problems holding broken crayons due to a weakness in her hand.  What did she do?  She invented a crayon holder to make the crayon easier to use.  </a:t>
            </a:r>
          </a:p>
          <a:p>
            <a:endParaRPr lang="en-US" altLang="en-US"/>
          </a:p>
          <a:p>
            <a:r>
              <a:rPr lang="en-US" altLang="en-US"/>
              <a:t>How did she do it?  Well, she saw some flowers that her dad had brought home for her Mom.  Each flower was stuck in a little tube with water.  She poured out the water and put her crayon in the tube.  It worked great and that lead to this patent.</a:t>
            </a:r>
            <a:br>
              <a:rPr lang="en-US" altLang="en-US"/>
            </a:br>
            <a:br>
              <a:rPr lang="en-US" altLang="en-US"/>
            </a:br>
            <a:r>
              <a:rPr lang="en-US" altLang="en-US"/>
              <a:t>When she did it, she had NO idea that it would be used by other kids who had the same problem. </a:t>
            </a:r>
            <a:br>
              <a:rPr lang="en-US" altLang="en-US"/>
            </a:br>
            <a:endParaRPr lang="en-US" altLang="en-US"/>
          </a:p>
        </p:txBody>
      </p:sp>
      <p:sp>
        <p:nvSpPr>
          <p:cNvPr id="31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DBD918-879A-45C2-8322-E28763CD4077}"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133995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30</a:t>
            </a:fld>
            <a:endParaRPr lang="en-US" altLang="en-US"/>
          </a:p>
        </p:txBody>
      </p:sp>
    </p:spTree>
    <p:extLst>
      <p:ext uri="{BB962C8B-B14F-4D97-AF65-F5344CB8AC3E}">
        <p14:creationId xmlns:p14="http://schemas.microsoft.com/office/powerpoint/2010/main" val="2186745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31</a:t>
            </a:fld>
            <a:endParaRPr lang="en-US" altLang="en-US"/>
          </a:p>
        </p:txBody>
      </p:sp>
    </p:spTree>
    <p:extLst>
      <p:ext uri="{BB962C8B-B14F-4D97-AF65-F5344CB8AC3E}">
        <p14:creationId xmlns:p14="http://schemas.microsoft.com/office/powerpoint/2010/main" val="147091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32</a:t>
            </a:fld>
            <a:endParaRPr lang="en-US" altLang="en-US"/>
          </a:p>
        </p:txBody>
      </p:sp>
    </p:spTree>
    <p:extLst>
      <p:ext uri="{BB962C8B-B14F-4D97-AF65-F5344CB8AC3E}">
        <p14:creationId xmlns:p14="http://schemas.microsoft.com/office/powerpoint/2010/main" val="393622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33</a:t>
            </a:fld>
            <a:endParaRPr lang="en-US" altLang="en-US"/>
          </a:p>
        </p:txBody>
      </p:sp>
    </p:spTree>
    <p:extLst>
      <p:ext uri="{BB962C8B-B14F-4D97-AF65-F5344CB8AC3E}">
        <p14:creationId xmlns:p14="http://schemas.microsoft.com/office/powerpoint/2010/main" val="3353608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34</a:t>
            </a:fld>
            <a:endParaRPr lang="en-US" altLang="en-US"/>
          </a:p>
        </p:txBody>
      </p:sp>
    </p:spTree>
    <p:extLst>
      <p:ext uri="{BB962C8B-B14F-4D97-AF65-F5344CB8AC3E}">
        <p14:creationId xmlns:p14="http://schemas.microsoft.com/office/powerpoint/2010/main" val="2910412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35</a:t>
            </a:fld>
            <a:endParaRPr lang="en-US" altLang="en-US"/>
          </a:p>
        </p:txBody>
      </p:sp>
    </p:spTree>
    <p:extLst>
      <p:ext uri="{BB962C8B-B14F-4D97-AF65-F5344CB8AC3E}">
        <p14:creationId xmlns:p14="http://schemas.microsoft.com/office/powerpoint/2010/main" val="2511773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do you think is this an</a:t>
            </a:r>
            <a:r>
              <a:rPr lang="en-ZA" baseline="0" dirty="0"/>
              <a:t> infringement in the 3</a:t>
            </a:r>
            <a:r>
              <a:rPr lang="en-ZA" baseline="30000" dirty="0"/>
              <a:t>rd</a:t>
            </a:r>
            <a:r>
              <a:rPr lang="en-ZA" baseline="0" dirty="0"/>
              <a:t> column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36</a:t>
            </a:fld>
            <a:endParaRPr lang="en-US" altLang="en-US"/>
          </a:p>
        </p:txBody>
      </p:sp>
    </p:spTree>
    <p:extLst>
      <p:ext uri="{BB962C8B-B14F-4D97-AF65-F5344CB8AC3E}">
        <p14:creationId xmlns:p14="http://schemas.microsoft.com/office/powerpoint/2010/main" val="3850001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en-US" dirty="0"/>
              <a:t>Wattever is the reason, a huge battle arose between these giants and it is still going on.  Although th</a:t>
            </a:r>
            <a:r>
              <a:rPr lang="nl-NL" altLang="en-US" baseline="0" dirty="0"/>
              <a:t>is is based on design patent suit (it is similar to South African Designs)</a:t>
            </a:r>
            <a:endParaRPr lang="nl-NL"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98F67A-BFA3-4F49-AC13-19F328A8A604}" type="slidenum">
              <a:rPr lang="nl-NL" altLang="en-US"/>
              <a:pPr eaLnBrk="1" hangingPunct="1"/>
              <a:t>37</a:t>
            </a:fld>
            <a:endParaRPr lang="nl-NL" altLang="en-US"/>
          </a:p>
        </p:txBody>
      </p:sp>
    </p:spTree>
    <p:extLst>
      <p:ext uri="{BB962C8B-B14F-4D97-AF65-F5344CB8AC3E}">
        <p14:creationId xmlns:p14="http://schemas.microsoft.com/office/powerpoint/2010/main" val="479106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38</a:t>
            </a:fld>
            <a:endParaRPr lang="en-US" altLang="en-US"/>
          </a:p>
        </p:txBody>
      </p:sp>
    </p:spTree>
    <p:extLst>
      <p:ext uri="{BB962C8B-B14F-4D97-AF65-F5344CB8AC3E}">
        <p14:creationId xmlns:p14="http://schemas.microsoft.com/office/powerpoint/2010/main" val="6774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Do any of you know what a trade secret is?  (call on a couple of students)</a:t>
            </a:r>
          </a:p>
          <a:p>
            <a:pPr eaLnBrk="1" hangingPunct="1">
              <a:spcBef>
                <a:spcPct val="0"/>
              </a:spcBef>
            </a:pPr>
            <a:endParaRPr lang="en-US" altLang="en-US"/>
          </a:p>
          <a:p>
            <a:pPr eaLnBrk="1" hangingPunct="1">
              <a:spcBef>
                <a:spcPct val="0"/>
              </a:spcBef>
            </a:pPr>
            <a:r>
              <a:rPr lang="en-US" altLang="en-US"/>
              <a:t>Read definition from slide. </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E03F01-4451-4907-A9C5-5DAD7F51B623}"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379851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Can you think of some examples of formulas, patterns, physical devices, ideas, processes, or compilations of information that you may want to keep as a trade secret?  (call on a couple of students)</a:t>
            </a: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92DB6F-9E79-4187-BEDE-CD5E421D4870}"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58468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is required to maintain a trade secret?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Secrecy!.  Trade secrets must be secret. Anything that is public knowledge or general knowledge in an industry cannot be claimed as a trade secret. Anything that is completely disclosed by the marketed goods cannot be a trade secret, for example, the ingredients are listed so how could the recipe be a trade secret.</a:t>
            </a:r>
          </a:p>
        </p:txBody>
      </p:sp>
      <p:sp>
        <p:nvSpPr>
          <p:cNvPr id="143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316DB5-158F-4799-BBED-D9C43B0B3459}"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373906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dirty="0"/>
              <a:t>Now when you do all the hard work to create something, don’t you think you DESERVE a reward?  Put it in context.  Invention convention, science fare project, project to make three recycled thing from trash…etc.  </a:t>
            </a:r>
          </a:p>
          <a:p>
            <a:endParaRPr lang="en-US" altLang="en-US" dirty="0"/>
          </a:p>
          <a:p>
            <a:r>
              <a:rPr lang="en-US" altLang="en-US" dirty="0"/>
              <a:t>IP is important because it is like a reward system. The reward is $$$$.</a:t>
            </a:r>
          </a:p>
          <a:p>
            <a:endParaRPr lang="en-US" altLang="en-US" dirty="0"/>
          </a:p>
          <a:p>
            <a:r>
              <a:rPr lang="en-US" altLang="en-US" dirty="0"/>
              <a:t>If you make IP (invention, song, book, art </a:t>
            </a:r>
            <a:r>
              <a:rPr lang="en-US" altLang="en-US" dirty="0" err="1"/>
              <a:t>etc</a:t>
            </a:r>
            <a:r>
              <a:rPr lang="en-US" altLang="en-US" dirty="0"/>
              <a:t>) then you can stop other people from copying it. </a:t>
            </a:r>
          </a:p>
          <a:p>
            <a:endParaRPr lang="en-US" altLang="en-US" dirty="0"/>
          </a:p>
          <a:p>
            <a:r>
              <a:rPr lang="en-US" altLang="en-US" dirty="0"/>
              <a:t>Well if you are the one who can use your idea, make that new gadget you invented, they you are the only one who can sell it and you make all the profit. $$$$$  That’s the reward!</a:t>
            </a:r>
          </a:p>
        </p:txBody>
      </p:sp>
    </p:spTree>
    <p:extLst>
      <p:ext uri="{BB962C8B-B14F-4D97-AF65-F5344CB8AC3E}">
        <p14:creationId xmlns:p14="http://schemas.microsoft.com/office/powerpoint/2010/main" val="1986634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are some ways you can protect your trade secrets?  (call on a couple of students)  </a:t>
            </a: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CE5E75-0B6C-4DAA-B2B9-CAA7EDFA04DA}"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73533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a number of advantages to seeking trade secret protection.  </a:t>
            </a:r>
          </a:p>
          <a:p>
            <a:pPr eaLnBrk="1" hangingPunct="1">
              <a:spcBef>
                <a:spcPct val="0"/>
              </a:spcBef>
            </a:pPr>
            <a:endParaRPr lang="en-US" altLang="en-US"/>
          </a:p>
          <a:p>
            <a:pPr eaLnBrk="1" hangingPunct="1">
              <a:spcBef>
                <a:spcPct val="0"/>
              </a:spcBef>
            </a:pPr>
            <a:r>
              <a:rPr lang="en-US" altLang="en-US"/>
              <a:t>Read from slide.  </a:t>
            </a: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847BBC-343E-4406-9B72-AAC98D29C858}"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946838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a:t>These are some famous trade secrets.  Other examples include Twinkies and Krispy Kreme.  Show props if you have them.  Here are some interesting tidbits about each of these trade secrets:</a:t>
            </a:r>
          </a:p>
          <a:p>
            <a:pPr eaLnBrk="1" fontAlgn="auto" hangingPunct="1">
              <a:spcBef>
                <a:spcPts val="0"/>
              </a:spcBef>
              <a:spcAft>
                <a:spcPts val="0"/>
              </a:spcAft>
              <a:defRPr/>
            </a:pPr>
            <a:endParaRPr lang="en-US" dirty="0"/>
          </a:p>
          <a:p>
            <a:pPr marL="236921" indent="-236921" eaLnBrk="1" fontAlgn="auto" hangingPunct="1">
              <a:spcBef>
                <a:spcPts val="0"/>
              </a:spcBef>
              <a:spcAft>
                <a:spcPts val="0"/>
              </a:spcAft>
              <a:buFontTx/>
              <a:buAutoNum type="arabicPeriod"/>
              <a:defRPr/>
            </a:pPr>
            <a:r>
              <a:rPr lang="en-US" u="sng" dirty="0"/>
              <a:t>Formula for Coca-Cola</a:t>
            </a:r>
            <a:r>
              <a:rPr lang="en-US" dirty="0"/>
              <a:t>:  According to many, the formula for Coke is the most famous trade secret. When Coke, at the end of the 19th century, decided not to patent its formula, it did so for one reason: to keep it secret, forever. In May 2006, a Coke employee and two others were charged with stealing and trying to sell guarded Coke secrets to Pepsi. Pepsi notified Coke of the breach and the FBI was called in.</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The Big Mac Special Sauce</a:t>
            </a:r>
            <a:r>
              <a:rPr lang="en-US" dirty="0"/>
              <a:t>:  In 2004 McDonald's acknowledged that they had lost the recipe for the Big Mac special sauce. As it turns out, McDonald's changed the original special sauce recipe to cut costs and lost the original. When a returning exec wanted to return to the original special sauce, no one could find the recipe. The exec remembered the name of the California company that supplied the sauce 36 years ago. They still had the sauce in their record books, and McDonald's was able to recover the recipe. </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KFC Chicken Recipe</a:t>
            </a:r>
            <a:r>
              <a:rPr lang="en-US" dirty="0"/>
              <a:t>:  Only two KFC executives know the finger-</a:t>
            </a:r>
            <a:r>
              <a:rPr lang="en-US" dirty="0" err="1"/>
              <a:t>lickin</a:t>
            </a:r>
            <a:r>
              <a:rPr lang="en-US" dirty="0"/>
              <a:t>' recipe of 11 herbs and spices. A third executive knows the combination to the safe where the handwritten recipe resides. Less than a handful of KFC employees know the identities of the three executives, who are not allowed to travel together on the same plane or in the same car for security reasons. After being locked in a safe for 68 years, Colonel Harland Sanders' handwritten recipe was temporarily relocated to a secret-secure location as KFC modernizes its safekeeping. It was transported in an armored car and high-security motorcade.</a:t>
            </a:r>
          </a:p>
          <a:p>
            <a:pPr marL="236921" indent="-236921"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defRPr/>
            </a:pPr>
            <a:r>
              <a:rPr lang="en-US" dirty="0"/>
              <a:t>(Tidbits from http://iamsamuel.org/2008/10/24/closely-guarded-secrets/)</a:t>
            </a:r>
            <a:br>
              <a:rPr lang="en-US" dirty="0"/>
            </a:br>
            <a:br>
              <a:rPr lang="en-US" dirty="0"/>
            </a:br>
            <a:endParaRPr lang="en-US" dirty="0"/>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23FD-A456-420E-B4C5-E51CD12098AD}"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1387586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45</a:t>
            </a:fld>
            <a:endParaRPr lang="en-US" altLang="en-US"/>
          </a:p>
        </p:txBody>
      </p:sp>
    </p:spTree>
    <p:extLst>
      <p:ext uri="{BB962C8B-B14F-4D97-AF65-F5344CB8AC3E}">
        <p14:creationId xmlns:p14="http://schemas.microsoft.com/office/powerpoint/2010/main" val="707236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dirty="0"/>
              <a:t>Do you recognize these?</a:t>
            </a:r>
          </a:p>
          <a:p>
            <a:pPr eaLnBrk="1" hangingPunct="1">
              <a:lnSpc>
                <a:spcPct val="80000"/>
              </a:lnSpc>
            </a:pPr>
            <a:endParaRPr lang="en-US" altLang="en-US" dirty="0"/>
          </a:p>
          <a:p>
            <a:pPr eaLnBrk="1" hangingPunct="1">
              <a:lnSpc>
                <a:spcPct val="80000"/>
              </a:lnSpc>
            </a:pPr>
            <a:r>
              <a:rPr lang="en-US" altLang="en-US" dirty="0"/>
              <a:t>Why?</a:t>
            </a:r>
          </a:p>
          <a:p>
            <a:pPr eaLnBrk="1" hangingPunct="1">
              <a:lnSpc>
                <a:spcPct val="80000"/>
              </a:lnSpc>
            </a:pPr>
            <a:endParaRPr lang="en-US" altLang="en-US" dirty="0"/>
          </a:p>
          <a:p>
            <a:pPr eaLnBrk="1" hangingPunct="1">
              <a:lnSpc>
                <a:spcPct val="80000"/>
              </a:lnSpc>
            </a:pPr>
            <a:r>
              <a:rPr lang="en-US" altLang="en-US" dirty="0"/>
              <a:t>When you see them, trademarks, what do you expect?</a:t>
            </a:r>
          </a:p>
          <a:p>
            <a:pPr eaLnBrk="1" hangingPunct="1">
              <a:lnSpc>
                <a:spcPct val="80000"/>
              </a:lnSpc>
            </a:pPr>
            <a:r>
              <a:rPr lang="en-US" altLang="en-US" dirty="0"/>
              <a:t>      quality</a:t>
            </a:r>
          </a:p>
          <a:p>
            <a:pPr eaLnBrk="1" hangingPunct="1">
              <a:lnSpc>
                <a:spcPct val="80000"/>
              </a:lnSpc>
            </a:pPr>
            <a:r>
              <a:rPr lang="en-US" altLang="en-US" dirty="0"/>
              <a:t>       always the same, wherever you go</a:t>
            </a:r>
          </a:p>
          <a:p>
            <a:pPr eaLnBrk="1" hangingPunct="1">
              <a:lnSpc>
                <a:spcPct val="80000"/>
              </a:lnSpc>
            </a:pPr>
            <a:r>
              <a:rPr lang="en-US" altLang="en-US" dirty="0"/>
              <a:t>       reputation</a:t>
            </a:r>
          </a:p>
          <a:p>
            <a:pPr eaLnBrk="1" hangingPunct="1">
              <a:lnSpc>
                <a:spcPct val="80000"/>
              </a:lnSpc>
            </a:pPr>
            <a:endParaRPr lang="en-US" altLang="en-US" dirty="0"/>
          </a:p>
          <a:p>
            <a:pPr eaLnBrk="1" hangingPunct="1">
              <a:lnSpc>
                <a:spcPct val="80000"/>
              </a:lnSpc>
            </a:pPr>
            <a:r>
              <a:rPr lang="en-US" altLang="en-US" dirty="0"/>
              <a:t>Exercise:</a:t>
            </a:r>
          </a:p>
          <a:p>
            <a:pPr eaLnBrk="1" hangingPunct="1">
              <a:lnSpc>
                <a:spcPct val="80000"/>
              </a:lnSpc>
            </a:pPr>
            <a:r>
              <a:rPr lang="en-US" altLang="en-US" dirty="0"/>
              <a:t>   stand up</a:t>
            </a:r>
          </a:p>
          <a:p>
            <a:pPr eaLnBrk="1" hangingPunct="1">
              <a:lnSpc>
                <a:spcPct val="80000"/>
              </a:lnSpc>
            </a:pPr>
            <a:r>
              <a:rPr lang="en-US" altLang="en-US" dirty="0"/>
              <a:t>   identify trademarks (</a:t>
            </a:r>
            <a:r>
              <a:rPr lang="en-US" altLang="en-US" dirty="0" err="1"/>
              <a:t>ie</a:t>
            </a:r>
            <a:r>
              <a:rPr lang="en-US" altLang="en-US" dirty="0"/>
              <a:t> on clothing)</a:t>
            </a:r>
          </a:p>
          <a:p>
            <a:pPr eaLnBrk="1" hangingPunct="1">
              <a:lnSpc>
                <a:spcPct val="80000"/>
              </a:lnSpc>
            </a:pPr>
            <a:r>
              <a:rPr lang="en-US" altLang="en-US" dirty="0"/>
              <a:t>   why do you buy it?  </a:t>
            </a:r>
          </a:p>
          <a:p>
            <a:pPr eaLnBrk="1" hangingPunct="1">
              <a:lnSpc>
                <a:spcPct val="80000"/>
              </a:lnSpc>
            </a:pPr>
            <a:r>
              <a:rPr lang="en-US" altLang="en-US" dirty="0"/>
              <a:t>   better, makes me run faster, like the look, lasts longer</a:t>
            </a:r>
          </a:p>
          <a:p>
            <a:pPr eaLnBrk="1" hangingPunct="1">
              <a:lnSpc>
                <a:spcPct val="80000"/>
              </a:lnSpc>
            </a:pPr>
            <a:r>
              <a:rPr lang="en-US" altLang="en-US" dirty="0"/>
              <a:t>   explain identification of the good with the source.  You know where it comes from and what to expect</a:t>
            </a:r>
          </a:p>
          <a:p>
            <a:pPr eaLnBrk="1" hangingPunct="1">
              <a:lnSpc>
                <a:spcPct val="80000"/>
              </a:lnSpc>
            </a:pPr>
            <a:endParaRPr lang="en-US" altLang="en-US" dirty="0"/>
          </a:p>
          <a:p>
            <a:pPr eaLnBrk="1" hangingPunct="1">
              <a:spcBef>
                <a:spcPct val="0"/>
              </a:spcBef>
            </a:pPr>
            <a:r>
              <a:rPr lang="en-US" altLang="en-US" dirty="0"/>
              <a:t>The can be a name or symbol (examples brown UPS, coke bottle shape, nick swoosh, shape of the kiss, the name </a:t>
            </a:r>
            <a:r>
              <a:rPr lang="en-US" altLang="en-US" dirty="0" err="1"/>
              <a:t>hershey</a:t>
            </a:r>
            <a:r>
              <a:rPr lang="en-US" altLang="en-US" dirty="0"/>
              <a:t>.  You know what to expect and know where the product came from. Examples of trademarked symbol are the Nike Swoosh and McDonald’s Golden Arches.</a:t>
            </a:r>
          </a:p>
          <a:p>
            <a:pPr eaLnBrk="1" hangingPunct="1">
              <a:spcBef>
                <a:spcPct val="0"/>
              </a:spcBef>
            </a:pPr>
            <a:endParaRPr lang="en-US" altLang="en-US" dirty="0"/>
          </a:p>
          <a:p>
            <a:pPr eaLnBrk="1" hangingPunct="1">
              <a:spcBef>
                <a:spcPct val="0"/>
              </a:spcBef>
            </a:pPr>
            <a:r>
              <a:rPr lang="en-US" altLang="en-US" dirty="0"/>
              <a:t>Pepsi’s designs are an example of a trademarked design.  </a:t>
            </a:r>
          </a:p>
          <a:p>
            <a:pPr eaLnBrk="1" hangingPunct="1">
              <a:spcBef>
                <a:spcPct val="0"/>
              </a:spcBef>
            </a:pPr>
            <a:endParaRPr lang="en-US" altLang="en-US" dirty="0"/>
          </a:p>
          <a:p>
            <a:pPr eaLnBrk="1" hangingPunct="1">
              <a:spcBef>
                <a:spcPct val="0"/>
              </a:spcBef>
            </a:pPr>
            <a:r>
              <a:rPr lang="en-US" altLang="en-US" dirty="0"/>
              <a:t>Can you all think of any other examples of a trademark? (call on a couple of the students)</a:t>
            </a:r>
          </a:p>
          <a:p>
            <a:pPr eaLnBrk="1" hangingPunct="1">
              <a:spcBef>
                <a:spcPct val="0"/>
              </a:spcBef>
            </a:pPr>
            <a:endParaRPr lang="en-US" altLang="en-US" dirty="0"/>
          </a:p>
          <a:p>
            <a:pPr eaLnBrk="1" hangingPunct="1">
              <a:spcBef>
                <a:spcPct val="0"/>
              </a:spcBef>
            </a:pPr>
            <a:endParaRPr lang="en-US" altLang="en-US" dirty="0"/>
          </a:p>
          <a:p>
            <a:pPr eaLnBrk="1" hangingPunct="1">
              <a:lnSpc>
                <a:spcPct val="80000"/>
              </a:lnSpc>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47</a:t>
            </a:fld>
            <a:endParaRPr lang="en-US" altLang="en-US"/>
          </a:p>
        </p:txBody>
      </p:sp>
    </p:spTree>
    <p:extLst>
      <p:ext uri="{BB962C8B-B14F-4D97-AF65-F5344CB8AC3E}">
        <p14:creationId xmlns:p14="http://schemas.microsoft.com/office/powerpoint/2010/main" val="13418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Have</a:t>
            </a:r>
            <a:r>
              <a:rPr lang="en-ZA" baseline="0" dirty="0"/>
              <a:t> any of you noticed the change in the brand </a:t>
            </a:r>
            <a:r>
              <a:rPr lang="en-ZA" baseline="0" dirty="0" err="1"/>
              <a:t>iFix</a:t>
            </a:r>
            <a:r>
              <a:rPr lang="en-ZA" baseline="0" dirty="0"/>
              <a:t> that fixes </a:t>
            </a:r>
            <a:r>
              <a:rPr lang="en-ZA" baseline="0" dirty="0" err="1"/>
              <a:t>cellphones</a:t>
            </a:r>
            <a:r>
              <a:rPr lang="en-ZA" baseline="0" dirty="0"/>
              <a:t> and tablets.   What is your view when you see this first.  ??Do we think iPad, iPhone, the connection with Apple…</a:t>
            </a:r>
          </a:p>
          <a:p>
            <a:r>
              <a:rPr lang="en-ZA" baseline="0" dirty="0"/>
              <a:t>So notice next time you are in the Mall – </a:t>
            </a:r>
            <a:r>
              <a:rPr lang="en-ZA" baseline="0" dirty="0" err="1"/>
              <a:t>iFix</a:t>
            </a:r>
            <a:r>
              <a:rPr lang="en-ZA" baseline="0" dirty="0"/>
              <a:t> became </a:t>
            </a:r>
            <a:r>
              <a:rPr lang="en-ZA" baseline="0" dirty="0" err="1"/>
              <a:t>weFix</a:t>
            </a:r>
            <a:r>
              <a:rPr lang="en-ZA" baseline="0" dirty="0"/>
              <a:t> not so long ago….what went on behind the scenes was a matter of trademark infringement – brand confusion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48</a:t>
            </a:fld>
            <a:endParaRPr lang="en-US" altLang="en-US"/>
          </a:p>
        </p:txBody>
      </p:sp>
    </p:spTree>
    <p:extLst>
      <p:ext uri="{BB962C8B-B14F-4D97-AF65-F5344CB8AC3E}">
        <p14:creationId xmlns:p14="http://schemas.microsoft.com/office/powerpoint/2010/main" val="33656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service mark is? Some examples of service marks include: McDonald’s (restaurant services), Woolworths (retail business services), and Vodacom (telecommunications services).  </a:t>
            </a:r>
          </a:p>
          <a:p>
            <a:pPr eaLnBrk="1" hangingPunct="1">
              <a:spcBef>
                <a:spcPct val="0"/>
              </a:spcBef>
            </a:pPr>
            <a:endParaRPr lang="en-US" altLang="en-US" dirty="0"/>
          </a:p>
          <a:p>
            <a:pPr eaLnBrk="1" hangingPunct="1">
              <a:spcBef>
                <a:spcPct val="0"/>
              </a:spcBef>
            </a:pPr>
            <a:r>
              <a:rPr lang="en-US" altLang="en-US" dirty="0"/>
              <a:t>Can you think of any other examples of a service mark?  </a:t>
            </a:r>
          </a:p>
          <a:p>
            <a:pPr eaLnBrk="1" hangingPunct="1">
              <a:spcBef>
                <a:spcPct val="0"/>
              </a:spcBef>
            </a:pP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7B5DD5-8F69-4A93-8087-D7215FB36604}"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348315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50</a:t>
            </a:fld>
            <a:endParaRPr lang="en-US" altLang="en-US"/>
          </a:p>
        </p:txBody>
      </p:sp>
    </p:spTree>
    <p:extLst>
      <p:ext uri="{BB962C8B-B14F-4D97-AF65-F5344CB8AC3E}">
        <p14:creationId xmlns:p14="http://schemas.microsoft.com/office/powerpoint/2010/main" val="1648896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51</a:t>
            </a:fld>
            <a:endParaRPr lang="en-US" altLang="en-US"/>
          </a:p>
        </p:txBody>
      </p:sp>
    </p:spTree>
    <p:extLst>
      <p:ext uri="{BB962C8B-B14F-4D97-AF65-F5344CB8AC3E}">
        <p14:creationId xmlns:p14="http://schemas.microsoft.com/office/powerpoint/2010/main" val="260422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a:t>
            </a:fld>
            <a:endParaRPr lang="en-US" altLang="en-US"/>
          </a:p>
        </p:txBody>
      </p:sp>
    </p:spTree>
    <p:extLst>
      <p:ext uri="{BB962C8B-B14F-4D97-AF65-F5344CB8AC3E}">
        <p14:creationId xmlns:p14="http://schemas.microsoft.com/office/powerpoint/2010/main" val="1784477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 famous trademark possesses a high degree of consumer recognition so that consumers immediately associate it with one specific product or service. Famous marks enjoy a broader scope of protection than non-famous marks.  Examples of famous trademarks are Disney, Apple, Star Bucks,  Barbie, Pepsi, Google Nike, and Toys R Us.</a:t>
            </a: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C951D2-390B-40C5-8273-319C25ABB64E}"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1044929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 example, Colombian coffee is famous for its quality, so only coffee that genuinely comes from Colombia can be called “Café de Colombia”.  Only Champagne coming from that district</a:t>
            </a:r>
            <a:r>
              <a:rPr lang="en-ZA" baseline="0" dirty="0"/>
              <a:t> in France can be called Champagne.  Karoo lamb – must originate from the Karoo etc.  This different from indigenous rights such as the</a:t>
            </a:r>
            <a:r>
              <a:rPr lang="en-ZA" b="1" dirty="0"/>
              <a:t> </a:t>
            </a:r>
            <a:r>
              <a:rPr lang="en-ZA" dirty="0" err="1"/>
              <a:t>Redbush</a:t>
            </a:r>
            <a:r>
              <a:rPr lang="en-ZA" dirty="0"/>
              <a:t> or rooibos which grows only in the Western Cape Province of South Africa</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53</a:t>
            </a:fld>
            <a:endParaRPr lang="en-US" altLang="en-US"/>
          </a:p>
        </p:txBody>
      </p:sp>
    </p:spTree>
    <p:extLst>
      <p:ext uri="{BB962C8B-B14F-4D97-AF65-F5344CB8AC3E}">
        <p14:creationId xmlns:p14="http://schemas.microsoft.com/office/powerpoint/2010/main" val="3755084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Have you seen this symbol?  Or this one?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I’m sure you have…this is the copyright symbol.</a:t>
            </a:r>
          </a:p>
          <a:p>
            <a:pPr eaLnBrk="1" fontAlgn="auto" hangingPunct="1">
              <a:spcBef>
                <a:spcPts val="0"/>
              </a:spcBef>
              <a:spcAft>
                <a:spcPts val="0"/>
              </a:spcAft>
              <a:defRPr/>
            </a:pPr>
            <a:endParaRPr lang="en-US" dirty="0"/>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081576-C45E-4747-8DAE-8C8887B8387A}"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extLst>
      <p:ext uri="{BB962C8B-B14F-4D97-AF65-F5344CB8AC3E}">
        <p14:creationId xmlns:p14="http://schemas.microsoft.com/office/powerpoint/2010/main" val="1086802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copyright is? </a:t>
            </a:r>
          </a:p>
          <a:p>
            <a:pPr eaLnBrk="1" hangingPunct="1">
              <a:spcBef>
                <a:spcPct val="0"/>
              </a:spcBef>
            </a:pPr>
            <a:r>
              <a:rPr lang="en-US" altLang="en-US" dirty="0"/>
              <a:t>Read the definition from the slide.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8CA98-B2EE-4997-97F7-419096A6C5B7}"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extLst>
      <p:ext uri="{BB962C8B-B14F-4D97-AF65-F5344CB8AC3E}">
        <p14:creationId xmlns:p14="http://schemas.microsoft.com/office/powerpoint/2010/main" val="1071872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are also your ideas…your intellectual property</a:t>
            </a:r>
          </a:p>
          <a:p>
            <a:pPr eaLnBrk="1" hangingPunct="1"/>
            <a:endParaRPr lang="en-US" altLang="en-US" dirty="0"/>
          </a:p>
          <a:p>
            <a:pPr eaLnBrk="1" hangingPunct="1"/>
            <a:r>
              <a:rPr lang="en-US" altLang="en-US" dirty="0"/>
              <a:t>Discuss</a:t>
            </a:r>
            <a:r>
              <a:rPr lang="en-US" altLang="en-US" baseline="0" dirty="0"/>
              <a:t> books, </a:t>
            </a:r>
            <a:r>
              <a:rPr lang="en-US" altLang="en-US" dirty="0"/>
              <a:t> music and software.</a:t>
            </a:r>
          </a:p>
          <a:p>
            <a:pPr eaLnBrk="1" hangingPunct="1"/>
            <a:endParaRPr lang="en-US" altLang="en-US" dirty="0"/>
          </a:p>
          <a:p>
            <a:pPr eaLnBrk="1" hangingPunct="1"/>
            <a:r>
              <a:rPr lang="en-US" altLang="en-US" dirty="0"/>
              <a:t>Can we make copies of downloaded music or a computer game?</a:t>
            </a:r>
          </a:p>
          <a:p>
            <a:pPr eaLnBrk="1" hangingPunct="1"/>
            <a:endParaRPr lang="en-US" altLang="en-US" dirty="0"/>
          </a:p>
          <a:p>
            <a:pPr eaLnBrk="1" hangingPunct="1"/>
            <a:r>
              <a:rPr lang="en-US" altLang="en-US" dirty="0"/>
              <a:t>Didn’t the song writer or singer have an idea?  Don’t they own it?</a:t>
            </a:r>
          </a:p>
          <a:p>
            <a:pPr eaLnBrk="1" hangingPunct="1"/>
            <a:endParaRPr lang="en-US" altLang="en-US" dirty="0"/>
          </a:p>
          <a:p>
            <a:pPr eaLnBrk="1" hangingPunct="1"/>
            <a:r>
              <a:rPr lang="en-US" altLang="en-US" dirty="0"/>
              <a:t>If you copy it without paying them how will they be rewarded?</a:t>
            </a:r>
          </a:p>
          <a:p>
            <a:pPr eaLnBrk="1" hangingPunct="1"/>
            <a:endParaRPr lang="en-US" altLang="en-US" dirty="0"/>
          </a:p>
          <a:p>
            <a:pPr eaLnBrk="1" hangingPunct="1"/>
            <a:r>
              <a:rPr lang="en-US" altLang="en-US" dirty="0"/>
              <a:t>If there is no reward, will they write another song for us to enjoy or hear on the radio?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rights are granted with a copyright?</a:t>
            </a:r>
          </a:p>
          <a:p>
            <a:endParaRPr lang="en-US" altLang="en-US"/>
          </a:p>
          <a:p>
            <a:r>
              <a:rPr lang="en-US" altLang="en-US"/>
              <a:t>Read from slide.</a:t>
            </a:r>
          </a:p>
          <a:p>
            <a:endParaRPr lang="en-US" altLang="en-US"/>
          </a:p>
          <a:p>
            <a:r>
              <a:rPr lang="en-US" altLang="en-US"/>
              <a:t>(When finished speaking on the slide, click the picture; link will go to US Copyright Office webpage – click play on “Copyright Exposed” video)</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7F9994-4E41-459C-86BA-6344ECE414F9}"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extLst>
      <p:ext uri="{BB962C8B-B14F-4D97-AF65-F5344CB8AC3E}">
        <p14:creationId xmlns:p14="http://schemas.microsoft.com/office/powerpoint/2010/main" val="2834589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is your work under copyright protection?</a:t>
            </a:r>
          </a:p>
          <a:p>
            <a:endParaRPr lang="en-US" altLang="en-US"/>
          </a:p>
          <a:p>
            <a:r>
              <a:rPr lang="en-US" altLang="en-US"/>
              <a:t>Read from slide.</a:t>
            </a:r>
          </a:p>
          <a:p>
            <a:endParaRPr lang="en-US" altLang="en-US"/>
          </a:p>
          <a:p>
            <a:r>
              <a:rPr lang="en-US" altLang="en-US"/>
              <a:t>Example:  If you write a poem, when is your poem protected by a copyright? (call on a student)  </a:t>
            </a:r>
          </a:p>
          <a:p>
            <a:endParaRPr lang="en-US" altLang="en-US"/>
          </a:p>
          <a:p>
            <a:r>
              <a:rPr lang="en-US" altLang="en-US"/>
              <a:t>Answer:  Your poem is under copyright protection as soon as you create your poem and write it down on a piece of paper. </a:t>
            </a:r>
            <a:br>
              <a:rPr lang="en-US" altLang="en-US"/>
            </a:br>
            <a:br>
              <a:rPr lang="en-US" altLang="en-US"/>
            </a:br>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8B3267-9C41-42D7-A389-AEE544BD7C43}"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extLst>
      <p:ext uri="{BB962C8B-B14F-4D97-AF65-F5344CB8AC3E}">
        <p14:creationId xmlns:p14="http://schemas.microsoft.com/office/powerpoint/2010/main" val="2839084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How many of you recognize this book?</a:t>
            </a:r>
          </a:p>
          <a:p>
            <a:r>
              <a:rPr lang="en-US" altLang="en-US" dirty="0"/>
              <a:t>Didn’t Dr. </a:t>
            </a:r>
            <a:r>
              <a:rPr lang="en-US" altLang="en-US" dirty="0" err="1"/>
              <a:t>Suess</a:t>
            </a:r>
            <a:r>
              <a:rPr lang="en-US" altLang="en-US" dirty="0"/>
              <a:t> write in a different way?</a:t>
            </a:r>
          </a:p>
          <a:p>
            <a:r>
              <a:rPr lang="en-US" altLang="en-US" dirty="0"/>
              <a:t>He dared to do what everyone said would flop….and look at the results….some of the most popular books </a:t>
            </a:r>
          </a:p>
          <a:p>
            <a:r>
              <a:rPr lang="en-ZA" dirty="0"/>
              <a:t>The story begins as a boy named Marco walks home from school, thinking of his father's advice: "Marco, keep your eyelids up/ And see what you can see." However, the only thing Marco has seen on his walk is a horse pulling a wagon on Mulberry Street. To make his story more interesting, Marco imagines progressively more elaborate scenes based around the horse and wagon. He imagines the horse is first a zebra, then a reindeer, then an elephant, and finally an elephant helped by two giraffes. The wagon changes to a chariot, then a sled, then a cart holding a brass band.</a:t>
            </a:r>
          </a:p>
          <a:p>
            <a:r>
              <a:rPr lang="en-ZA" dirty="0"/>
              <a:t>Marco's realization that Mulberry Street intersects with Bliss Street leads him to imagine a group of police escorts. The scene becomes a parade, as he then imagines a grand stand filled with the mayor and </a:t>
            </a:r>
            <a:r>
              <a:rPr lang="en-ZA" dirty="0">
                <a:hlinkClick r:id="rId3" tooltip="Alderman"/>
              </a:rPr>
              <a:t>aldermen</a:t>
            </a:r>
            <a:r>
              <a:rPr lang="en-ZA" dirty="0"/>
              <a:t>; an airplane dropping confetti; and, in the final incarnation of the scene, a Chinese man, a magician pulling rabbits out of a hat, and a man with a ten-foot beard. Now almost home, he snaps back to reality and rushes up the front steps, eager to tell his father his imagined story. However, when his father questions him about what he saw on his way home, his face turns red and he says, "Nothing...but a plain horse and wagon on Mulberry Street.</a:t>
            </a:r>
          </a:p>
          <a:p>
            <a:endParaRPr lang="en-US" altLang="en-US" dirty="0"/>
          </a:p>
        </p:txBody>
      </p:sp>
    </p:spTree>
    <p:extLst>
      <p:ext uri="{BB962C8B-B14F-4D97-AF65-F5344CB8AC3E}">
        <p14:creationId xmlns:p14="http://schemas.microsoft.com/office/powerpoint/2010/main" val="3219792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60</a:t>
            </a:fld>
            <a:endParaRPr lang="en-US" altLang="en-US"/>
          </a:p>
        </p:txBody>
      </p:sp>
    </p:spTree>
    <p:extLst>
      <p:ext uri="{BB962C8B-B14F-4D97-AF65-F5344CB8AC3E}">
        <p14:creationId xmlns:p14="http://schemas.microsoft.com/office/powerpoint/2010/main" val="295521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original folk song was transposed</a:t>
            </a:r>
            <a:r>
              <a:rPr lang="en-ZA" baseline="0" dirty="0"/>
              <a:t> over the years to the roaring hit of the Lion King</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61</a:t>
            </a:fld>
            <a:endParaRPr lang="en-US" altLang="en-US"/>
          </a:p>
        </p:txBody>
      </p:sp>
    </p:spTree>
    <p:extLst>
      <p:ext uri="{BB962C8B-B14F-4D97-AF65-F5344CB8AC3E}">
        <p14:creationId xmlns:p14="http://schemas.microsoft.com/office/powerpoint/2010/main" val="63147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you get a patent you can stop others from copying your invention….remember.. You own it!</a:t>
            </a:r>
          </a:p>
          <a:p>
            <a:pPr eaLnBrk="1" hangingPunct="1"/>
            <a:endParaRPr lang="en-US" altLang="en-US"/>
          </a:p>
          <a:p>
            <a:pPr eaLnBrk="1" hangingPunct="1"/>
            <a:r>
              <a:rPr lang="en-US" altLang="en-US"/>
              <a:t>For 20 yrs.</a:t>
            </a:r>
          </a:p>
          <a:p>
            <a:pPr eaLnBrk="1" hangingPunct="1"/>
            <a:endParaRPr lang="en-US" altLang="en-US"/>
          </a:p>
          <a:p>
            <a:pPr eaLnBrk="1" hangingPunct="1"/>
            <a:r>
              <a:rPr lang="en-US" altLang="en-US"/>
              <a:t>Then anyone can make what you invented?</a:t>
            </a:r>
          </a:p>
          <a:p>
            <a:pPr eaLnBrk="1" hangingPunct="1"/>
            <a:endParaRPr lang="en-US" altLang="en-US"/>
          </a:p>
          <a:p>
            <a:pPr eaLnBrk="1" hangingPunct="1"/>
            <a:r>
              <a:rPr lang="en-US" altLang="en-US"/>
              <a:t>Why?</a:t>
            </a:r>
          </a:p>
          <a:p>
            <a:pPr eaLnBrk="1" hangingPunct="1"/>
            <a:endParaRPr lang="en-US" altLang="en-US"/>
          </a:p>
          <a:p>
            <a:pPr eaLnBrk="1" hangingPunct="1"/>
            <a:r>
              <a:rPr lang="en-US" altLang="en-US"/>
              <a:t>So that we encourage to make one better.</a:t>
            </a:r>
          </a:p>
          <a:p>
            <a:pPr eaLnBrk="1" hangingPunct="1"/>
            <a:endParaRPr lang="en-US" altLang="en-US"/>
          </a:p>
          <a:p>
            <a:pPr eaLnBrk="1" hangingPunct="1"/>
            <a:r>
              <a:rPr lang="en-US" altLang="en-US"/>
              <a:t>Example IPOD movie, nano, shuffle each is better than the one before….</a:t>
            </a:r>
          </a:p>
          <a:p>
            <a:pPr eaLnBrk="1" hangingPunct="1"/>
            <a:endParaRPr lang="en-US" altLang="en-US"/>
          </a:p>
          <a:p>
            <a:pPr eaLnBrk="1" hangingPunct="1"/>
            <a:r>
              <a:rPr lang="en-US" altLang="en-US"/>
              <a:t>The reward system encourages us to make the next one better… </a:t>
            </a:r>
          </a:p>
        </p:txBody>
      </p:sp>
    </p:spTree>
    <p:extLst>
      <p:ext uri="{BB962C8B-B14F-4D97-AF65-F5344CB8AC3E}">
        <p14:creationId xmlns:p14="http://schemas.microsoft.com/office/powerpoint/2010/main" val="2919914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62</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2951150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64</a:t>
            </a:fld>
            <a:endParaRPr lang="en-US" altLang="en-US"/>
          </a:p>
        </p:txBody>
      </p:sp>
    </p:spTree>
    <p:extLst>
      <p:ext uri="{BB962C8B-B14F-4D97-AF65-F5344CB8AC3E}">
        <p14:creationId xmlns:p14="http://schemas.microsoft.com/office/powerpoint/2010/main" val="443616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65</a:t>
            </a:fld>
            <a:endParaRPr lang="en-US" altLang="en-US"/>
          </a:p>
        </p:txBody>
      </p:sp>
    </p:spTree>
    <p:extLst>
      <p:ext uri="{BB962C8B-B14F-4D97-AF65-F5344CB8AC3E}">
        <p14:creationId xmlns:p14="http://schemas.microsoft.com/office/powerpoint/2010/main" val="3769582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solidFill>
                  <a:schemeClr val="bg1"/>
                </a:solidFill>
              </a:rPr>
              <a:t>So the key points here that differentiate legal and illegal file sharing are copyright and permission. </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66</a:t>
            </a:fld>
            <a:endParaRPr lang="en-US" altLang="en-US"/>
          </a:p>
        </p:txBody>
      </p:sp>
    </p:spTree>
    <p:extLst>
      <p:ext uri="{BB962C8B-B14F-4D97-AF65-F5344CB8AC3E}">
        <p14:creationId xmlns:p14="http://schemas.microsoft.com/office/powerpoint/2010/main" val="1226738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Record labels protect singers by coordinating enforcement of copyright protection of sound recordings and music videos. </a:t>
            </a:r>
          </a:p>
          <a:p>
            <a:endParaRPr lang="en-US" altLang="en-US" dirty="0"/>
          </a:p>
          <a:p>
            <a:r>
              <a:rPr lang="en-US" altLang="en-US" dirty="0"/>
              <a:t>SAMRO and RISA protect song writers, lyricists, composers, and music publishers by collecting license fees and distributing them to those members whose works have been performed.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E7D04C-D02B-412C-9B15-AC40CB6C2A53}" type="slidenum">
              <a:rPr lang="en-US" altLang="en-US">
                <a:latin typeface="Calibri" panose="020F0502020204030204" pitchFamily="34" charset="0"/>
              </a:rPr>
              <a:pPr eaLnBrk="1" hangingPunct="1"/>
              <a:t>67</a:t>
            </a:fld>
            <a:endParaRPr lang="en-US" altLang="en-US">
              <a:latin typeface="Calibri" panose="020F0502020204030204" pitchFamily="34" charset="0"/>
            </a:endParaRPr>
          </a:p>
        </p:txBody>
      </p:sp>
    </p:spTree>
    <p:extLst>
      <p:ext uri="{BB962C8B-B14F-4D97-AF65-F5344CB8AC3E}">
        <p14:creationId xmlns:p14="http://schemas.microsoft.com/office/powerpoint/2010/main" val="1682184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BA6E222F-FE55-4EE6-B0BB-D1AC8E44D230}" type="slidenum">
              <a:rPr lang="en-US" sz="1300"/>
              <a:pPr algn="r"/>
              <a:t>69</a:t>
            </a:fld>
            <a:endParaRPr lang="en-US" sz="1300" dirty="0"/>
          </a:p>
        </p:txBody>
      </p:sp>
      <p:sp>
        <p:nvSpPr>
          <p:cNvPr id="328707"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4287A168-8CCC-404D-9F36-9B4B95CFCCBA}" type="slidenum">
              <a:rPr lang="en-US" sz="1300"/>
              <a:pPr algn="r"/>
              <a:t>69</a:t>
            </a:fld>
            <a:endParaRPr lang="en-US" sz="1300" dirty="0"/>
          </a:p>
        </p:txBody>
      </p:sp>
      <p:sp>
        <p:nvSpPr>
          <p:cNvPr id="328708" name="Rectangle 2"/>
          <p:cNvSpPr>
            <a:spLocks noGrp="1" noRot="1" noChangeAspect="1" noChangeArrowheads="1" noTextEdit="1"/>
          </p:cNvSpPr>
          <p:nvPr>
            <p:ph type="sldImg"/>
          </p:nvPr>
        </p:nvSpPr>
        <p:spPr>
          <a:xfrm>
            <a:off x="206375" y="806450"/>
            <a:ext cx="7161213" cy="4029075"/>
          </a:xfrm>
          <a:ln/>
        </p:spPr>
      </p:sp>
      <p:sp>
        <p:nvSpPr>
          <p:cNvPr id="328709" name="Rectangle 3"/>
          <p:cNvSpPr>
            <a:spLocks noGrp="1" noChangeArrowheads="1"/>
          </p:cNvSpPr>
          <p:nvPr>
            <p:ph type="body" idx="1"/>
          </p:nvPr>
        </p:nvSpPr>
        <p:spPr>
          <a:xfrm>
            <a:off x="757588" y="5104870"/>
            <a:ext cx="6057412" cy="4834788"/>
          </a:xfrm>
          <a:noFill/>
          <a:ln/>
        </p:spPr>
        <p:txBody>
          <a:bodyPr/>
          <a:lstStyle/>
          <a:p>
            <a:pPr eaLnBrk="1" hangingPunct="1"/>
            <a:r>
              <a:rPr lang="en-US" dirty="0"/>
              <a:t>scientific problem solving is only a thousand years old</a:t>
            </a:r>
          </a:p>
          <a:p>
            <a:pPr eaLnBrk="1" hangingPunct="1"/>
            <a:r>
              <a:rPr lang="en-US" dirty="0"/>
              <a:t>engineering is about the same; versus try it and see; bridge is engineered versus just build</a:t>
            </a:r>
          </a:p>
          <a:p>
            <a:pPr eaLnBrk="1" hangingPunct="1"/>
            <a:r>
              <a:rPr lang="en-US" dirty="0"/>
              <a:t>Versus science or engineering principles; technology herein has an action component; that of being used</a:t>
            </a:r>
          </a:p>
          <a:p>
            <a:pPr eaLnBrk="1" hangingPunct="1"/>
            <a:r>
              <a:rPr lang="en-US" dirty="0"/>
              <a:t>Coffee cup with hole is not of value</a:t>
            </a:r>
          </a:p>
          <a:p>
            <a:pPr eaLnBrk="1" hangingPunct="1"/>
            <a:endParaRPr lang="en-US" dirty="0"/>
          </a:p>
          <a:p>
            <a:pPr eaLnBrk="1" hangingPunct="1"/>
            <a:r>
              <a:rPr lang="en-US" dirty="0">
                <a:latin typeface="Times New Roman" pitchFamily="18" charset="0"/>
                <a:cs typeface="Times New Roman" pitchFamily="18" charset="0"/>
              </a:rPr>
              <a:t>The intention was not to distinguish between technology and science/engineering, but to indicate that technology has been around for many years and that what should be protected is that which has commercial value.</a:t>
            </a:r>
          </a:p>
          <a:p>
            <a:pPr eaLnBrk="1" hangingPunct="1"/>
            <a:endParaRPr lang="en-US" dirty="0"/>
          </a:p>
          <a:p>
            <a:pPr eaLnBrk="1" hangingPunct="1"/>
            <a:endParaRPr lang="en-US" dirty="0"/>
          </a:p>
        </p:txBody>
      </p:sp>
      <p:sp>
        <p:nvSpPr>
          <p:cNvPr id="2" name="Footer Placeholder 1"/>
          <p:cNvSpPr>
            <a:spLocks noGrp="1"/>
          </p:cNvSpPr>
          <p:nvPr>
            <p:ph type="ftr" sz="quarter" idx="10"/>
          </p:nvPr>
        </p:nvSpPr>
        <p:spPr/>
        <p:txBody>
          <a:bodyPr/>
          <a:lstStyle/>
          <a:p>
            <a:r>
              <a:rPr lang="en-ZA"/>
              <a:t>Copyright © License Executives Society South Africa (July 2017) - IAM100</a:t>
            </a:r>
            <a:endParaRPr lang="en-ZA" dirty="0"/>
          </a:p>
        </p:txBody>
      </p:sp>
      <p:sp>
        <p:nvSpPr>
          <p:cNvPr id="3" name="Date Placeholder 2"/>
          <p:cNvSpPr>
            <a:spLocks noGrp="1"/>
          </p:cNvSpPr>
          <p:nvPr>
            <p:ph type="dt" idx="11"/>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3693531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3715AA59-A140-4B64-939E-F0D309AEB523}" type="slidenum">
              <a:rPr lang="en-US" smtClean="0"/>
              <a:pPr/>
              <a:t>70</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a:t>Explain:	 “negative right”, right to exclude others.</a:t>
            </a:r>
          </a:p>
          <a:p>
            <a:pPr eaLnBrk="1" hangingPunct="1"/>
            <a:r>
              <a:rPr lang="en-US" dirty="0"/>
              <a:t>	Licensor agrees not to enforce</a:t>
            </a:r>
            <a:r>
              <a:rPr lang="en-US" baseline="0" dirty="0"/>
              <a:t> rights</a:t>
            </a:r>
          </a:p>
          <a:p>
            <a:pPr eaLnBrk="1" hangingPunct="1"/>
            <a:r>
              <a:rPr lang="en-US" baseline="0" dirty="0"/>
              <a:t>	Limitations and restrictions as to how much of the rights will not be enforced</a:t>
            </a:r>
            <a:endParaRPr lang="en-US" dirty="0"/>
          </a:p>
        </p:txBody>
      </p:sp>
      <p:sp>
        <p:nvSpPr>
          <p:cNvPr id="2" name="Footer Placeholder 1"/>
          <p:cNvSpPr>
            <a:spLocks noGrp="1"/>
          </p:cNvSpPr>
          <p:nvPr>
            <p:ph type="ftr" sz="quarter" idx="10"/>
          </p:nvPr>
        </p:nvSpPr>
        <p:spPr/>
        <p:txBody>
          <a:bodyPr/>
          <a:lstStyle/>
          <a:p>
            <a:r>
              <a:rPr lang="en-ZA"/>
              <a:t>Copyright © License Executives Society South Africa (July 2017) - IAM100</a:t>
            </a:r>
            <a:endParaRPr lang="en-ZA" dirty="0"/>
          </a:p>
        </p:txBody>
      </p:sp>
      <p:sp>
        <p:nvSpPr>
          <p:cNvPr id="3" name="Date Placeholder 2"/>
          <p:cNvSpPr>
            <a:spLocks noGrp="1"/>
          </p:cNvSpPr>
          <p:nvPr>
            <p:ph type="dt" idx="11"/>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527507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71</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1734454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a:t>Forming development and commercialization strategies such as marketing and licensing to existing private sector companies or creating new start-up companies based on the technology</a:t>
            </a:r>
          </a:p>
          <a:p>
            <a:endParaRPr lang="en-US" dirty="0"/>
          </a:p>
        </p:txBody>
      </p:sp>
      <p:sp>
        <p:nvSpPr>
          <p:cNvPr id="4" name="Date Placeholder 3"/>
          <p:cNvSpPr>
            <a:spLocks noGrp="1"/>
          </p:cNvSpPr>
          <p:nvPr>
            <p:ph type="dt" idx="10"/>
          </p:nvPr>
        </p:nvSpPr>
        <p:spPr/>
        <p:txBody>
          <a:bodyPr/>
          <a:lstStyle/>
          <a:p>
            <a:r>
              <a:rPr lang="en-US"/>
              <a:t>LES One Day conference, Pretoria March 2019</a:t>
            </a:r>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Slide Number Placeholder 5"/>
          <p:cNvSpPr>
            <a:spLocks noGrp="1"/>
          </p:cNvSpPr>
          <p:nvPr>
            <p:ph type="sldNum" sz="quarter" idx="12"/>
          </p:nvPr>
        </p:nvSpPr>
        <p:spPr/>
        <p:txBody>
          <a:bodyPr/>
          <a:lstStyle/>
          <a:p>
            <a:fld id="{26AD6B96-303E-4AF7-BF7A-3F9E0BE9A4EC}" type="slidenum">
              <a:rPr lang="en-ZA" smtClean="0"/>
              <a:t>72</a:t>
            </a:fld>
            <a:endParaRPr lang="en-ZA" dirty="0"/>
          </a:p>
        </p:txBody>
      </p:sp>
    </p:spTree>
    <p:extLst>
      <p:ext uri="{BB962C8B-B14F-4D97-AF65-F5344CB8AC3E}">
        <p14:creationId xmlns:p14="http://schemas.microsoft.com/office/powerpoint/2010/main" val="105969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73</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28475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they are everywhere!</a:t>
            </a:r>
          </a:p>
          <a:p>
            <a:endParaRPr lang="en-US" altLang="en-US" dirty="0"/>
          </a:p>
          <a:p>
            <a:r>
              <a:rPr lang="en-US" altLang="en-US" dirty="0"/>
              <a:t>Look at who said it…the chairman of IBM…..they made the first PC!</a:t>
            </a:r>
          </a:p>
        </p:txBody>
      </p:sp>
    </p:spTree>
    <p:extLst>
      <p:ext uri="{BB962C8B-B14F-4D97-AF65-F5344CB8AC3E}">
        <p14:creationId xmlns:p14="http://schemas.microsoft.com/office/powerpoint/2010/main" val="1055380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74</a:t>
            </a:fld>
            <a:endParaRPr lang="en-US" altLang="en-US"/>
          </a:p>
        </p:txBody>
      </p:sp>
    </p:spTree>
    <p:extLst>
      <p:ext uri="{BB962C8B-B14F-4D97-AF65-F5344CB8AC3E}">
        <p14:creationId xmlns:p14="http://schemas.microsoft.com/office/powerpoint/2010/main" val="2566061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75</a:t>
            </a:fld>
            <a:endParaRPr lang="en-US" altLang="en-US"/>
          </a:p>
        </p:txBody>
      </p:sp>
    </p:spTree>
    <p:extLst>
      <p:ext uri="{BB962C8B-B14F-4D97-AF65-F5344CB8AC3E}">
        <p14:creationId xmlns:p14="http://schemas.microsoft.com/office/powerpoint/2010/main" val="200421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76</a:t>
            </a:fld>
            <a:endParaRPr lang="en-US" altLang="en-US"/>
          </a:p>
        </p:txBody>
      </p:sp>
    </p:spTree>
    <p:extLst>
      <p:ext uri="{BB962C8B-B14F-4D97-AF65-F5344CB8AC3E}">
        <p14:creationId xmlns:p14="http://schemas.microsoft.com/office/powerpoint/2010/main" val="2446891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77</a:t>
            </a:fld>
            <a:endParaRPr lang="en-US" altLang="en-US"/>
          </a:p>
        </p:txBody>
      </p:sp>
    </p:spTree>
    <p:extLst>
      <p:ext uri="{BB962C8B-B14F-4D97-AF65-F5344CB8AC3E}">
        <p14:creationId xmlns:p14="http://schemas.microsoft.com/office/powerpoint/2010/main" val="1672277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78</a:t>
            </a:fld>
            <a:endParaRPr lang="en-US" altLang="en-US"/>
          </a:p>
        </p:txBody>
      </p:sp>
    </p:spTree>
    <p:extLst>
      <p:ext uri="{BB962C8B-B14F-4D97-AF65-F5344CB8AC3E}">
        <p14:creationId xmlns:p14="http://schemas.microsoft.com/office/powerpoint/2010/main" val="13074209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81</a:t>
            </a:fld>
            <a:endParaRPr lang="en-US" altLang="en-US"/>
          </a:p>
        </p:txBody>
      </p:sp>
    </p:spTree>
    <p:extLst>
      <p:ext uri="{BB962C8B-B14F-4D97-AF65-F5344CB8AC3E}">
        <p14:creationId xmlns:p14="http://schemas.microsoft.com/office/powerpoint/2010/main" val="478662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84</a:t>
            </a:fld>
            <a:endParaRPr lang="en-US" altLang="en-US"/>
          </a:p>
        </p:txBody>
      </p:sp>
    </p:spTree>
    <p:extLst>
      <p:ext uri="{BB962C8B-B14F-4D97-AF65-F5344CB8AC3E}">
        <p14:creationId xmlns:p14="http://schemas.microsoft.com/office/powerpoint/2010/main" val="191857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Can you imagine a world where the telephone is of no use!</a:t>
            </a:r>
          </a:p>
        </p:txBody>
      </p:sp>
    </p:spTree>
    <p:extLst>
      <p:ext uri="{BB962C8B-B14F-4D97-AF65-F5344CB8AC3E}">
        <p14:creationId xmlns:p14="http://schemas.microsoft.com/office/powerpoint/2010/main" val="236652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Are adults the only people who are allowed to invent stuff?  NO!!!!!!</a:t>
            </a:r>
          </a:p>
          <a:p>
            <a:endParaRPr lang="en-US" altLang="en-US" dirty="0"/>
          </a:p>
          <a:p>
            <a:r>
              <a:rPr lang="en-US" altLang="en-US" dirty="0"/>
              <a:t>In fact, kids can be the best inventors because they have the best imaginations!</a:t>
            </a:r>
          </a:p>
          <a:p>
            <a:endParaRPr lang="en-US" altLang="en-US" dirty="0"/>
          </a:p>
          <a:p>
            <a:r>
              <a:rPr lang="en-US" altLang="en-US" dirty="0"/>
              <a:t>So, YOU guys can be inventors too!</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3DBD31-57C4-474E-8122-DF3887AED7E8}"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3265736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3/10/2021</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‹N°›</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00212" y="632366"/>
            <a:ext cx="6991575" cy="5334584"/>
          </a:xfrm>
          <a:prstGeom prst="rect">
            <a:avLst/>
          </a:prstGeom>
        </p:spPr>
      </p:pic>
    </p:spTree>
    <p:extLst>
      <p:ext uri="{BB962C8B-B14F-4D97-AF65-F5344CB8AC3E}">
        <p14:creationId xmlns:p14="http://schemas.microsoft.com/office/powerpoint/2010/main" val="169277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679C-B12A-408F-9763-2955CD1FB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0509-AB22-4A2F-9763-77E9C1DDA8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5450F-9107-4634-A13B-04831C47E914}"/>
              </a:ext>
            </a:extLst>
          </p:cNvPr>
          <p:cNvSpPr>
            <a:spLocks noGrp="1"/>
          </p:cNvSpPr>
          <p:nvPr>
            <p:ph type="dt" sz="half" idx="10"/>
          </p:nvPr>
        </p:nvSpPr>
        <p:spPr/>
        <p:txBody>
          <a:bodyPr/>
          <a:lstStyle/>
          <a:p>
            <a:fld id="{3E884B98-F04A-47B0-B40E-66078B9AE1ED}" type="datetime1">
              <a:rPr lang="en-US" smtClean="0"/>
              <a:t>3/10/2021</a:t>
            </a:fld>
            <a:endParaRPr lang="en-US"/>
          </a:p>
        </p:txBody>
      </p:sp>
      <p:sp>
        <p:nvSpPr>
          <p:cNvPr id="5" name="Footer Placeholder 4">
            <a:extLst>
              <a:ext uri="{FF2B5EF4-FFF2-40B4-BE49-F238E27FC236}">
                <a16:creationId xmlns:a16="http://schemas.microsoft.com/office/drawing/2014/main" id="{200A4BC8-3D1B-49BF-BD2A-8192620B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13521-5A55-481E-8A12-62FEE6531AC7}"/>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194141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40558-4BCF-44AB-922E-3535B08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86FE4-FBFF-4E07-8791-8AB9B862C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BB8-0151-4B6B-A7CC-B490646226D5}"/>
              </a:ext>
            </a:extLst>
          </p:cNvPr>
          <p:cNvSpPr>
            <a:spLocks noGrp="1"/>
          </p:cNvSpPr>
          <p:nvPr>
            <p:ph type="dt" sz="half" idx="10"/>
          </p:nvPr>
        </p:nvSpPr>
        <p:spPr/>
        <p:txBody>
          <a:bodyPr/>
          <a:lstStyle/>
          <a:p>
            <a:fld id="{184DBFEB-0386-4F30-AE47-40279A7FCD99}" type="datetime1">
              <a:rPr lang="en-US" smtClean="0"/>
              <a:t>3/10/2021</a:t>
            </a:fld>
            <a:endParaRPr lang="en-US"/>
          </a:p>
        </p:txBody>
      </p:sp>
      <p:sp>
        <p:nvSpPr>
          <p:cNvPr id="5" name="Footer Placeholder 4">
            <a:extLst>
              <a:ext uri="{FF2B5EF4-FFF2-40B4-BE49-F238E27FC236}">
                <a16:creationId xmlns:a16="http://schemas.microsoft.com/office/drawing/2014/main" id="{75DC4875-58ED-4A4D-892C-63DDA4C30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45A0-4494-4095-9920-04F53094F6A8}"/>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294115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6"/>
            <a:ext cx="11471565" cy="1739347"/>
          </a:xfrm>
        </p:spPr>
        <p:txBody>
          <a:bodyPr tIns="45720" bIns="45720" anchor="ctr">
            <a:normAutofit/>
          </a:bodyPr>
          <a:lstStyle>
            <a:lvl1pPr algn="ctr">
              <a:lnSpc>
                <a:spcPct val="80000"/>
              </a:lnSpc>
              <a:defRPr sz="6000" spc="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970316"/>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9DC34C7-FEFE-4B17-A4CE-162DBB37C7C6}" type="datetimeFigureOut">
              <a:rPr lang="en-US" smtClean="0"/>
              <a:pPr>
                <a:defRPr/>
              </a:pPr>
              <a:t>3/10/2021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04D33A-26F9-407D-BF24-6EBE70D30801}" type="slidenum">
              <a:rPr lang="en-US" altLang="en-US" smtClean="0"/>
              <a:pPr>
                <a:defRPr/>
              </a:pPr>
              <a:t>‹N°›</a:t>
            </a:fld>
            <a:endParaRPr lang="en-US" altLang="en-US"/>
          </a:p>
        </p:txBody>
      </p:sp>
      <p:pic>
        <p:nvPicPr>
          <p:cNvPr id="9" name="Picture 8" descr="A close up of a sign&#10;&#10;Description automatically generated">
            <a:extLst>
              <a:ext uri="{FF2B5EF4-FFF2-40B4-BE49-F238E27FC236}">
                <a16:creationId xmlns:a16="http://schemas.microsoft.com/office/drawing/2014/main" id="{E8EC2CD3-4656-4174-90D0-F54E0EC17A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838185" y="189869"/>
            <a:ext cx="2076965" cy="1584728"/>
          </a:xfrm>
          <a:prstGeom prst="rect">
            <a:avLst/>
          </a:prstGeom>
        </p:spPr>
      </p:pic>
    </p:spTree>
    <p:extLst>
      <p:ext uri="{BB962C8B-B14F-4D97-AF65-F5344CB8AC3E}">
        <p14:creationId xmlns:p14="http://schemas.microsoft.com/office/powerpoint/2010/main" val="14459232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a:xfrm>
            <a:off x="7850065" y="6492875"/>
            <a:ext cx="2743200" cy="365125"/>
          </a:xfrm>
        </p:spPr>
        <p:txBody>
          <a:bodyPr/>
          <a:lstStyle/>
          <a:p>
            <a:r>
              <a:rPr lang="en-US" dirty="0"/>
              <a:t>Page </a:t>
            </a:r>
            <a:fld id="{9D0EE200-46CD-4802-812E-D45928ED56D2}" type="slidenum">
              <a:rPr lang="en-US" smtClean="0"/>
              <a:pPr/>
              <a:t>‹N°›</a:t>
            </a:fld>
            <a:endParaRPr lang="en-US" dirty="0"/>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5" name="Picture 4" descr="A close up of a sign&#10;&#10;Description automatically generated">
            <a:extLst>
              <a:ext uri="{FF2B5EF4-FFF2-40B4-BE49-F238E27FC236}">
                <a16:creationId xmlns:a16="http://schemas.microsoft.com/office/drawing/2014/main" id="{986FBA3F-655A-49CA-B020-5B8392EA02D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Tree>
    <p:extLst>
      <p:ext uri="{BB962C8B-B14F-4D97-AF65-F5344CB8AC3E}">
        <p14:creationId xmlns:p14="http://schemas.microsoft.com/office/powerpoint/2010/main" val="367754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3/10/2021</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‹N°›</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424947" y="407734"/>
            <a:ext cx="3342105" cy="2550032"/>
          </a:xfrm>
          <a:prstGeom prst="rect">
            <a:avLst/>
          </a:prstGeom>
        </p:spPr>
      </p:pic>
    </p:spTree>
    <p:extLst>
      <p:ext uri="{BB962C8B-B14F-4D97-AF65-F5344CB8AC3E}">
        <p14:creationId xmlns:p14="http://schemas.microsoft.com/office/powerpoint/2010/main" val="360680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B07-1094-430D-9B78-8EB5A88F9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E0D59-64BB-4765-A810-3DAFB391D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5F56D-00DF-4D26-B69E-6B75B1977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CC307-0A37-4B82-ADB6-E697CF27A790}"/>
              </a:ext>
            </a:extLst>
          </p:cNvPr>
          <p:cNvSpPr>
            <a:spLocks noGrp="1"/>
          </p:cNvSpPr>
          <p:nvPr>
            <p:ph type="dt" sz="half" idx="10"/>
          </p:nvPr>
        </p:nvSpPr>
        <p:spPr/>
        <p:txBody>
          <a:bodyPr/>
          <a:lstStyle/>
          <a:p>
            <a:fld id="{55DFA1FD-A331-45F1-A243-40553F02BDB9}" type="datetime1">
              <a:rPr lang="en-US" smtClean="0"/>
              <a:t>3/10/2021</a:t>
            </a:fld>
            <a:endParaRPr lang="en-US"/>
          </a:p>
        </p:txBody>
      </p:sp>
      <p:sp>
        <p:nvSpPr>
          <p:cNvPr id="6" name="Footer Placeholder 5">
            <a:extLst>
              <a:ext uri="{FF2B5EF4-FFF2-40B4-BE49-F238E27FC236}">
                <a16:creationId xmlns:a16="http://schemas.microsoft.com/office/drawing/2014/main" id="{43F5D597-0A5B-4DC3-B4C0-B483BEB7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F790E-19CB-479A-AE07-39D1C8FED6C7}"/>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112465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22A-F075-4769-9F2F-C914D6E14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4D3FE-E77A-41F6-A8C7-45F107C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5FCBA-0DED-4603-AB69-2A62F317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C25AA-8B0A-4286-8EB8-6807584BA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F4336-B8B3-47AF-A125-69649A89E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1E89-19FB-4101-A620-EF921FDE64B5}"/>
              </a:ext>
            </a:extLst>
          </p:cNvPr>
          <p:cNvSpPr>
            <a:spLocks noGrp="1"/>
          </p:cNvSpPr>
          <p:nvPr>
            <p:ph type="dt" sz="half" idx="10"/>
          </p:nvPr>
        </p:nvSpPr>
        <p:spPr/>
        <p:txBody>
          <a:bodyPr/>
          <a:lstStyle/>
          <a:p>
            <a:fld id="{B20C9FB9-8AC9-44ED-9C7B-F69042BE03DE}" type="datetime1">
              <a:rPr lang="en-US" smtClean="0"/>
              <a:t>3/10/2021</a:t>
            </a:fld>
            <a:endParaRPr lang="en-US"/>
          </a:p>
        </p:txBody>
      </p:sp>
      <p:sp>
        <p:nvSpPr>
          <p:cNvPr id="8" name="Footer Placeholder 7">
            <a:extLst>
              <a:ext uri="{FF2B5EF4-FFF2-40B4-BE49-F238E27FC236}">
                <a16:creationId xmlns:a16="http://schemas.microsoft.com/office/drawing/2014/main" id="{DDDA31DC-A6A0-442E-A769-C6679C140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CDA7F-FF9D-4E2D-9486-CAC57431BA3A}"/>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169793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146F-944B-49AB-8EB3-C048F3F4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E06E-FF13-412E-9372-A9B4DF2C4A1F}"/>
              </a:ext>
            </a:extLst>
          </p:cNvPr>
          <p:cNvSpPr>
            <a:spLocks noGrp="1"/>
          </p:cNvSpPr>
          <p:nvPr>
            <p:ph type="dt" sz="half" idx="10"/>
          </p:nvPr>
        </p:nvSpPr>
        <p:spPr/>
        <p:txBody>
          <a:bodyPr/>
          <a:lstStyle/>
          <a:p>
            <a:fld id="{6E62AE5C-B8BF-4B4B-8B59-212CAE64614D}" type="datetime1">
              <a:rPr lang="en-US" smtClean="0"/>
              <a:t>3/10/2021</a:t>
            </a:fld>
            <a:endParaRPr lang="en-US"/>
          </a:p>
        </p:txBody>
      </p:sp>
      <p:sp>
        <p:nvSpPr>
          <p:cNvPr id="4" name="Footer Placeholder 3">
            <a:extLst>
              <a:ext uri="{FF2B5EF4-FFF2-40B4-BE49-F238E27FC236}">
                <a16:creationId xmlns:a16="http://schemas.microsoft.com/office/drawing/2014/main" id="{6AA256AB-2C5A-461E-8B58-B260F9C11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A6C4C-585B-4B0D-A99E-672E1BA059A8}"/>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403356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C3586-E67E-456F-B5FF-E00DB938E71C}"/>
              </a:ext>
            </a:extLst>
          </p:cNvPr>
          <p:cNvSpPr>
            <a:spLocks noGrp="1"/>
          </p:cNvSpPr>
          <p:nvPr>
            <p:ph type="dt" sz="half" idx="10"/>
          </p:nvPr>
        </p:nvSpPr>
        <p:spPr/>
        <p:txBody>
          <a:bodyPr/>
          <a:lstStyle/>
          <a:p>
            <a:fld id="{E849F4B7-CF0F-4AB2-9822-5F3AB5BAB0F6}" type="datetime1">
              <a:rPr lang="en-US" smtClean="0"/>
              <a:t>3/10/2021</a:t>
            </a:fld>
            <a:endParaRPr lang="en-US"/>
          </a:p>
        </p:txBody>
      </p:sp>
      <p:sp>
        <p:nvSpPr>
          <p:cNvPr id="3" name="Footer Placeholder 2">
            <a:extLst>
              <a:ext uri="{FF2B5EF4-FFF2-40B4-BE49-F238E27FC236}">
                <a16:creationId xmlns:a16="http://schemas.microsoft.com/office/drawing/2014/main" id="{61419F75-065C-482F-8FC2-486D1ACFE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24E7B-BC52-4073-A58D-EC50B190EB10}"/>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385606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864-C172-4771-B5A0-239E15494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5CDC8-F7D2-42CA-818B-E0511FF5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BAE46-53B9-4840-B8A5-387B3FDE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DAAAE-0DC7-4FBF-9A7A-AE1E0D3E887E}"/>
              </a:ext>
            </a:extLst>
          </p:cNvPr>
          <p:cNvSpPr>
            <a:spLocks noGrp="1"/>
          </p:cNvSpPr>
          <p:nvPr>
            <p:ph type="dt" sz="half" idx="10"/>
          </p:nvPr>
        </p:nvSpPr>
        <p:spPr/>
        <p:txBody>
          <a:bodyPr/>
          <a:lstStyle/>
          <a:p>
            <a:fld id="{8D6F5A5D-9DCB-4C38-9461-5C22052B2E9C}" type="datetime1">
              <a:rPr lang="en-US" smtClean="0"/>
              <a:t>3/10/2021</a:t>
            </a:fld>
            <a:endParaRPr lang="en-US"/>
          </a:p>
        </p:txBody>
      </p:sp>
      <p:sp>
        <p:nvSpPr>
          <p:cNvPr id="6" name="Footer Placeholder 5">
            <a:extLst>
              <a:ext uri="{FF2B5EF4-FFF2-40B4-BE49-F238E27FC236}">
                <a16:creationId xmlns:a16="http://schemas.microsoft.com/office/drawing/2014/main" id="{F1E31787-2367-41CC-B0BC-8981BD37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0AB20-76F4-48A2-80AF-15584FE8B49F}"/>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162548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11D-5DF1-484D-9315-575044E20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659F4-1E8B-4401-8E71-3B46C4CCA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DD353-F74A-4899-927F-EFF47FF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3C60-E8AA-49CD-AEE4-E379F4F438A1}"/>
              </a:ext>
            </a:extLst>
          </p:cNvPr>
          <p:cNvSpPr>
            <a:spLocks noGrp="1"/>
          </p:cNvSpPr>
          <p:nvPr>
            <p:ph type="dt" sz="half" idx="10"/>
          </p:nvPr>
        </p:nvSpPr>
        <p:spPr/>
        <p:txBody>
          <a:bodyPr/>
          <a:lstStyle/>
          <a:p>
            <a:fld id="{D747BB12-C569-487E-95F0-D8B598B23DB9}" type="datetime1">
              <a:rPr lang="en-US" smtClean="0"/>
              <a:t>3/10/2021</a:t>
            </a:fld>
            <a:endParaRPr lang="en-US"/>
          </a:p>
        </p:txBody>
      </p:sp>
      <p:sp>
        <p:nvSpPr>
          <p:cNvPr id="6" name="Footer Placeholder 5">
            <a:extLst>
              <a:ext uri="{FF2B5EF4-FFF2-40B4-BE49-F238E27FC236}">
                <a16:creationId xmlns:a16="http://schemas.microsoft.com/office/drawing/2014/main" id="{5ACD728E-8E2D-4448-BCFA-C5CD525CA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4273E-B0B5-4E57-8B67-17C4017FC593}"/>
              </a:ext>
            </a:extLst>
          </p:cNvPr>
          <p:cNvSpPr>
            <a:spLocks noGrp="1"/>
          </p:cNvSpPr>
          <p:nvPr>
            <p:ph type="sldNum" sz="quarter" idx="12"/>
          </p:nvPr>
        </p:nvSpPr>
        <p:spPr/>
        <p:txBody>
          <a:bodyPr/>
          <a:lstStyle/>
          <a:p>
            <a:fld id="{9D0EE200-46CD-4802-812E-D45928ED56D2}" type="slidenum">
              <a:rPr lang="en-US" smtClean="0"/>
              <a:t>‹N°›</a:t>
            </a:fld>
            <a:endParaRPr lang="en-US"/>
          </a:p>
        </p:txBody>
      </p:sp>
    </p:spTree>
    <p:extLst>
      <p:ext uri="{BB962C8B-B14F-4D97-AF65-F5344CB8AC3E}">
        <p14:creationId xmlns:p14="http://schemas.microsoft.com/office/powerpoint/2010/main" val="306354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FD659-0B27-4A8B-B7A6-0853C94B6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6C609-4706-42DE-81B1-AF0ED995F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1F8F-9941-4E0C-892B-711115906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FAB55-C0D5-490D-BC0F-241A13CA0588}" type="datetime1">
              <a:rPr lang="en-US" smtClean="0"/>
              <a:t>3/10/2021</a:t>
            </a:fld>
            <a:endParaRPr lang="en-US"/>
          </a:p>
        </p:txBody>
      </p:sp>
      <p:sp>
        <p:nvSpPr>
          <p:cNvPr id="5" name="Footer Placeholder 4">
            <a:extLst>
              <a:ext uri="{FF2B5EF4-FFF2-40B4-BE49-F238E27FC236}">
                <a16:creationId xmlns:a16="http://schemas.microsoft.com/office/drawing/2014/main" id="{6BEB5655-D333-4432-A81C-4B18F0425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DBDF3-A788-456B-92F8-8F8FD04477EC}"/>
              </a:ext>
            </a:extLst>
          </p:cNvPr>
          <p:cNvSpPr>
            <a:spLocks noGrp="1"/>
          </p:cNvSpPr>
          <p:nvPr>
            <p:ph type="sldNum" sz="quarter" idx="4"/>
          </p:nvPr>
        </p:nvSpPr>
        <p:spPr>
          <a:xfrm>
            <a:off x="7779727" y="65687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E200-46CD-4802-812E-D45928ED56D2}" type="slidenum">
              <a:rPr lang="en-US" smtClean="0"/>
              <a:t>‹N°›</a:t>
            </a:fld>
            <a:endParaRPr lang="en-US"/>
          </a:p>
        </p:txBody>
      </p:sp>
      <p:pic>
        <p:nvPicPr>
          <p:cNvPr id="7" name="Picture 6">
            <a:extLst>
              <a:ext uri="{FF2B5EF4-FFF2-40B4-BE49-F238E27FC236}">
                <a16:creationId xmlns:a16="http://schemas.microsoft.com/office/drawing/2014/main" id="{5BA87443-0176-4D60-9482-DFAA866C8BE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0238" y="5949618"/>
            <a:ext cx="1436675" cy="801740"/>
          </a:xfrm>
          <a:prstGeom prst="rect">
            <a:avLst/>
          </a:prstGeom>
        </p:spPr>
      </p:pic>
    </p:spTree>
    <p:extLst>
      <p:ext uri="{BB962C8B-B14F-4D97-AF65-F5344CB8AC3E}">
        <p14:creationId xmlns:p14="http://schemas.microsoft.com/office/powerpoint/2010/main" val="17216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0.jp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59.xml"/><Relationship Id="rId17" Type="http://schemas.openxmlformats.org/officeDocument/2006/relationships/image" Target="../media/image114.jpg"/><Relationship Id="rId2" Type="http://schemas.openxmlformats.org/officeDocument/2006/relationships/audio" Target="../media/media1.mp3"/><Relationship Id="rId16" Type="http://schemas.openxmlformats.org/officeDocument/2006/relationships/image" Target="../media/image11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4.xml"/><Relationship Id="rId5" Type="http://schemas.microsoft.com/office/2007/relationships/media" Target="../media/media3.mp3"/><Relationship Id="rId15" Type="http://schemas.openxmlformats.org/officeDocument/2006/relationships/image" Target="../media/image112.jp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11.jp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1.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0ahUKEwjR2LCBmJfUAhVCvRoKHezGB5gQjRwIBw&amp;url=https://www.autmvisitors.net/metrics-sum-human-impact-technology-transfer&amp;psig=AFQjCNHP6hvd9YgUpLP8bb80brUiypztsg&amp;ust=149621891970619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131A-C6D6-4397-9159-F12511620262}"/>
              </a:ext>
            </a:extLst>
          </p:cNvPr>
          <p:cNvSpPr>
            <a:spLocks noGrp="1"/>
          </p:cNvSpPr>
          <p:nvPr>
            <p:ph type="title"/>
          </p:nvPr>
        </p:nvSpPr>
        <p:spPr>
          <a:xfrm>
            <a:off x="930479" y="3206012"/>
            <a:ext cx="10515600" cy="2306080"/>
          </a:xfrm>
        </p:spPr>
        <p:txBody>
          <a:bodyPr>
            <a:normAutofit fontScale="90000"/>
          </a:bodyPr>
          <a:lstStyle/>
          <a:p>
            <a:pPr algn="ctr"/>
            <a:r>
              <a:rPr lang="en-US" sz="4000" b="1" dirty="0"/>
              <a:t>Kids IP Day</a:t>
            </a:r>
            <a:br>
              <a:rPr lang="en-US" sz="4000" b="1" dirty="0"/>
            </a:br>
            <a:r>
              <a:rPr lang="en-US" sz="3600" dirty="0" err="1"/>
              <a:t>En</a:t>
            </a:r>
            <a:r>
              <a:rPr lang="en-US" sz="3600" dirty="0"/>
              <a:t> </a:t>
            </a:r>
            <a:r>
              <a:rPr lang="en-US" sz="3600" dirty="0" err="1"/>
              <a:t>mémoire</a:t>
            </a:r>
            <a:r>
              <a:rPr lang="en-US" sz="3600" dirty="0"/>
              <a:t> de Patrick Terroir</a:t>
            </a:r>
            <a:br>
              <a:rPr lang="en-US" sz="3600" dirty="0"/>
            </a:br>
            <a:br>
              <a:rPr lang="en-US" sz="3600" b="1" dirty="0"/>
            </a:br>
            <a:br>
              <a:rPr lang="en-US" sz="2800" b="1" dirty="0"/>
            </a:br>
            <a:r>
              <a:rPr lang="en-US" sz="2800" b="1" dirty="0"/>
              <a:t>17 Mars</a:t>
            </a:r>
            <a:endParaRPr lang="en-US" sz="2800" dirty="0">
              <a:solidFill>
                <a:schemeClr val="accent1">
                  <a:lumMod val="75000"/>
                </a:schemeClr>
              </a:solidFill>
              <a:latin typeface="+mn-lt"/>
            </a:endParaRPr>
          </a:p>
        </p:txBody>
      </p:sp>
      <p:pic>
        <p:nvPicPr>
          <p:cNvPr id="3" name="Picture 2">
            <a:extLst>
              <a:ext uri="{FF2B5EF4-FFF2-40B4-BE49-F238E27FC236}">
                <a16:creationId xmlns:a16="http://schemas.microsoft.com/office/drawing/2014/main" id="{33DB8DC0-EE28-4690-AEFE-607D2894E975}"/>
              </a:ext>
            </a:extLst>
          </p:cNvPr>
          <p:cNvPicPr>
            <a:picLocks noChangeAspect="1"/>
          </p:cNvPicPr>
          <p:nvPr/>
        </p:nvPicPr>
        <p:blipFill>
          <a:blip r:embed="rId2"/>
          <a:stretch>
            <a:fillRect/>
          </a:stretch>
        </p:blipFill>
        <p:spPr>
          <a:xfrm>
            <a:off x="-22648" y="0"/>
            <a:ext cx="1537138" cy="6858000"/>
          </a:xfrm>
          <a:prstGeom prst="rect">
            <a:avLst/>
          </a:prstGeom>
        </p:spPr>
      </p:pic>
      <p:sp>
        <p:nvSpPr>
          <p:cNvPr id="6" name="Rectangle: Rounded Corners 5">
            <a:extLst>
              <a:ext uri="{FF2B5EF4-FFF2-40B4-BE49-F238E27FC236}">
                <a16:creationId xmlns:a16="http://schemas.microsoft.com/office/drawing/2014/main" id="{09521898-C90C-4B0E-A51B-A4592164075F}"/>
              </a:ext>
            </a:extLst>
          </p:cNvPr>
          <p:cNvSpPr/>
          <p:nvPr/>
        </p:nvSpPr>
        <p:spPr>
          <a:xfrm>
            <a:off x="11108988" y="6011693"/>
            <a:ext cx="735410" cy="486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4705024A-6B32-49E2-8D04-71DDBB413F9A}"/>
              </a:ext>
            </a:extLst>
          </p:cNvPr>
          <p:cNvSpPr/>
          <p:nvPr/>
        </p:nvSpPr>
        <p:spPr>
          <a:xfrm>
            <a:off x="10544783" y="6463057"/>
            <a:ext cx="1575881" cy="291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012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019" y="381000"/>
            <a:ext cx="7772400" cy="1508760"/>
          </a:xfrm>
        </p:spPr>
        <p:txBody>
          <a:bodyPr>
            <a:normAutofit fontScale="90000"/>
          </a:bodyPr>
          <a:lstStyle/>
          <a:p>
            <a:r>
              <a:rPr lang="en-US" altLang="en-US" dirty="0"/>
              <a:t>Alexander Graham Bell-  </a:t>
            </a:r>
            <a:r>
              <a:rPr lang="en-US" altLang="en-US" dirty="0" err="1"/>
              <a:t>Téléphone</a:t>
            </a:r>
            <a:r>
              <a:rPr lang="en-US" altLang="en-US" dirty="0"/>
              <a:t> </a:t>
            </a:r>
            <a:r>
              <a:rPr lang="en-US" altLang="en-US" dirty="0" err="1"/>
              <a:t>breveté</a:t>
            </a:r>
            <a:r>
              <a:rPr lang="en-US" altLang="en-US" dirty="0"/>
              <a:t> le 7 mars 1876</a:t>
            </a:r>
            <a:br>
              <a:rPr lang="en-US" altLang="en-US" dirty="0"/>
            </a:br>
            <a:endParaRPr lang="en-ZA" dirty="0"/>
          </a:p>
        </p:txBody>
      </p:sp>
      <p:sp>
        <p:nvSpPr>
          <p:cNvPr id="5123" name="Content Placeholder 4"/>
          <p:cNvSpPr>
            <a:spLocks noGrp="1"/>
          </p:cNvSpPr>
          <p:nvPr>
            <p:ph idx="1"/>
          </p:nvPr>
        </p:nvSpPr>
        <p:spPr/>
        <p:txBody>
          <a:bodyPr>
            <a:normAutofit/>
          </a:bodyPr>
          <a:lstStyle/>
          <a:p>
            <a:pPr>
              <a:buNone/>
            </a:pPr>
            <a:r>
              <a:rPr lang="en-US" altLang="en-US" dirty="0"/>
              <a:t>“</a:t>
            </a:r>
            <a:r>
              <a:rPr lang="fr-FR" altLang="en-US" dirty="0"/>
              <a:t>Ce téléphone a trop de défauts pour être sérieusement considéré comme un moyen de communication.  Cet appareil est intrinsèquement sans valeur pour nous</a:t>
            </a:r>
            <a:r>
              <a:rPr lang="en-US" altLang="en-US" dirty="0"/>
              <a:t>.” (</a:t>
            </a:r>
            <a:r>
              <a:rPr lang="en-US" altLang="en-US" sz="2000" dirty="0"/>
              <a:t>Western Union, Internal Memo, 1876</a:t>
            </a:r>
            <a:r>
              <a:rPr lang="en-US" altLang="en-US" dirty="0"/>
              <a:t>)</a:t>
            </a:r>
          </a:p>
          <a:p>
            <a:pPr>
              <a:buNone/>
            </a:pPr>
            <a:r>
              <a:rPr lang="en-US" altLang="en-US" dirty="0"/>
              <a:t>“</a:t>
            </a:r>
            <a:r>
              <a:rPr lang="fr-FR" altLang="en-US" dirty="0"/>
              <a:t>Une invention étonnante, mais qui voudrait l’utiliser? » </a:t>
            </a:r>
            <a:r>
              <a:rPr lang="en-US" altLang="en-US" dirty="0"/>
              <a:t>(</a:t>
            </a:r>
            <a:r>
              <a:rPr lang="en-US" altLang="en-US" sz="2000" dirty="0"/>
              <a:t>Rutherford B. Hayes, </a:t>
            </a:r>
            <a:r>
              <a:rPr lang="en-US" altLang="en-US" sz="2000" dirty="0" err="1"/>
              <a:t>Président</a:t>
            </a:r>
            <a:r>
              <a:rPr lang="en-US" altLang="en-US" sz="2000" dirty="0"/>
              <a:t> des </a:t>
            </a:r>
            <a:r>
              <a:rPr lang="en-US" altLang="en-US" sz="2000" dirty="0" err="1"/>
              <a:t>Etats</a:t>
            </a:r>
            <a:r>
              <a:rPr lang="en-US" altLang="en-US" sz="2000" dirty="0"/>
              <a:t>-Unis après </a:t>
            </a:r>
            <a:r>
              <a:rPr lang="en-US" altLang="en-US" sz="2000" dirty="0" err="1"/>
              <a:t>avoir</a:t>
            </a:r>
            <a:r>
              <a:rPr lang="en-US" altLang="en-US" sz="2000" dirty="0"/>
              <a:t> </a:t>
            </a:r>
            <a:r>
              <a:rPr lang="en-US" altLang="en-US" sz="2000" dirty="0" err="1"/>
              <a:t>appelé</a:t>
            </a:r>
            <a:r>
              <a:rPr lang="en-US" altLang="en-US" sz="2000" dirty="0"/>
              <a:t> la </a:t>
            </a:r>
            <a:r>
              <a:rPr lang="en-US" altLang="en-US" sz="2000" dirty="0" err="1"/>
              <a:t>Pennsylvanie</a:t>
            </a:r>
            <a:r>
              <a:rPr lang="en-US" altLang="en-US" sz="2000" dirty="0"/>
              <a:t> de Washington D.C.)</a:t>
            </a:r>
          </a:p>
          <a:p>
            <a:endParaRPr lang="en-US" altLang="en-US" dirty="0"/>
          </a:p>
          <a:p>
            <a:pPr>
              <a:buFont typeface="Arial" panose="020B0604020202020204" pitchFamily="34" charset="0"/>
              <a:buNone/>
            </a:pPr>
            <a:r>
              <a:rPr lang="en-US" altLang="en-US" dirty="0"/>
              <a:t>			</a:t>
            </a:r>
          </a:p>
        </p:txBody>
      </p:sp>
      <p:sp>
        <p:nvSpPr>
          <p:cNvPr id="5125" name="Text Box 5"/>
          <p:cNvSpPr txBox="1">
            <a:spLocks noChangeArrowheads="1"/>
          </p:cNvSpPr>
          <p:nvPr/>
        </p:nvSpPr>
        <p:spPr bwMode="auto">
          <a:xfrm>
            <a:off x="2057400" y="4113697"/>
            <a:ext cx="8153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			</a:t>
            </a:r>
          </a:p>
          <a:p>
            <a:pPr eaLnBrk="1" hangingPunct="1">
              <a:spcBef>
                <a:spcPct val="50000"/>
              </a:spcBef>
            </a:pPr>
            <a:endParaRPr lang="en-US" altLang="en-US" sz="2400" dirty="0"/>
          </a:p>
        </p:txBody>
      </p:sp>
      <p:pic>
        <p:nvPicPr>
          <p:cNvPr id="190466" name="Picture 2" descr="Image result for telephone 1876 alexander graham b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916" y="3879715"/>
            <a:ext cx="2358309" cy="1982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2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6981825" y="1641752"/>
            <a:ext cx="4391024" cy="1323439"/>
          </a:xfrm>
        </p:spPr>
        <p:txBody>
          <a:bodyPr vert="horz" lIns="91440" tIns="45720" rIns="91440" bIns="45720" rtlCol="0" anchor="t">
            <a:normAutofit/>
          </a:bodyPr>
          <a:lstStyle/>
          <a:p>
            <a:r>
              <a:rPr lang="en-US" altLang="en-US" sz="4000" b="1" dirty="0">
                <a:solidFill>
                  <a:schemeClr val="bg1"/>
                </a:solidFill>
              </a:rPr>
              <a:t>Qui </a:t>
            </a:r>
            <a:r>
              <a:rPr lang="en-US" altLang="en-US" sz="4000" b="1" dirty="0" err="1">
                <a:solidFill>
                  <a:schemeClr val="bg1"/>
                </a:solidFill>
              </a:rPr>
              <a:t>peut</a:t>
            </a:r>
            <a:r>
              <a:rPr lang="en-US" altLang="en-US" sz="4000" b="1" dirty="0">
                <a:solidFill>
                  <a:schemeClr val="bg1"/>
                </a:solidFill>
              </a:rPr>
              <a:t> </a:t>
            </a:r>
            <a:r>
              <a:rPr lang="en-US" altLang="en-US" sz="4000" b="1" dirty="0" err="1">
                <a:solidFill>
                  <a:schemeClr val="bg1"/>
                </a:solidFill>
              </a:rPr>
              <a:t>inventer</a:t>
            </a:r>
            <a:r>
              <a:rPr lang="en-US" altLang="en-US" sz="4000" b="1" dirty="0">
                <a:solidFill>
                  <a:schemeClr val="bg1"/>
                </a:solidFill>
              </a:rPr>
              <a:t>?  </a:t>
            </a:r>
            <a:r>
              <a:rPr lang="en-US" altLang="en-US" sz="4000" b="1" dirty="0" err="1">
                <a:solidFill>
                  <a:schemeClr val="bg1"/>
                </a:solidFill>
              </a:rPr>
              <a:t>Tu</a:t>
            </a:r>
            <a:r>
              <a:rPr lang="en-US" altLang="en-US" sz="4000" b="1" dirty="0">
                <a:solidFill>
                  <a:schemeClr val="bg1"/>
                </a:solidFill>
              </a:rPr>
              <a:t> </a:t>
            </a:r>
            <a:r>
              <a:rPr lang="en-US" altLang="en-US" sz="4000" b="1" dirty="0" err="1">
                <a:solidFill>
                  <a:schemeClr val="bg1"/>
                </a:solidFill>
              </a:rPr>
              <a:t>peux</a:t>
            </a:r>
            <a:r>
              <a:rPr lang="en-US" altLang="en-US" sz="4000" b="1" dirty="0">
                <a:solidFill>
                  <a:schemeClr val="bg1"/>
                </a:solidFill>
              </a:rPr>
              <a:t> le faire!</a:t>
            </a:r>
          </a:p>
        </p:txBody>
      </p:sp>
      <p:pic>
        <p:nvPicPr>
          <p:cNvPr id="11" name="Picture 10" descr="Child playing on a platform">
            <a:extLst>
              <a:ext uri="{FF2B5EF4-FFF2-40B4-BE49-F238E27FC236}">
                <a16:creationId xmlns:a16="http://schemas.microsoft.com/office/drawing/2014/main" id="{44ADE8CF-A9C3-48CB-8715-63ECA0B27D68}"/>
              </a:ext>
            </a:extLst>
          </p:cNvPr>
          <p:cNvPicPr>
            <a:picLocks noChangeAspect="1"/>
          </p:cNvPicPr>
          <p:nvPr/>
        </p:nvPicPr>
        <p:blipFill rotWithShape="1">
          <a:blip r:embed="rId3">
            <a:extLst>
              <a:ext uri="{28A0092B-C50C-407E-A947-70E740481C1C}">
                <a14:useLocalDpi xmlns:a14="http://schemas.microsoft.com/office/drawing/2010/main" val="0"/>
              </a:ext>
            </a:extLst>
          </a:blip>
          <a:srcRect l="22891" r="1688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7" name="Group 13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8" name="Freeform: Shape 13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Rectangle 12">
            <a:extLst>
              <a:ext uri="{FF2B5EF4-FFF2-40B4-BE49-F238E27FC236}">
                <a16:creationId xmlns:a16="http://schemas.microsoft.com/office/drawing/2014/main" id="{E0210C54-BF8F-4648-9B5E-78916FDEB74D}"/>
              </a:ext>
            </a:extLst>
          </p:cNvPr>
          <p:cNvSpPr/>
          <p:nvPr/>
        </p:nvSpPr>
        <p:spPr>
          <a:xfrm>
            <a:off x="6981826" y="3146400"/>
            <a:ext cx="4391024" cy="26820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fr-FR" sz="2400" i="1" dirty="0">
                <a:solidFill>
                  <a:schemeClr val="bg1">
                    <a:alpha val="80000"/>
                  </a:schemeClr>
                </a:solidFill>
              </a:rPr>
              <a:t>Toujours écoutez les enfants... ils peuvent avoir des idées auxquelles nous n'avons jamais pensé</a:t>
            </a:r>
            <a:endParaRPr lang="en-US" sz="2400" i="1" dirty="0">
              <a:solidFill>
                <a:schemeClr val="bg1">
                  <a:alpha val="80000"/>
                </a:schemeClr>
              </a:solidFill>
            </a:endParaRPr>
          </a:p>
          <a:p>
            <a:pPr indent="-228600">
              <a:lnSpc>
                <a:spcPct val="90000"/>
              </a:lnSpc>
              <a:spcAft>
                <a:spcPts val="600"/>
              </a:spcAft>
              <a:buFont typeface="Arial" panose="020B0604020202020204" pitchFamily="34" charset="0"/>
              <a:buChar char="•"/>
            </a:pPr>
            <a:r>
              <a:rPr lang="en-US" sz="2400" dirty="0">
                <a:solidFill>
                  <a:schemeClr val="bg1">
                    <a:alpha val="80000"/>
                  </a:schemeClr>
                </a:solidFill>
              </a:rPr>
              <a:t> - Alexander G. Bell</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p:txBody>
      </p:sp>
      <p:sp>
        <p:nvSpPr>
          <p:cNvPr id="5" name="AutoShape 2" descr="Image result for you can do it \"/>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47773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glowing light bulb in sea of unlit bulbs">
            <a:extLst>
              <a:ext uri="{FF2B5EF4-FFF2-40B4-BE49-F238E27FC236}">
                <a16:creationId xmlns:a16="http://schemas.microsoft.com/office/drawing/2014/main" id="{3BDA42A3-C948-4EAA-BEE7-2BB32A25D8D3}"/>
              </a:ext>
            </a:extLst>
          </p:cNvPr>
          <p:cNvPicPr>
            <a:picLocks noChangeAspect="1"/>
          </p:cNvPicPr>
          <p:nvPr/>
        </p:nvPicPr>
        <p:blipFill rotWithShape="1">
          <a:blip r:embed="rId3"/>
          <a:srcRect r="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fr-FR" sz="2800" dirty="0"/>
              <a:t>Qu'est-ce que je dois inventer</a:t>
            </a:r>
            <a:endParaRPr lang="en-ZA" sz="28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4" y="2718054"/>
            <a:ext cx="3438906" cy="3207258"/>
          </a:xfrm>
        </p:spPr>
        <p:txBody>
          <a:bodyPr anchor="t">
            <a:normAutofit/>
          </a:bodyPr>
          <a:lstStyle/>
          <a:p>
            <a:pPr marL="0" indent="0">
              <a:buNone/>
            </a:pPr>
            <a:r>
              <a:rPr lang="en-US" sz="1700" i="1" dirty="0"/>
              <a:t>“</a:t>
            </a:r>
            <a:r>
              <a:rPr lang="fr-FR" sz="1700" i="1" dirty="0"/>
              <a:t>Pour inventer, il faut une bonne imagination et un tas de ferraille</a:t>
            </a:r>
            <a:r>
              <a:rPr lang="en-US" sz="1700" i="1" dirty="0"/>
              <a:t>.”</a:t>
            </a:r>
          </a:p>
          <a:p>
            <a:pPr marL="0" indent="0">
              <a:buNone/>
            </a:pPr>
            <a:endParaRPr lang="en-US" sz="1700" i="1" dirty="0"/>
          </a:p>
          <a:p>
            <a:pPr marL="0" indent="0">
              <a:buNone/>
            </a:pPr>
            <a:r>
              <a:rPr lang="en-US" sz="1700" i="1" dirty="0"/>
              <a:t>-  Thomas Edison</a:t>
            </a:r>
          </a:p>
          <a:p>
            <a:endParaRPr lang="en-ZA" sz="1700" dirty="0"/>
          </a:p>
        </p:txBody>
      </p:sp>
    </p:spTree>
    <p:extLst>
      <p:ext uri="{BB962C8B-B14F-4D97-AF65-F5344CB8AC3E}">
        <p14:creationId xmlns:p14="http://schemas.microsoft.com/office/powerpoint/2010/main" val="92237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19275" y="2008318"/>
            <a:ext cx="5740351" cy="3570208"/>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14350" indent="-514350" eaLnBrk="1" hangingPunct="1">
              <a:spcAft>
                <a:spcPts val="1800"/>
              </a:spcAft>
              <a:buFontTx/>
              <a:buAutoNum type="arabicParenR"/>
              <a:defRPr/>
            </a:pPr>
            <a:r>
              <a:rPr lang="en-US" sz="2800" dirty="0">
                <a:latin typeface="Calibri" pitchFamily="34" charset="0"/>
              </a:rPr>
              <a:t>Fixe un but, </a:t>
            </a:r>
            <a:r>
              <a:rPr lang="en-US" sz="2800" dirty="0" err="1">
                <a:latin typeface="Calibri" pitchFamily="34" charset="0"/>
              </a:rPr>
              <a:t>rêve</a:t>
            </a:r>
            <a:r>
              <a:rPr lang="en-US" sz="2800" dirty="0">
                <a:latin typeface="Calibri" pitchFamily="34" charset="0"/>
              </a:rPr>
              <a:t>, imagine!</a:t>
            </a:r>
          </a:p>
          <a:p>
            <a:pPr marL="514350" indent="-514350" eaLnBrk="1" hangingPunct="1">
              <a:buFontTx/>
              <a:buAutoNum type="arabicParenR"/>
              <a:defRPr/>
            </a:pPr>
            <a:r>
              <a:rPr lang="en-US" sz="2800" dirty="0" err="1">
                <a:latin typeface="Calibri" pitchFamily="34" charset="0"/>
              </a:rPr>
              <a:t>Écrit</a:t>
            </a:r>
            <a:r>
              <a:rPr lang="en-US" sz="2800" dirty="0">
                <a:latin typeface="Calibri" pitchFamily="34" charset="0"/>
              </a:rPr>
              <a:t>-le !</a:t>
            </a:r>
          </a:p>
          <a:p>
            <a:pPr marL="514350" indent="-514350" eaLnBrk="1" hangingPunct="1">
              <a:buFontTx/>
              <a:buAutoNum type="arabicParenR"/>
              <a:defRPr/>
            </a:pPr>
            <a:endParaRPr lang="en-US" sz="2800" dirty="0">
              <a:latin typeface="Calibri" pitchFamily="34" charset="0"/>
            </a:endParaRPr>
          </a:p>
          <a:p>
            <a:pPr marL="514350" indent="-514350" eaLnBrk="1" hangingPunct="1">
              <a:buFontTx/>
              <a:buAutoNum type="arabicParenR"/>
              <a:defRPr/>
            </a:pPr>
            <a:r>
              <a:rPr lang="en-US" sz="2800" dirty="0" err="1">
                <a:latin typeface="Calibri" pitchFamily="34" charset="0"/>
              </a:rPr>
              <a:t>Expérimente</a:t>
            </a:r>
            <a:r>
              <a:rPr lang="en-US" sz="2800" dirty="0">
                <a:latin typeface="Calibri" pitchFamily="34" charset="0"/>
              </a:rPr>
              <a:t>, </a:t>
            </a:r>
            <a:r>
              <a:rPr lang="en-US" sz="2800" dirty="0" err="1">
                <a:latin typeface="Calibri" pitchFamily="34" charset="0"/>
              </a:rPr>
              <a:t>développe</a:t>
            </a:r>
            <a:r>
              <a:rPr lang="en-US" sz="2800" dirty="0">
                <a:latin typeface="Calibri" pitchFamily="34" charset="0"/>
              </a:rPr>
              <a:t>, </a:t>
            </a:r>
            <a:r>
              <a:rPr lang="en-US" sz="2800" dirty="0" err="1">
                <a:latin typeface="Calibri" pitchFamily="34" charset="0"/>
              </a:rPr>
              <a:t>modifie</a:t>
            </a:r>
            <a:r>
              <a:rPr lang="en-US" sz="2800" dirty="0">
                <a:latin typeface="Calibri" pitchFamily="34" charset="0"/>
              </a:rPr>
              <a:t> et </a:t>
            </a:r>
          </a:p>
          <a:p>
            <a:pPr eaLnBrk="1" hangingPunct="1">
              <a:spcAft>
                <a:spcPts val="1800"/>
              </a:spcAft>
              <a:defRPr/>
            </a:pPr>
            <a:r>
              <a:rPr lang="en-US" sz="2800" dirty="0">
                <a:latin typeface="Calibri" pitchFamily="34" charset="0"/>
              </a:rPr>
              <a:t>       </a:t>
            </a:r>
            <a:r>
              <a:rPr lang="en-US" sz="2800" dirty="0" err="1">
                <a:latin typeface="Calibri" pitchFamily="34" charset="0"/>
              </a:rPr>
              <a:t>construit</a:t>
            </a:r>
            <a:r>
              <a:rPr lang="en-US" sz="2800" dirty="0">
                <a:latin typeface="Calibri" pitchFamily="34" charset="0"/>
              </a:rPr>
              <a:t> ton invention.</a:t>
            </a:r>
          </a:p>
          <a:p>
            <a:pPr marL="514350" indent="-514350" eaLnBrk="1" hangingPunct="1">
              <a:buFontTx/>
              <a:buAutoNum type="arabicParenR" startAt="4"/>
              <a:defRPr/>
            </a:pPr>
            <a:r>
              <a:rPr lang="en-US" sz="2800" dirty="0" err="1">
                <a:latin typeface="Calibri" pitchFamily="34" charset="0"/>
              </a:rPr>
              <a:t>C’est</a:t>
            </a:r>
            <a:r>
              <a:rPr lang="en-US" sz="2800" dirty="0">
                <a:latin typeface="Calibri" pitchFamily="34" charset="0"/>
              </a:rPr>
              <a:t> un SECRET!</a:t>
            </a:r>
          </a:p>
        </p:txBody>
      </p:sp>
      <p:sp>
        <p:nvSpPr>
          <p:cNvPr id="2" name="AutoShape 4" descr="Image result for write it down make it happen pdf"/>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5" name="AutoShape 6" descr="Image result for telling a secre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6" name="Picture 5"/>
          <p:cNvPicPr>
            <a:picLocks noChangeAspect="1"/>
          </p:cNvPicPr>
          <p:nvPr/>
        </p:nvPicPr>
        <p:blipFill>
          <a:blip r:embed="rId3"/>
          <a:stretch>
            <a:fillRect/>
          </a:stretch>
        </p:blipFill>
        <p:spPr>
          <a:xfrm>
            <a:off x="5003076" y="4853586"/>
            <a:ext cx="1613819" cy="1073923"/>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7146126" y="3733800"/>
            <a:ext cx="2065536" cy="1374520"/>
          </a:xfrm>
          <a:prstGeom prst="rect">
            <a:avLst/>
          </a:prstGeom>
          <a:ln>
            <a:noFill/>
          </a:ln>
          <a:effectLst>
            <a:softEdge rad="112500"/>
          </a:effectLst>
        </p:spPr>
      </p:pic>
      <p:pic>
        <p:nvPicPr>
          <p:cNvPr id="4096" name="Picture 4095"/>
          <p:cNvPicPr>
            <a:picLocks noChangeAspect="1"/>
          </p:cNvPicPr>
          <p:nvPr/>
        </p:nvPicPr>
        <p:blipFill>
          <a:blip r:embed="rId5"/>
          <a:stretch>
            <a:fillRect/>
          </a:stretch>
        </p:blipFill>
        <p:spPr>
          <a:xfrm>
            <a:off x="7184574" y="939463"/>
            <a:ext cx="1874054" cy="1403732"/>
          </a:xfrm>
          <a:prstGeom prst="rect">
            <a:avLst/>
          </a:prstGeom>
          <a:ln>
            <a:noFill/>
          </a:ln>
          <a:effectLst>
            <a:softEdge rad="112500"/>
          </a:effectLst>
        </p:spPr>
      </p:pic>
      <p:pic>
        <p:nvPicPr>
          <p:cNvPr id="4097" name="Picture 4096"/>
          <p:cNvPicPr>
            <a:picLocks noChangeAspect="1"/>
          </p:cNvPicPr>
          <p:nvPr/>
        </p:nvPicPr>
        <p:blipFill>
          <a:blip r:embed="rId6"/>
          <a:stretch>
            <a:fillRect/>
          </a:stretch>
        </p:blipFill>
        <p:spPr>
          <a:xfrm>
            <a:off x="7108529" y="2223752"/>
            <a:ext cx="2025058" cy="1518794"/>
          </a:xfrm>
          <a:prstGeom prst="rect">
            <a:avLst/>
          </a:prstGeom>
          <a:ln>
            <a:noFill/>
          </a:ln>
          <a:effectLst>
            <a:softEdge rad="112500"/>
          </a:effectLst>
        </p:spPr>
      </p:pic>
      <p:sp>
        <p:nvSpPr>
          <p:cNvPr id="4098" name="Title 4097"/>
          <p:cNvSpPr>
            <a:spLocks noGrp="1"/>
          </p:cNvSpPr>
          <p:nvPr>
            <p:ph type="title"/>
          </p:nvPr>
        </p:nvSpPr>
        <p:spPr/>
        <p:txBody>
          <a:bodyPr/>
          <a:lstStyle/>
          <a:p>
            <a:r>
              <a:rPr lang="en-ZA" dirty="0"/>
              <a:t>Comment </a:t>
            </a:r>
            <a:r>
              <a:rPr lang="en-ZA" dirty="0" err="1"/>
              <a:t>peux-tu</a:t>
            </a:r>
            <a:r>
              <a:rPr lang="en-ZA" dirty="0"/>
              <a:t> “</a:t>
            </a:r>
            <a:r>
              <a:rPr lang="en-ZA" dirty="0" err="1"/>
              <a:t>inventer</a:t>
            </a:r>
            <a:r>
              <a:rPr lang="en-ZA" dirty="0"/>
              <a:t>”?</a:t>
            </a:r>
          </a:p>
        </p:txBody>
      </p:sp>
    </p:spTree>
    <p:extLst>
      <p:ext uri="{BB962C8B-B14F-4D97-AF65-F5344CB8AC3E}">
        <p14:creationId xmlns:p14="http://schemas.microsoft.com/office/powerpoint/2010/main" val="33144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
                                        </p:tgtEl>
                                        <p:attrNameLst>
                                          <p:attrName>style.visibility</p:attrName>
                                        </p:attrNameLst>
                                      </p:cBhvr>
                                      <p:to>
                                        <p:strVal val="visible"/>
                                      </p:to>
                                    </p:set>
                                    <p:animEffect transition="in" filter="fade">
                                      <p:cBhvr>
                                        <p:cTn id="14" dur="1000"/>
                                        <p:tgtEl>
                                          <p:spTgt spid="4096"/>
                                        </p:tgtEl>
                                      </p:cBhvr>
                                    </p:animEffect>
                                    <p:anim calcmode="lin" valueType="num">
                                      <p:cBhvr>
                                        <p:cTn id="15" dur="1000" fill="hold"/>
                                        <p:tgtEl>
                                          <p:spTgt spid="4096"/>
                                        </p:tgtEl>
                                        <p:attrNameLst>
                                          <p:attrName>ppt_x</p:attrName>
                                        </p:attrNameLst>
                                      </p:cBhvr>
                                      <p:tavLst>
                                        <p:tav tm="0">
                                          <p:val>
                                            <p:strVal val="#ppt_x"/>
                                          </p:val>
                                        </p:tav>
                                        <p:tav tm="100000">
                                          <p:val>
                                            <p:strVal val="#ppt_x"/>
                                          </p:val>
                                        </p:tav>
                                      </p:tavLst>
                                    </p:anim>
                                    <p:anim calcmode="lin" valueType="num">
                                      <p:cBhvr>
                                        <p:cTn id="16" dur="1000" fill="hold"/>
                                        <p:tgtEl>
                                          <p:spTgt spid="40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097"/>
                                        </p:tgtEl>
                                        <p:attrNameLst>
                                          <p:attrName>style.visibility</p:attrName>
                                        </p:attrNameLst>
                                      </p:cBhvr>
                                      <p:to>
                                        <p:strVal val="visible"/>
                                      </p:to>
                                    </p:set>
                                    <p:anim calcmode="lin" valueType="num">
                                      <p:cBhvr additive="base">
                                        <p:cTn id="26" dur="500" fill="hold"/>
                                        <p:tgtEl>
                                          <p:spTgt spid="4097"/>
                                        </p:tgtEl>
                                        <p:attrNameLst>
                                          <p:attrName>ppt_x</p:attrName>
                                        </p:attrNameLst>
                                      </p:cBhvr>
                                      <p:tavLst>
                                        <p:tav tm="0">
                                          <p:val>
                                            <p:strVal val="#ppt_x"/>
                                          </p:val>
                                        </p:tav>
                                        <p:tav tm="100000">
                                          <p:val>
                                            <p:strVal val="#ppt_x"/>
                                          </p:val>
                                        </p:tav>
                                      </p:tavLst>
                                    </p:anim>
                                    <p:anim calcmode="lin" valueType="num">
                                      <p:cBhvr additive="base">
                                        <p:cTn id="27" dur="500" fill="hold"/>
                                        <p:tgtEl>
                                          <p:spTgt spid="409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ZA" dirty="0" err="1"/>
              <a:t>Qu’est-ce</a:t>
            </a:r>
            <a:r>
              <a:rPr lang="en-ZA" dirty="0"/>
              <a:t> </a:t>
            </a:r>
            <a:r>
              <a:rPr lang="en-ZA" dirty="0" err="1"/>
              <a:t>qu’un</a:t>
            </a:r>
            <a:r>
              <a:rPr lang="en-ZA" dirty="0"/>
              <a:t> brevet?</a:t>
            </a:r>
          </a:p>
        </p:txBody>
      </p:sp>
      <p:sp>
        <p:nvSpPr>
          <p:cNvPr id="7" name="Content Placeholder 6"/>
          <p:cNvSpPr>
            <a:spLocks noGrp="1"/>
          </p:cNvSpPr>
          <p:nvPr>
            <p:ph idx="1"/>
          </p:nvPr>
        </p:nvSpPr>
        <p:spPr/>
        <p:txBody>
          <a:bodyPr/>
          <a:lstStyle/>
          <a:p>
            <a:pPr lvl="1">
              <a:buFont typeface="Wingdings" pitchFamily="2" charset="2"/>
              <a:buChar char="v"/>
              <a:defRPr/>
            </a:pPr>
            <a:r>
              <a:rPr lang="fr-FR" dirty="0"/>
              <a:t>Est-ce juste un morceau de papier ?</a:t>
            </a:r>
          </a:p>
          <a:p>
            <a:pPr lvl="1">
              <a:buFont typeface="Wingdings" pitchFamily="2" charset="2"/>
              <a:buChar char="v"/>
              <a:defRPr/>
            </a:pPr>
            <a:r>
              <a:rPr lang="fr-FR" dirty="0"/>
              <a:t>  Vous seul pouvez autoriser les autres à l'utiliser</a:t>
            </a:r>
          </a:p>
          <a:p>
            <a:pPr lvl="1">
              <a:buFont typeface="Wingdings" pitchFamily="2" charset="2"/>
              <a:buChar char="v"/>
              <a:defRPr/>
            </a:pPr>
            <a:r>
              <a:rPr lang="fr-FR" dirty="0"/>
              <a:t>Vous n'avez même pas besoin de l'utiliser vous-même</a:t>
            </a:r>
          </a:p>
          <a:p>
            <a:pPr lvl="1">
              <a:buFont typeface="Wingdings" pitchFamily="2" charset="2"/>
              <a:buChar char="v"/>
              <a:defRPr/>
            </a:pPr>
            <a:r>
              <a:rPr lang="fr-FR" dirty="0"/>
              <a:t>20 ans d'existence</a:t>
            </a:r>
            <a:endParaRPr lang="en-ZA" dirty="0"/>
          </a:p>
        </p:txBody>
      </p:sp>
      <p:sp>
        <p:nvSpPr>
          <p:cNvPr id="2" name="AutoShape 6" descr="Image result for patent certificat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4" name="AutoShape 8" descr="Image result for patent certificate"/>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p:cNvPicPr>
            <a:picLocks noChangeAspect="1"/>
          </p:cNvPicPr>
          <p:nvPr/>
        </p:nvPicPr>
        <p:blipFill>
          <a:blip r:embed="rId3"/>
          <a:stretch>
            <a:fillRect/>
          </a:stretch>
        </p:blipFill>
        <p:spPr>
          <a:xfrm>
            <a:off x="6400800" y="2975086"/>
            <a:ext cx="4330000" cy="3201877"/>
          </a:xfrm>
          <a:prstGeom prst="rect">
            <a:avLst/>
          </a:prstGeom>
        </p:spPr>
      </p:pic>
    </p:spTree>
    <p:extLst>
      <p:ext uri="{BB962C8B-B14F-4D97-AF65-F5344CB8AC3E}">
        <p14:creationId xmlns:p14="http://schemas.microsoft.com/office/powerpoint/2010/main" val="193653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Pourquoi</a:t>
            </a:r>
            <a:r>
              <a:rPr lang="en-ZA" dirty="0"/>
              <a:t> un brevet?</a:t>
            </a:r>
          </a:p>
        </p:txBody>
      </p:sp>
      <p:sp>
        <p:nvSpPr>
          <p:cNvPr id="3" name="Content Placeholder 2"/>
          <p:cNvSpPr>
            <a:spLocks noGrp="1"/>
          </p:cNvSpPr>
          <p:nvPr>
            <p:ph idx="1"/>
          </p:nvPr>
        </p:nvSpPr>
        <p:spPr/>
        <p:txBody>
          <a:bodyPr/>
          <a:lstStyle/>
          <a:p>
            <a:pPr lvl="1">
              <a:buFont typeface="Wingdings" panose="05000000000000000000" pitchFamily="2" charset="2"/>
              <a:buChar char="v"/>
            </a:pPr>
            <a:r>
              <a:rPr lang="fr-FR" altLang="en-US" dirty="0"/>
              <a:t>Ainsi, un inventeur/propriétaire de brevet peut utiliser ou vendre son invention et personne d'autre ne peut le faire.</a:t>
            </a:r>
          </a:p>
          <a:p>
            <a:pPr lvl="1">
              <a:buFont typeface="Wingdings" panose="05000000000000000000" pitchFamily="2" charset="2"/>
              <a:buChar char="v"/>
            </a:pPr>
            <a:endParaRPr lang="fr-FR" altLang="en-US" dirty="0"/>
          </a:p>
          <a:p>
            <a:pPr lvl="1">
              <a:buFont typeface="Wingdings" panose="05000000000000000000" pitchFamily="2" charset="2"/>
              <a:buChar char="v"/>
            </a:pPr>
            <a:r>
              <a:rPr lang="fr-FR" altLang="en-US" dirty="0"/>
              <a:t>Combien de temps pouvez-vous empêcher les autres ?</a:t>
            </a:r>
            <a:endParaRPr lang="en-US" altLang="en-US" dirty="0"/>
          </a:p>
        </p:txBody>
      </p:sp>
      <p:pic>
        <p:nvPicPr>
          <p:cNvPr id="13" name="Picture 12"/>
          <p:cNvPicPr>
            <a:picLocks noChangeAspect="1"/>
          </p:cNvPicPr>
          <p:nvPr/>
        </p:nvPicPr>
        <p:blipFill>
          <a:blip r:embed="rId3"/>
          <a:stretch>
            <a:fillRect/>
          </a:stretch>
        </p:blipFill>
        <p:spPr>
          <a:xfrm>
            <a:off x="7068230" y="3490234"/>
            <a:ext cx="3533775" cy="2373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28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fr-FR" altLang="en-US" b="1" dirty="0"/>
              <a:t>Pourquoi voulons-nous que les gens finissent par utiliser nos inventions</a:t>
            </a:r>
            <a:r>
              <a:rPr lang="en-US" altLang="en-US" b="1" dirty="0"/>
              <a:t>?</a:t>
            </a:r>
          </a:p>
        </p:txBody>
      </p:sp>
      <p:sp>
        <p:nvSpPr>
          <p:cNvPr id="5123" name="Content Placeholder 2"/>
          <p:cNvSpPr>
            <a:spLocks noGrp="1"/>
          </p:cNvSpPr>
          <p:nvPr>
            <p:ph idx="1"/>
          </p:nvPr>
        </p:nvSpPr>
        <p:spPr>
          <a:xfrm>
            <a:off x="770573" y="1405731"/>
            <a:ext cx="10515600" cy="4351338"/>
          </a:xfrm>
        </p:spPr>
        <p:txBody>
          <a:bodyPr/>
          <a:lstStyle/>
          <a:p>
            <a:pPr marL="0" indent="0">
              <a:buNone/>
            </a:pPr>
            <a:endParaRPr lang="en-US" altLang="en-US" dirty="0"/>
          </a:p>
          <a:p>
            <a:pPr marL="0" indent="0" algn="ctr">
              <a:buNone/>
            </a:pPr>
            <a:r>
              <a:rPr lang="fr-FR" altLang="en-US" dirty="0"/>
              <a:t>Quelqu'un pourrait rendre votre invention encore meilleure!</a:t>
            </a:r>
            <a:endParaRPr lang="en-US" altLang="en-US" dirty="0"/>
          </a:p>
        </p:txBody>
      </p:sp>
      <p:pic>
        <p:nvPicPr>
          <p:cNvPr id="5128" name="Picture 8" descr="C:\Users\tpalovich\AppData\Local\Microsoft\Windows\Temporary Internet Files\Content.IE5\7SN2E3EW\MC90044132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337" y="2354323"/>
            <a:ext cx="1693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675421" y="30146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ight Arrow 10"/>
          <p:cNvSpPr/>
          <p:nvPr/>
        </p:nvSpPr>
        <p:spPr>
          <a:xfrm>
            <a:off x="8881857" y="30488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6277314" y="3094582"/>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AutoShape 12" descr="Image result for gramophone"/>
          <p:cNvSpPr>
            <a:spLocks noChangeAspect="1" noChangeArrowheads="1"/>
          </p:cNvSpPr>
          <p:nvPr/>
        </p:nvSpPr>
        <p:spPr bwMode="auto">
          <a:xfrm>
            <a:off x="5943600" y="28622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905827" y="2447255"/>
            <a:ext cx="1454149" cy="1454149"/>
          </a:xfrm>
          <a:prstGeom prst="rect">
            <a:avLst/>
          </a:prstGeom>
        </p:spPr>
      </p:pic>
      <p:pic>
        <p:nvPicPr>
          <p:cNvPr id="5" name="Picture 4"/>
          <p:cNvPicPr>
            <a:picLocks noChangeAspect="1"/>
          </p:cNvPicPr>
          <p:nvPr/>
        </p:nvPicPr>
        <p:blipFill>
          <a:blip r:embed="rId5"/>
          <a:stretch>
            <a:fillRect/>
          </a:stretch>
        </p:blipFill>
        <p:spPr>
          <a:xfrm>
            <a:off x="3598537" y="2607715"/>
            <a:ext cx="2100937" cy="1118680"/>
          </a:xfrm>
          <a:prstGeom prst="rect">
            <a:avLst/>
          </a:prstGeom>
        </p:spPr>
      </p:pic>
      <p:pic>
        <p:nvPicPr>
          <p:cNvPr id="6" name="Picture 5"/>
          <p:cNvPicPr>
            <a:picLocks noChangeAspect="1"/>
          </p:cNvPicPr>
          <p:nvPr/>
        </p:nvPicPr>
        <p:blipFill>
          <a:blip r:embed="rId6"/>
          <a:stretch>
            <a:fillRect/>
          </a:stretch>
        </p:blipFill>
        <p:spPr>
          <a:xfrm>
            <a:off x="7044636" y="2552451"/>
            <a:ext cx="1594954" cy="1594954"/>
          </a:xfrm>
          <a:prstGeom prst="rect">
            <a:avLst/>
          </a:prstGeom>
        </p:spPr>
      </p:pic>
      <p:pic>
        <p:nvPicPr>
          <p:cNvPr id="7" name="Picture 6"/>
          <p:cNvPicPr>
            <a:picLocks noChangeAspect="1"/>
          </p:cNvPicPr>
          <p:nvPr/>
        </p:nvPicPr>
        <p:blipFill>
          <a:blip r:embed="rId7"/>
          <a:stretch>
            <a:fillRect/>
          </a:stretch>
        </p:blipFill>
        <p:spPr>
          <a:xfrm>
            <a:off x="2825466" y="4327974"/>
            <a:ext cx="1723716" cy="1343684"/>
          </a:xfrm>
          <a:prstGeom prst="rect">
            <a:avLst/>
          </a:prstGeom>
        </p:spPr>
      </p:pic>
      <p:pic>
        <p:nvPicPr>
          <p:cNvPr id="8" name="Picture 7"/>
          <p:cNvPicPr>
            <a:picLocks noChangeAspect="1"/>
          </p:cNvPicPr>
          <p:nvPr/>
        </p:nvPicPr>
        <p:blipFill>
          <a:blip r:embed="rId8"/>
          <a:stretch>
            <a:fillRect/>
          </a:stretch>
        </p:blipFill>
        <p:spPr>
          <a:xfrm>
            <a:off x="1222719" y="4214684"/>
            <a:ext cx="1089668" cy="1229104"/>
          </a:xfrm>
          <a:prstGeom prst="rect">
            <a:avLst/>
          </a:prstGeom>
        </p:spPr>
      </p:pic>
      <p:pic>
        <p:nvPicPr>
          <p:cNvPr id="9" name="Picture 8"/>
          <p:cNvPicPr>
            <a:picLocks noChangeAspect="1"/>
          </p:cNvPicPr>
          <p:nvPr/>
        </p:nvPicPr>
        <p:blipFill>
          <a:blip r:embed="rId9"/>
          <a:stretch>
            <a:fillRect/>
          </a:stretch>
        </p:blipFill>
        <p:spPr>
          <a:xfrm>
            <a:off x="4683696" y="4314812"/>
            <a:ext cx="1829033" cy="1370009"/>
          </a:xfrm>
          <a:prstGeom prst="rect">
            <a:avLst/>
          </a:prstGeom>
        </p:spPr>
      </p:pic>
      <p:pic>
        <p:nvPicPr>
          <p:cNvPr id="7182" name="Picture 14" descr="Image result for memory sti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0444" y="4631587"/>
            <a:ext cx="1106702" cy="73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stretch>
            <a:fillRect/>
          </a:stretch>
        </p:blipFill>
        <p:spPr>
          <a:xfrm>
            <a:off x="8972626" y="4220963"/>
            <a:ext cx="1405477" cy="1240819"/>
          </a:xfrm>
          <a:prstGeom prst="rect">
            <a:avLst/>
          </a:prstGeom>
        </p:spPr>
      </p:pic>
    </p:spTree>
    <p:extLst>
      <p:ext uri="{BB962C8B-B14F-4D97-AF65-F5344CB8AC3E}">
        <p14:creationId xmlns:p14="http://schemas.microsoft.com/office/powerpoint/2010/main" val="4268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 calcmode="lin" valueType="num">
                                      <p:cBhvr additive="base">
                                        <p:cTn id="43" dur="500" fill="hold"/>
                                        <p:tgtEl>
                                          <p:spTgt spid="5128"/>
                                        </p:tgtEl>
                                        <p:attrNameLst>
                                          <p:attrName>ppt_x</p:attrName>
                                        </p:attrNameLst>
                                      </p:cBhvr>
                                      <p:tavLst>
                                        <p:tav tm="0">
                                          <p:val>
                                            <p:strVal val="#ppt_x"/>
                                          </p:val>
                                        </p:tav>
                                        <p:tav tm="100000">
                                          <p:val>
                                            <p:strVal val="#ppt_x"/>
                                          </p:val>
                                        </p:tav>
                                      </p:tavLst>
                                    </p:anim>
                                    <p:anim calcmode="lin" valueType="num">
                                      <p:cBhvr additive="base">
                                        <p:cTn id="44"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82"/>
                                        </p:tgtEl>
                                        <p:attrNameLst>
                                          <p:attrName>style.visibility</p:attrName>
                                        </p:attrNameLst>
                                      </p:cBhvr>
                                      <p:to>
                                        <p:strVal val="visible"/>
                                      </p:to>
                                    </p:set>
                                    <p:anim calcmode="lin" valueType="num">
                                      <p:cBhvr additive="base">
                                        <p:cTn id="67" dur="500" fill="hold"/>
                                        <p:tgtEl>
                                          <p:spTgt spid="7182"/>
                                        </p:tgtEl>
                                        <p:attrNameLst>
                                          <p:attrName>ppt_x</p:attrName>
                                        </p:attrNameLst>
                                      </p:cBhvr>
                                      <p:tavLst>
                                        <p:tav tm="0">
                                          <p:val>
                                            <p:strVal val="#ppt_x"/>
                                          </p:val>
                                        </p:tav>
                                        <p:tav tm="100000">
                                          <p:val>
                                            <p:strVal val="#ppt_x"/>
                                          </p:val>
                                        </p:tav>
                                      </p:tavLst>
                                    </p:anim>
                                    <p:anim calcmode="lin" valueType="num">
                                      <p:cBhvr additive="base">
                                        <p:cTn id="68"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838200"/>
            <a:ext cx="8229600" cy="1143000"/>
          </a:xfrm>
        </p:spPr>
        <p:txBody>
          <a:bodyPr>
            <a:normAutofit fontScale="90000"/>
          </a:bodyPr>
          <a:lstStyle/>
          <a:p>
            <a:r>
              <a:rPr lang="fr-FR" altLang="en-US" b="1" dirty="0"/>
              <a:t>Y aurait-il une raison quelconque de NE PAS breveter votre invention ????</a:t>
            </a:r>
            <a:endParaRPr lang="en-US" altLang="en-US" b="1" dirty="0"/>
          </a:p>
        </p:txBody>
      </p:sp>
      <p:pic>
        <p:nvPicPr>
          <p:cNvPr id="4" name="Content Placeholder 3"/>
          <p:cNvPicPr>
            <a:picLocks noGrp="1" noChangeAspect="1"/>
          </p:cNvPicPr>
          <p:nvPr>
            <p:ph idx="1"/>
          </p:nvPr>
        </p:nvPicPr>
        <p:blipFill>
          <a:blip r:embed="rId3"/>
          <a:stretch>
            <a:fillRect/>
          </a:stretch>
        </p:blipFill>
        <p:spPr>
          <a:xfrm>
            <a:off x="2011017" y="2341632"/>
            <a:ext cx="4572000" cy="34290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7086601" y="2590801"/>
            <a:ext cx="2886075" cy="2886075"/>
          </a:xfrm>
          <a:prstGeom prst="rect">
            <a:avLst/>
          </a:prstGeom>
          <a:ln>
            <a:noFill/>
          </a:ln>
          <a:effectLst>
            <a:softEdge rad="112500"/>
          </a:effectLst>
        </p:spPr>
      </p:pic>
    </p:spTree>
    <p:extLst>
      <p:ext uri="{BB962C8B-B14F-4D97-AF65-F5344CB8AC3E}">
        <p14:creationId xmlns:p14="http://schemas.microsoft.com/office/powerpoint/2010/main" val="376344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171700" y="865188"/>
            <a:ext cx="7848600" cy="427809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dirty="0" err="1">
                <a:latin typeface="+mn-lt"/>
              </a:rPr>
              <a:t>Qu’est-ce</a:t>
            </a:r>
            <a:r>
              <a:rPr lang="en-US" sz="4400" b="1" dirty="0">
                <a:latin typeface="+mn-lt"/>
              </a:rPr>
              <a:t> qui </a:t>
            </a:r>
            <a:r>
              <a:rPr lang="en-US" sz="4400" b="1" dirty="0" err="1">
                <a:latin typeface="+mn-lt"/>
              </a:rPr>
              <a:t>peut</a:t>
            </a:r>
            <a:r>
              <a:rPr lang="en-US" sz="4400" b="1" dirty="0">
                <a:latin typeface="+mn-lt"/>
              </a:rPr>
              <a:t> </a:t>
            </a:r>
            <a:r>
              <a:rPr lang="en-US" sz="4400" b="1" dirty="0" err="1">
                <a:latin typeface="+mn-lt"/>
              </a:rPr>
              <a:t>être</a:t>
            </a:r>
            <a:r>
              <a:rPr lang="en-US" sz="4400" b="1" dirty="0">
                <a:latin typeface="+mn-lt"/>
              </a:rPr>
              <a:t> </a:t>
            </a:r>
            <a:r>
              <a:rPr lang="en-US" sz="4400" b="1" dirty="0" err="1">
                <a:latin typeface="+mn-lt"/>
              </a:rPr>
              <a:t>breveté</a:t>
            </a:r>
            <a:r>
              <a:rPr lang="en-US" sz="4400" b="1" dirty="0">
                <a:latin typeface="+mn-lt"/>
              </a:rPr>
              <a:t>?</a:t>
            </a:r>
          </a:p>
          <a:p>
            <a:pPr eaLnBrk="1" hangingPunct="1">
              <a:defRPr/>
            </a:pPr>
            <a:endParaRPr lang="en-US" sz="2800" dirty="0">
              <a:latin typeface="+mn-lt"/>
            </a:endParaRPr>
          </a:p>
          <a:p>
            <a:pPr marL="457200" indent="-457200" eaLnBrk="1" hangingPunct="1">
              <a:buFont typeface="Wingdings" pitchFamily="2" charset="2"/>
              <a:buChar char="v"/>
              <a:defRPr/>
            </a:pPr>
            <a:r>
              <a:rPr lang="fr-FR" sz="2800" dirty="0">
                <a:latin typeface="+mn-lt"/>
              </a:rPr>
              <a:t>Tout ce qui est nouveau et inventif</a:t>
            </a:r>
          </a:p>
          <a:p>
            <a:pPr marL="457200" indent="-457200" eaLnBrk="1" hangingPunct="1">
              <a:buFont typeface="Wingdings" pitchFamily="2" charset="2"/>
              <a:buChar char="v"/>
              <a:defRPr/>
            </a:pPr>
            <a:r>
              <a:rPr lang="fr-FR" sz="2800" dirty="0">
                <a:latin typeface="+mn-lt"/>
              </a:rPr>
              <a:t>Procédé, méthode, machine, mode de fabrication, article manufacturé ou composition</a:t>
            </a:r>
          </a:p>
          <a:p>
            <a:pPr marL="457200" indent="-457200" eaLnBrk="1" hangingPunct="1">
              <a:buFont typeface="Wingdings" pitchFamily="2" charset="2"/>
              <a:buChar char="v"/>
              <a:defRPr/>
            </a:pPr>
            <a:endParaRPr lang="fr-FR" sz="2800" dirty="0">
              <a:latin typeface="+mn-lt"/>
            </a:endParaRPr>
          </a:p>
          <a:p>
            <a:pPr marL="457200" indent="-457200" eaLnBrk="1" hangingPunct="1">
              <a:buFont typeface="Wingdings" pitchFamily="2" charset="2"/>
              <a:buChar char="v"/>
              <a:defRPr/>
            </a:pPr>
            <a:endParaRPr lang="fr-FR" sz="2800" dirty="0">
              <a:latin typeface="+mn-lt"/>
            </a:endParaRPr>
          </a:p>
          <a:p>
            <a:pPr marL="457200" indent="-457200" eaLnBrk="1" hangingPunct="1">
              <a:buFont typeface="Wingdings" pitchFamily="2" charset="2"/>
              <a:buChar char="v"/>
              <a:defRPr/>
            </a:pPr>
            <a:r>
              <a:rPr lang="fr-FR" sz="2800" dirty="0">
                <a:latin typeface="+mn-lt"/>
              </a:rPr>
              <a:t> une amélioration nouvelle et utile</a:t>
            </a:r>
          </a:p>
          <a:p>
            <a:pPr eaLnBrk="1" hangingPunct="1">
              <a:defRPr/>
            </a:pPr>
            <a:endParaRPr lang="en-US" sz="3200" dirty="0">
              <a:latin typeface="+mn-lt"/>
            </a:endParaRPr>
          </a:p>
        </p:txBody>
      </p:sp>
      <p:pic>
        <p:nvPicPr>
          <p:cNvPr id="9221" name="Picture 6" descr="C:\Users\tpalovich\AppData\Local\Microsoft\Windows\Temporary Internet Files\Content.IE5\UJ0AOXH3\MC90043607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028" y="3337547"/>
            <a:ext cx="989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C:\Program Files\Microsoft Office\MEDIA\CAGCAT10\j0285360.wmf"/>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53617" y="3407568"/>
            <a:ext cx="62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descr="C:\Users\tpalovich\AppData\Local\Microsoft\Windows\Temporary Internet Files\Content.IE5\7SN2E3EW\MC90029095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419" y="3300413"/>
            <a:ext cx="68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C:\Users\tpalovich\AppData\Local\Microsoft\Windows\Temporary Internet Files\Content.IE5\093RKLWJ\MC900280617[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37546"/>
            <a:ext cx="977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C:\Users\tpalovich\AppData\Local\Microsoft\Windows\Temporary Internet Files\Content.IE5\G3CW2NY4\MC90008872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457644" y="3144664"/>
            <a:ext cx="7270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br>
              <a:rPr lang="en-US" sz="2400" dirty="0"/>
            </a:br>
            <a:endParaRPr lang="en-ZA" dirty="0"/>
          </a:p>
        </p:txBody>
      </p:sp>
    </p:spTree>
    <p:extLst>
      <p:ext uri="{BB962C8B-B14F-4D97-AF65-F5344CB8AC3E}">
        <p14:creationId xmlns:p14="http://schemas.microsoft.com/office/powerpoint/2010/main" val="1114764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err="1"/>
              <a:t>Qu’est-ce</a:t>
            </a:r>
            <a:r>
              <a:rPr lang="en-ZA" b="1" dirty="0"/>
              <a:t> qui ne </a:t>
            </a:r>
            <a:r>
              <a:rPr lang="en-ZA" b="1" dirty="0" err="1"/>
              <a:t>peut</a:t>
            </a:r>
            <a:r>
              <a:rPr lang="en-ZA" b="1" dirty="0"/>
              <a:t> pas </a:t>
            </a:r>
            <a:r>
              <a:rPr lang="en-ZA" b="1" dirty="0" err="1"/>
              <a:t>être</a:t>
            </a:r>
            <a:r>
              <a:rPr lang="en-ZA" b="1" dirty="0"/>
              <a:t> </a:t>
            </a:r>
            <a:r>
              <a:rPr lang="en-ZA" b="1" dirty="0" err="1"/>
              <a:t>breveté</a:t>
            </a:r>
            <a:endParaRPr lang="en-ZA" b="1" dirty="0"/>
          </a:p>
        </p:txBody>
      </p:sp>
      <p:pic>
        <p:nvPicPr>
          <p:cNvPr id="4" name="Content Placeholder 3"/>
          <p:cNvPicPr>
            <a:picLocks noGrp="1" noChangeAspect="1"/>
          </p:cNvPicPr>
          <p:nvPr>
            <p:ph idx="1"/>
          </p:nvPr>
        </p:nvPicPr>
        <p:blipFill>
          <a:blip r:embed="rId3"/>
          <a:stretch>
            <a:fillRect/>
          </a:stretch>
        </p:blipFill>
        <p:spPr>
          <a:xfrm>
            <a:off x="2209800" y="2407897"/>
            <a:ext cx="7772400" cy="3413809"/>
          </a:xfrm>
          <a:prstGeom prst="rect">
            <a:avLst/>
          </a:prstGeom>
        </p:spPr>
      </p:pic>
      <p:sp>
        <p:nvSpPr>
          <p:cNvPr id="5" name="TextBox 4"/>
          <p:cNvSpPr txBox="1"/>
          <p:nvPr/>
        </p:nvSpPr>
        <p:spPr>
          <a:xfrm>
            <a:off x="2024289" y="6324601"/>
            <a:ext cx="4379725" cy="246221"/>
          </a:xfrm>
          <a:prstGeom prst="rect">
            <a:avLst/>
          </a:prstGeom>
          <a:noFill/>
        </p:spPr>
        <p:txBody>
          <a:bodyPr wrap="none" rtlCol="0">
            <a:spAutoFit/>
          </a:bodyPr>
          <a:lstStyle/>
          <a:p>
            <a:r>
              <a:rPr lang="en-ZA" sz="1000" dirty="0"/>
              <a:t>Source: https://www.slideshare.net/PatSnap/patent-10-minutes-can-we-patent</a:t>
            </a:r>
          </a:p>
        </p:txBody>
      </p:sp>
      <p:sp>
        <p:nvSpPr>
          <p:cNvPr id="3" name="ZoneTexte 2"/>
          <p:cNvSpPr txBox="1"/>
          <p:nvPr/>
        </p:nvSpPr>
        <p:spPr>
          <a:xfrm>
            <a:off x="2438400" y="2667782"/>
            <a:ext cx="2249373" cy="1200329"/>
          </a:xfrm>
          <a:prstGeom prst="rect">
            <a:avLst/>
          </a:prstGeom>
          <a:solidFill>
            <a:srgbClr val="00B0F0"/>
          </a:solidFill>
        </p:spPr>
        <p:txBody>
          <a:bodyPr wrap="square" rtlCol="0">
            <a:spAutoFit/>
          </a:bodyPr>
          <a:lstStyle/>
          <a:p>
            <a:endParaRPr lang="fr-FR" dirty="0"/>
          </a:p>
          <a:p>
            <a:r>
              <a:rPr lang="fr-FR" dirty="0"/>
              <a:t>Idée ou suggestion</a:t>
            </a:r>
          </a:p>
          <a:p>
            <a:endParaRPr lang="fr-FR" dirty="0"/>
          </a:p>
          <a:p>
            <a:r>
              <a:rPr lang="fr-FR" dirty="0"/>
              <a:t> </a:t>
            </a:r>
          </a:p>
        </p:txBody>
      </p:sp>
      <p:sp>
        <p:nvSpPr>
          <p:cNvPr id="6" name="ZoneTexte 5"/>
          <p:cNvSpPr txBox="1"/>
          <p:nvPr/>
        </p:nvSpPr>
        <p:spPr>
          <a:xfrm>
            <a:off x="5078503" y="4468079"/>
            <a:ext cx="2139493" cy="923330"/>
          </a:xfrm>
          <a:prstGeom prst="rect">
            <a:avLst/>
          </a:prstGeom>
          <a:solidFill>
            <a:srgbClr val="00B0F0"/>
          </a:solidFill>
        </p:spPr>
        <p:txBody>
          <a:bodyPr wrap="square" rtlCol="0">
            <a:spAutoFit/>
          </a:bodyPr>
          <a:lstStyle/>
          <a:p>
            <a:r>
              <a:rPr lang="fr-FR" dirty="0"/>
              <a:t>Animal </a:t>
            </a:r>
          </a:p>
          <a:p>
            <a:r>
              <a:rPr lang="fr-FR" dirty="0"/>
              <a:t>Ex. ton animal de compagnie</a:t>
            </a:r>
          </a:p>
        </p:txBody>
      </p:sp>
      <p:sp>
        <p:nvSpPr>
          <p:cNvPr id="7" name="ZoneTexte 6"/>
          <p:cNvSpPr txBox="1"/>
          <p:nvPr/>
        </p:nvSpPr>
        <p:spPr>
          <a:xfrm>
            <a:off x="5026253" y="2667782"/>
            <a:ext cx="2139493" cy="923330"/>
          </a:xfrm>
          <a:prstGeom prst="rect">
            <a:avLst/>
          </a:prstGeom>
          <a:solidFill>
            <a:srgbClr val="00B0F0"/>
          </a:solidFill>
        </p:spPr>
        <p:txBody>
          <a:bodyPr wrap="square" rtlCol="0">
            <a:spAutoFit/>
          </a:bodyPr>
          <a:lstStyle/>
          <a:p>
            <a:r>
              <a:rPr lang="fr-FR" dirty="0"/>
              <a:t>Théorie scientifique, </a:t>
            </a:r>
            <a:r>
              <a:rPr lang="fr-FR" dirty="0" err="1"/>
              <a:t>méthod</a:t>
            </a:r>
            <a:r>
              <a:rPr lang="fr-FR" dirty="0"/>
              <a:t> </a:t>
            </a:r>
            <a:r>
              <a:rPr lang="fr-FR" dirty="0" err="1"/>
              <a:t>emathématique</a:t>
            </a:r>
            <a:endParaRPr lang="fr-FR" dirty="0"/>
          </a:p>
        </p:txBody>
      </p:sp>
      <p:sp>
        <p:nvSpPr>
          <p:cNvPr id="8" name="ZoneTexte 7"/>
          <p:cNvSpPr txBox="1"/>
          <p:nvPr/>
        </p:nvSpPr>
        <p:spPr>
          <a:xfrm>
            <a:off x="7601136" y="2648714"/>
            <a:ext cx="2249704" cy="1200329"/>
          </a:xfrm>
          <a:prstGeom prst="rect">
            <a:avLst/>
          </a:prstGeom>
          <a:solidFill>
            <a:srgbClr val="00B0F0"/>
          </a:solidFill>
        </p:spPr>
        <p:txBody>
          <a:bodyPr wrap="square" rtlCol="0">
            <a:spAutoFit/>
          </a:bodyPr>
          <a:lstStyle/>
          <a:p>
            <a:r>
              <a:rPr lang="fr-FR" dirty="0"/>
              <a:t>Procédé biologique de production de plante ou animal</a:t>
            </a:r>
          </a:p>
          <a:p>
            <a:r>
              <a:rPr lang="fr-FR" dirty="0"/>
              <a:t>Ex: photosynthèse</a:t>
            </a:r>
          </a:p>
        </p:txBody>
      </p:sp>
      <p:sp>
        <p:nvSpPr>
          <p:cNvPr id="9" name="ZoneTexte 8"/>
          <p:cNvSpPr txBox="1"/>
          <p:nvPr/>
        </p:nvSpPr>
        <p:spPr>
          <a:xfrm>
            <a:off x="7858973" y="4370443"/>
            <a:ext cx="1734029" cy="1200329"/>
          </a:xfrm>
          <a:prstGeom prst="rect">
            <a:avLst/>
          </a:prstGeom>
          <a:solidFill>
            <a:srgbClr val="00B0F0"/>
          </a:solidFill>
        </p:spPr>
        <p:txBody>
          <a:bodyPr wrap="square" rtlCol="0">
            <a:spAutoFit/>
          </a:bodyPr>
          <a:lstStyle/>
          <a:p>
            <a:r>
              <a:rPr lang="fr-FR" dirty="0"/>
              <a:t>Loi de la nature</a:t>
            </a:r>
          </a:p>
          <a:p>
            <a:r>
              <a:rPr lang="fr-FR" dirty="0"/>
              <a:t>Ex: Gravité</a:t>
            </a:r>
          </a:p>
          <a:p>
            <a:endParaRPr lang="fr-FR" dirty="0"/>
          </a:p>
          <a:p>
            <a:endParaRPr lang="fr-FR" dirty="0"/>
          </a:p>
        </p:txBody>
      </p:sp>
      <p:sp>
        <p:nvSpPr>
          <p:cNvPr id="10" name="ZoneTexte 9"/>
          <p:cNvSpPr txBox="1"/>
          <p:nvPr/>
        </p:nvSpPr>
        <p:spPr>
          <a:xfrm>
            <a:off x="2438400" y="4370443"/>
            <a:ext cx="2152463" cy="1200329"/>
          </a:xfrm>
          <a:prstGeom prst="rect">
            <a:avLst/>
          </a:prstGeom>
          <a:solidFill>
            <a:srgbClr val="00B0F0"/>
          </a:solidFill>
        </p:spPr>
        <p:txBody>
          <a:bodyPr wrap="square" rtlCol="0">
            <a:spAutoFit/>
          </a:bodyPr>
          <a:lstStyle/>
          <a:p>
            <a:r>
              <a:rPr lang="fr-FR" dirty="0"/>
              <a:t>Une méthode de diagnostique ou traitement </a:t>
            </a:r>
          </a:p>
          <a:p>
            <a:r>
              <a:rPr lang="fr-FR" dirty="0"/>
              <a:t>Ex: Biopsie</a:t>
            </a:r>
          </a:p>
        </p:txBody>
      </p:sp>
      <p:cxnSp>
        <p:nvCxnSpPr>
          <p:cNvPr id="25" name="Connecteur droit 24"/>
          <p:cNvCxnSpPr/>
          <p:nvPr/>
        </p:nvCxnSpPr>
        <p:spPr>
          <a:xfrm flipH="1">
            <a:off x="7864841" y="2379716"/>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5104668" y="4086620"/>
            <a:ext cx="2030387" cy="16394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2507859" y="4114801"/>
            <a:ext cx="2076544" cy="16605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351036" y="2200455"/>
            <a:ext cx="2152463" cy="1857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894893" y="2358648"/>
            <a:ext cx="2152463" cy="1857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642284" y="4114801"/>
            <a:ext cx="1992575" cy="17642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590800" y="2409217"/>
            <a:ext cx="2152463" cy="1857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H="1">
            <a:off x="2570106" y="2484098"/>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2570106" y="4038565"/>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7842702" y="4147523"/>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a:off x="5183318" y="2468183"/>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H="1">
            <a:off x="5189778" y="4055623"/>
            <a:ext cx="1916941" cy="17069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8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40326B-F612-41D2-A5F2-97E4BA297B2E}"/>
              </a:ext>
            </a:extLst>
          </p:cNvPr>
          <p:cNvSpPr>
            <a:spLocks noGrp="1"/>
          </p:cNvSpPr>
          <p:nvPr>
            <p:ph idx="1"/>
          </p:nvPr>
        </p:nvSpPr>
        <p:spPr>
          <a:xfrm>
            <a:off x="838199" y="626461"/>
            <a:ext cx="3920571" cy="4994080"/>
          </a:xfrm>
        </p:spPr>
        <p:txBody>
          <a:bodyPr>
            <a:normAutofit fontScale="70000" lnSpcReduction="20000"/>
          </a:bodyPr>
          <a:lstStyle/>
          <a:p>
            <a:r>
              <a:rPr lang="fr-FR" dirty="0"/>
              <a:t>Patrick Terroir nous a quitté le 30 novembre 2020 des suites d'une tumeur du cerveau.</a:t>
            </a:r>
          </a:p>
          <a:p>
            <a:pPr algn="just"/>
            <a:r>
              <a:rPr lang="fr-FR" dirty="0"/>
              <a:t>Il était une icône dans la communauté du LES International et du LES France.  Il était passionné par le transfert de technologie et le </a:t>
            </a:r>
            <a:r>
              <a:rPr lang="fr-FR" dirty="0" err="1"/>
              <a:t>licensing</a:t>
            </a:r>
            <a:r>
              <a:rPr lang="fr-FR" dirty="0"/>
              <a:t> et surtout par la formation des autres.  Il a contribué à la conception et au développement de la norme ISO sur la gestion de la propriété intellectuelle et laisse derrière lui un héritage qui constitue la base de nombreux professionnels à venir.  Le Kids IP Day est un projet que Patrick a voulu mettre en œuvre cette année.  Fidèles à sa mémoire, nous aimerions réaliser son dernier souhait.</a:t>
            </a:r>
            <a:endParaRPr lang="en-ZA" dirty="0"/>
          </a:p>
        </p:txBody>
      </p:sp>
      <p:sp>
        <p:nvSpPr>
          <p:cNvPr id="4" name="Slide Number Placeholder 3">
            <a:extLst>
              <a:ext uri="{FF2B5EF4-FFF2-40B4-BE49-F238E27FC236}">
                <a16:creationId xmlns:a16="http://schemas.microsoft.com/office/drawing/2014/main" id="{C28CF7E5-818C-4C21-8FCF-A0E77A02536F}"/>
              </a:ext>
            </a:extLst>
          </p:cNvPr>
          <p:cNvSpPr>
            <a:spLocks noGrp="1"/>
          </p:cNvSpPr>
          <p:nvPr>
            <p:ph type="sldNum" sz="quarter" idx="12"/>
          </p:nvPr>
        </p:nvSpPr>
        <p:spPr/>
        <p:txBody>
          <a:bodyPr/>
          <a:lstStyle/>
          <a:p>
            <a:fld id="{9D0EE200-46CD-4802-812E-D45928ED56D2}" type="slidenum">
              <a:rPr lang="en-US" smtClean="0"/>
              <a:t>2</a:t>
            </a:fld>
            <a:endParaRPr lang="en-US"/>
          </a:p>
        </p:txBody>
      </p:sp>
      <p:pic>
        <p:nvPicPr>
          <p:cNvPr id="5" name="Picture 4">
            <a:extLst>
              <a:ext uri="{FF2B5EF4-FFF2-40B4-BE49-F238E27FC236}">
                <a16:creationId xmlns:a16="http://schemas.microsoft.com/office/drawing/2014/main" id="{313DB08F-F97F-442F-9102-FEC1B0326A71}"/>
              </a:ext>
            </a:extLst>
          </p:cNvPr>
          <p:cNvPicPr>
            <a:picLocks noChangeAspect="1"/>
          </p:cNvPicPr>
          <p:nvPr/>
        </p:nvPicPr>
        <p:blipFill>
          <a:blip r:embed="rId2"/>
          <a:stretch>
            <a:fillRect/>
          </a:stretch>
        </p:blipFill>
        <p:spPr>
          <a:xfrm>
            <a:off x="5626345" y="128360"/>
            <a:ext cx="5835176" cy="5758820"/>
          </a:xfrm>
          <a:prstGeom prst="rect">
            <a:avLst/>
          </a:prstGeom>
        </p:spPr>
      </p:pic>
    </p:spTree>
    <p:extLst>
      <p:ext uri="{BB962C8B-B14F-4D97-AF65-F5344CB8AC3E}">
        <p14:creationId xmlns:p14="http://schemas.microsoft.com/office/powerpoint/2010/main" val="144104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438400" y="228601"/>
            <a:ext cx="7391400" cy="16922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dirty="0">
                <a:latin typeface="+mn-lt"/>
              </a:rPr>
              <a:t>Brevets </a:t>
            </a:r>
            <a:r>
              <a:rPr lang="en-US" sz="4400" b="1" dirty="0" err="1">
                <a:latin typeface="+mn-lt"/>
              </a:rPr>
              <a:t>intéressants</a:t>
            </a:r>
            <a:r>
              <a:rPr lang="en-US" sz="4400" b="1" dirty="0">
                <a:latin typeface="+mn-lt"/>
              </a:rPr>
              <a:t>?</a:t>
            </a:r>
          </a:p>
          <a:p>
            <a:pPr algn="ctr" eaLnBrk="1" hangingPunct="1">
              <a:defRPr/>
            </a:pPr>
            <a:endParaRPr lang="en-US" sz="3200" b="1" dirty="0">
              <a:latin typeface="+mn-lt"/>
            </a:endParaRPr>
          </a:p>
          <a:p>
            <a:pPr eaLnBrk="1" hangingPunct="1">
              <a:defRPr/>
            </a:pPr>
            <a:endParaRPr lang="en-US" sz="2800" dirty="0">
              <a:latin typeface="+mn-lt"/>
            </a:endParaRPr>
          </a:p>
        </p:txBody>
      </p:sp>
      <p:pic>
        <p:nvPicPr>
          <p:cNvPr id="10243" name="Picture 5" descr="\\fs2k8\users\TPalovich\My Documents\d0589962-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01" y="1156942"/>
            <a:ext cx="40798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fs2k8\users\TPalovich\My Documents\d0589962-001.tif"/>
          <p:cNvPicPr>
            <a:picLocks noChangeAspect="1" noChangeArrowheads="1"/>
          </p:cNvPicPr>
          <p:nvPr/>
        </p:nvPicPr>
        <p:blipFill>
          <a:blip r:embed="rId4">
            <a:extLst>
              <a:ext uri="{28A0092B-C50C-407E-A947-70E740481C1C}">
                <a14:useLocalDpi xmlns:a14="http://schemas.microsoft.com/office/drawing/2010/main" val="0"/>
              </a:ext>
            </a:extLst>
          </a:blip>
          <a:srcRect l="13908" t="69316" r="15625" b="2"/>
          <a:stretch>
            <a:fillRect/>
          </a:stretch>
        </p:blipFill>
        <p:spPr bwMode="auto">
          <a:xfrm>
            <a:off x="5837570" y="1317280"/>
            <a:ext cx="43973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436057" y="3924137"/>
            <a:ext cx="3200400" cy="2440772"/>
          </a:xfrm>
          <a:prstGeom prst="rect">
            <a:avLst/>
          </a:prstGeom>
          <a:ln>
            <a:noFill/>
          </a:ln>
          <a:effectLst>
            <a:softEdge rad="112500"/>
          </a:effectLst>
        </p:spPr>
      </p:pic>
    </p:spTree>
    <p:extLst>
      <p:ext uri="{BB962C8B-B14F-4D97-AF65-F5344CB8AC3E}">
        <p14:creationId xmlns:p14="http://schemas.microsoft.com/office/powerpoint/2010/main" val="434464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5338" y="2166938"/>
            <a:ext cx="8602662" cy="1738312"/>
          </a:xfrm>
        </p:spPr>
        <p:txBody>
          <a:bodyPr>
            <a:normAutofit fontScale="90000"/>
          </a:bodyPr>
          <a:lstStyle/>
          <a:p>
            <a:r>
              <a:rPr lang="en-ZA" dirty="0"/>
              <a:t>“Always listen to children… they might have ideas we’ve never thought of.”</a:t>
            </a:r>
          </a:p>
        </p:txBody>
      </p:sp>
      <p:pic>
        <p:nvPicPr>
          <p:cNvPr id="187394" name="Picture 2" descr="Image result for kids inven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8839"/>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682902" y="1760706"/>
            <a:ext cx="3190671" cy="3416320"/>
          </a:xfrm>
          <a:prstGeom prst="rect">
            <a:avLst/>
          </a:prstGeom>
          <a:solidFill>
            <a:srgbClr val="FF6600"/>
          </a:solidFill>
        </p:spPr>
        <p:txBody>
          <a:bodyPr wrap="square" rtlCol="0">
            <a:spAutoFit/>
          </a:bodyPr>
          <a:lstStyle/>
          <a:p>
            <a:pPr algn="ctr"/>
            <a:r>
              <a:rPr lang="fr-FR" sz="5400" dirty="0"/>
              <a:t>UN ENFANT </a:t>
            </a:r>
          </a:p>
          <a:p>
            <a:pPr algn="ctr"/>
            <a:r>
              <a:rPr lang="fr-FR" sz="5400" dirty="0"/>
              <a:t>L’A </a:t>
            </a:r>
          </a:p>
          <a:p>
            <a:pPr algn="ctr"/>
            <a:r>
              <a:rPr lang="fr-FR" sz="5400" dirty="0"/>
              <a:t>INVENTE</a:t>
            </a:r>
          </a:p>
        </p:txBody>
      </p:sp>
    </p:spTree>
    <p:extLst>
      <p:ext uri="{BB962C8B-B14F-4D97-AF65-F5344CB8AC3E}">
        <p14:creationId xmlns:p14="http://schemas.microsoft.com/office/powerpoint/2010/main" val="269228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b="1" dirty="0" err="1"/>
              <a:t>Jeunes</a:t>
            </a:r>
            <a:r>
              <a:rPr lang="en-ZA" b="1" dirty="0"/>
              <a:t> </a:t>
            </a:r>
            <a:r>
              <a:rPr lang="en-ZA" b="1" dirty="0" err="1"/>
              <a:t>inventeurs</a:t>
            </a:r>
            <a:endParaRPr lang="en-ZA" b="1" dirty="0"/>
          </a:p>
        </p:txBody>
      </p:sp>
      <p:sp>
        <p:nvSpPr>
          <p:cNvPr id="9" name="Text Placeholder 8"/>
          <p:cNvSpPr>
            <a:spLocks noGrp="1"/>
          </p:cNvSpPr>
          <p:nvPr>
            <p:ph type="body" idx="1"/>
          </p:nvPr>
        </p:nvSpPr>
        <p:spPr/>
        <p:txBody>
          <a:bodyPr/>
          <a:lstStyle/>
          <a:p>
            <a:r>
              <a:rPr lang="en-ZA" dirty="0" err="1"/>
              <a:t>Casques</a:t>
            </a:r>
            <a:r>
              <a:rPr lang="en-ZA" dirty="0"/>
              <a:t> </a:t>
            </a:r>
            <a:r>
              <a:rPr lang="en-ZA" dirty="0" err="1"/>
              <a:t>antibruit</a:t>
            </a:r>
            <a:endParaRPr lang="en-ZA" dirty="0"/>
          </a:p>
        </p:txBody>
      </p:sp>
      <p:sp>
        <p:nvSpPr>
          <p:cNvPr id="7" name="Content Placeholder 6"/>
          <p:cNvSpPr>
            <a:spLocks noGrp="1"/>
          </p:cNvSpPr>
          <p:nvPr>
            <p:ph sz="half" idx="2"/>
          </p:nvPr>
        </p:nvSpPr>
        <p:spPr/>
        <p:txBody>
          <a:bodyPr/>
          <a:lstStyle/>
          <a:p>
            <a:r>
              <a:rPr lang="en-US" altLang="en-US" dirty="0"/>
              <a:t>Chester Greenwood  </a:t>
            </a:r>
            <a:r>
              <a:rPr lang="en-US" altLang="en-US" dirty="0" err="1"/>
              <a:t>en</a:t>
            </a:r>
            <a:r>
              <a:rPr lang="en-US" altLang="en-US" dirty="0"/>
              <a:t> 1858 – 15 ans. </a:t>
            </a:r>
            <a:endParaRPr lang="en-ZA" dirty="0"/>
          </a:p>
        </p:txBody>
      </p:sp>
      <p:sp>
        <p:nvSpPr>
          <p:cNvPr id="10" name="Text Placeholder 9"/>
          <p:cNvSpPr>
            <a:spLocks noGrp="1"/>
          </p:cNvSpPr>
          <p:nvPr>
            <p:ph type="body" sz="quarter" idx="3"/>
          </p:nvPr>
        </p:nvSpPr>
        <p:spPr/>
        <p:txBody>
          <a:bodyPr/>
          <a:lstStyle/>
          <a:p>
            <a:r>
              <a:rPr lang="en-ZA" dirty="0" err="1"/>
              <a:t>Télévision</a:t>
            </a:r>
            <a:r>
              <a:rPr lang="en-ZA" dirty="0"/>
              <a:t> </a:t>
            </a:r>
            <a:r>
              <a:rPr lang="en-ZA" dirty="0" err="1"/>
              <a:t>électronique</a:t>
            </a:r>
            <a:endParaRPr lang="en-ZA" dirty="0"/>
          </a:p>
        </p:txBody>
      </p:sp>
      <p:sp>
        <p:nvSpPr>
          <p:cNvPr id="11" name="Content Placeholder 10"/>
          <p:cNvSpPr>
            <a:spLocks noGrp="1"/>
          </p:cNvSpPr>
          <p:nvPr>
            <p:ph sz="quarter" idx="4"/>
          </p:nvPr>
        </p:nvSpPr>
        <p:spPr>
          <a:xfrm>
            <a:off x="6321610" y="2639963"/>
            <a:ext cx="3657600" cy="3566160"/>
          </a:xfrm>
        </p:spPr>
        <p:txBody>
          <a:bodyPr/>
          <a:lstStyle/>
          <a:p>
            <a:pPr marL="0" indent="0">
              <a:buNone/>
            </a:pPr>
            <a:r>
              <a:rPr lang="en-ZA" sz="2400" dirty="0">
                <a:latin typeface="Calibri" pitchFamily="34" charset="0"/>
              </a:rPr>
              <a:t>14 </a:t>
            </a:r>
            <a:r>
              <a:rPr lang="en-ZA" sz="2400" dirty="0" err="1">
                <a:latin typeface="Calibri" pitchFamily="34" charset="0"/>
              </a:rPr>
              <a:t>ans</a:t>
            </a:r>
            <a:r>
              <a:rPr lang="en-ZA" sz="2400" dirty="0">
                <a:latin typeface="Calibri" pitchFamily="34" charset="0"/>
              </a:rPr>
              <a:t>, enfant </a:t>
            </a:r>
            <a:r>
              <a:rPr lang="en-ZA" sz="2400" dirty="0" err="1">
                <a:latin typeface="Calibri" pitchFamily="34" charset="0"/>
              </a:rPr>
              <a:t>en</a:t>
            </a:r>
            <a:r>
              <a:rPr lang="en-ZA" sz="2400" dirty="0">
                <a:latin typeface="Calibri" pitchFamily="34" charset="0"/>
              </a:rPr>
              <a:t> 1920. </a:t>
            </a:r>
            <a:r>
              <a:rPr lang="en-ZA" sz="2400" b="1" dirty="0">
                <a:latin typeface="Calibri" pitchFamily="34" charset="0"/>
              </a:rPr>
              <a:t>Philo Farnsworth</a:t>
            </a:r>
            <a:endParaRPr lang="en-ZA" dirty="0"/>
          </a:p>
        </p:txBody>
      </p:sp>
      <p:pic>
        <p:nvPicPr>
          <p:cNvPr id="8" name="Picture 7"/>
          <p:cNvPicPr>
            <a:picLocks noChangeAspect="1"/>
          </p:cNvPicPr>
          <p:nvPr/>
        </p:nvPicPr>
        <p:blipFill>
          <a:blip r:embed="rId3"/>
          <a:stretch>
            <a:fillRect/>
          </a:stretch>
        </p:blipFill>
        <p:spPr>
          <a:xfrm>
            <a:off x="8534400" y="4673326"/>
            <a:ext cx="1859280" cy="15494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1600323" y="3708183"/>
            <a:ext cx="2860659" cy="24384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140" y="4183707"/>
            <a:ext cx="1823226" cy="252863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stretch>
            <a:fillRect/>
          </a:stretch>
        </p:blipFill>
        <p:spPr>
          <a:xfrm>
            <a:off x="7762024" y="3340257"/>
            <a:ext cx="2076450" cy="1226693"/>
          </a:xfrm>
          <a:prstGeom prst="rect">
            <a:avLst/>
          </a:prstGeom>
        </p:spPr>
      </p:pic>
    </p:spTree>
    <p:extLst>
      <p:ext uri="{BB962C8B-B14F-4D97-AF65-F5344CB8AC3E}">
        <p14:creationId xmlns:p14="http://schemas.microsoft.com/office/powerpoint/2010/main" val="190814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Solution aux </a:t>
            </a:r>
            <a:r>
              <a:rPr lang="en-ZA" dirty="0" err="1"/>
              <a:t>problèmes</a:t>
            </a:r>
            <a:r>
              <a:rPr lang="en-ZA" dirty="0"/>
              <a:t>/</a:t>
            </a:r>
            <a:r>
              <a:rPr lang="en-ZA" dirty="0" err="1"/>
              <a:t>autres</a:t>
            </a:r>
            <a:r>
              <a:rPr lang="en-ZA" dirty="0"/>
              <a:t> </a:t>
            </a:r>
            <a:r>
              <a:rPr lang="en-ZA" dirty="0" err="1"/>
              <a:t>accessoires</a:t>
            </a:r>
            <a:endParaRPr lang="en-ZA" dirty="0"/>
          </a:p>
        </p:txBody>
      </p:sp>
      <p:sp>
        <p:nvSpPr>
          <p:cNvPr id="3" name="Content Placeholder 2"/>
          <p:cNvSpPr>
            <a:spLocks noGrp="1"/>
          </p:cNvSpPr>
          <p:nvPr>
            <p:ph sz="half" idx="1"/>
          </p:nvPr>
        </p:nvSpPr>
        <p:spPr/>
        <p:txBody>
          <a:bodyPr/>
          <a:lstStyle/>
          <a:p>
            <a:pPr marL="0" indent="0">
              <a:buNone/>
            </a:pPr>
            <a:r>
              <a:rPr lang="en-ZA" dirty="0"/>
              <a:t>Louis Braille – </a:t>
            </a:r>
            <a:r>
              <a:rPr lang="en-ZA" sz="2400" dirty="0">
                <a:latin typeface="Calibri" pitchFamily="34" charset="0"/>
              </a:rPr>
              <a:t>1824 -  </a:t>
            </a:r>
            <a:r>
              <a:rPr lang="en-ZA" sz="2400" dirty="0" err="1">
                <a:latin typeface="Calibri" pitchFamily="34" charset="0"/>
              </a:rPr>
              <a:t>ans</a:t>
            </a:r>
            <a:endParaRPr lang="en-ZA" dirty="0"/>
          </a:p>
        </p:txBody>
      </p:sp>
      <p:sp>
        <p:nvSpPr>
          <p:cNvPr id="4" name="Content Placeholder 3"/>
          <p:cNvSpPr>
            <a:spLocks noGrp="1"/>
          </p:cNvSpPr>
          <p:nvPr>
            <p:ph sz="half" idx="2"/>
          </p:nvPr>
        </p:nvSpPr>
        <p:spPr/>
        <p:txBody>
          <a:bodyPr/>
          <a:lstStyle/>
          <a:p>
            <a:r>
              <a:rPr lang="en-ZA" dirty="0" err="1"/>
              <a:t>Batonnet</a:t>
            </a:r>
            <a:r>
              <a:rPr lang="en-ZA" dirty="0"/>
              <a:t> glacé: </a:t>
            </a:r>
            <a:r>
              <a:rPr lang="en-ZA" sz="2400" dirty="0">
                <a:latin typeface="Calibri" pitchFamily="34" charset="0"/>
              </a:rPr>
              <a:t> </a:t>
            </a:r>
            <a:r>
              <a:rPr lang="en-ZA" sz="2400" b="1" dirty="0">
                <a:latin typeface="Calibri" pitchFamily="34" charset="0"/>
              </a:rPr>
              <a:t>Frank Epperson</a:t>
            </a:r>
          </a:p>
          <a:p>
            <a:pPr marL="0" indent="0">
              <a:buNone/>
            </a:pPr>
            <a:r>
              <a:rPr lang="en-ZA" sz="2400" b="1" dirty="0">
                <a:latin typeface="Calibri" pitchFamily="34" charset="0"/>
              </a:rPr>
              <a:t> 11 ns - 1923</a:t>
            </a:r>
            <a:endParaRPr lang="en-ZA" dirty="0"/>
          </a:p>
        </p:txBody>
      </p:sp>
      <p:pic>
        <p:nvPicPr>
          <p:cNvPr id="188418" name="Picture 2" descr="512_1013549ff31f4cfleitura_em_Bra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73" y="3128739"/>
            <a:ext cx="3432352"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781800" y="2971800"/>
            <a:ext cx="2857500" cy="3181350"/>
          </a:xfrm>
          <a:prstGeom prst="rect">
            <a:avLst/>
          </a:prstGeom>
        </p:spPr>
      </p:pic>
    </p:spTree>
    <p:extLst>
      <p:ext uri="{BB962C8B-B14F-4D97-AF65-F5344CB8AC3E}">
        <p14:creationId xmlns:p14="http://schemas.microsoft.com/office/powerpoint/2010/main" val="241815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extBox 1"/>
          <p:cNvSpPr txBox="1">
            <a:spLocks noChangeArrowheads="1"/>
          </p:cNvSpPr>
          <p:nvPr/>
        </p:nvSpPr>
        <p:spPr bwMode="auto">
          <a:xfrm>
            <a:off x="546351" y="433545"/>
            <a:ext cx="11139854" cy="930447"/>
          </a:xfrm>
          <a:prstGeom prst="rect">
            <a:avLst/>
          </a:prstGeom>
        </p:spPr>
        <p:txBody>
          <a:bodyPr vert="horz" lIns="91440" tIns="45720" rIns="91440" bIns="45720" rtlCol="0" anchor="b">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0"/>
              </a:spcBef>
              <a:spcAft>
                <a:spcPts val="600"/>
              </a:spcAft>
              <a:defRPr/>
            </a:pPr>
            <a:r>
              <a:rPr lang="en-US" sz="5400" b="1" dirty="0" err="1">
                <a:solidFill>
                  <a:srgbClr val="FFFFFF"/>
                </a:solidFill>
                <a:latin typeface="+mj-lt"/>
                <a:ea typeface="+mj-ea"/>
                <a:cs typeface="+mj-cs"/>
              </a:rPr>
              <a:t>Quel</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âge</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devez-vous</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avoir</a:t>
            </a:r>
            <a:r>
              <a:rPr lang="en-US" sz="5400" b="1" dirty="0">
                <a:solidFill>
                  <a:srgbClr val="FFFFFF"/>
                </a:solidFill>
                <a:latin typeface="+mj-lt"/>
                <a:ea typeface="+mj-ea"/>
                <a:cs typeface="+mj-cs"/>
              </a:rPr>
              <a:t> ?</a:t>
            </a: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2" descr="\\fs2k8\users\TPalovich\My Documents\03091888-001.tif">
            <a:extLst>
              <a:ext uri="{FF2B5EF4-FFF2-40B4-BE49-F238E27FC236}">
                <a16:creationId xmlns:a16="http://schemas.microsoft.com/office/drawing/2014/main" id="{7B2A6C25-F9D0-43FF-B649-4568BCFDA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61" r="13820" b="8002"/>
          <a:stretch>
            <a:fillRect/>
          </a:stretch>
        </p:blipFill>
        <p:spPr bwMode="auto">
          <a:xfrm>
            <a:off x="1618116" y="2426818"/>
            <a:ext cx="2882819"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Children playing with tools">
            <a:extLst>
              <a:ext uri="{FF2B5EF4-FFF2-40B4-BE49-F238E27FC236}">
                <a16:creationId xmlns:a16="http://schemas.microsoft.com/office/drawing/2014/main" id="{B744698A-26E2-4E35-9FD4-567015EBDA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45073" y="2604724"/>
            <a:ext cx="5455917" cy="3641824"/>
          </a:xfrm>
          <a:prstGeom prst="rect">
            <a:avLst/>
          </a:prstGeom>
        </p:spPr>
      </p:pic>
    </p:spTree>
    <p:extLst>
      <p:ext uri="{BB962C8B-B14F-4D97-AF65-F5344CB8AC3E}">
        <p14:creationId xmlns:p14="http://schemas.microsoft.com/office/powerpoint/2010/main" val="401954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10" y="982820"/>
            <a:ext cx="8285105" cy="745217"/>
          </a:xfrm>
        </p:spPr>
        <p:txBody>
          <a:bodyPr>
            <a:normAutofit/>
          </a:bodyPr>
          <a:lstStyle/>
          <a:p>
            <a:r>
              <a:rPr lang="en-ZA" b="1" dirty="0"/>
              <a:t>Blaise Pascal, </a:t>
            </a:r>
            <a:r>
              <a:rPr lang="en-ZA" b="1" dirty="0" err="1"/>
              <a:t>Calculatrice</a:t>
            </a:r>
            <a:r>
              <a:rPr lang="en-ZA" b="1" dirty="0"/>
              <a:t> </a:t>
            </a:r>
            <a:r>
              <a:rPr lang="en-ZA" b="1" dirty="0" err="1"/>
              <a:t>mécanique</a:t>
            </a:r>
            <a:r>
              <a:rPr lang="en-ZA" b="1" dirty="0"/>
              <a:t> - 19 </a:t>
            </a:r>
            <a:r>
              <a:rPr lang="en-ZA" b="1" dirty="0" err="1"/>
              <a:t>ans</a:t>
            </a: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1961" r="11961"/>
          <a:stretch>
            <a:fillRect/>
          </a:stretch>
        </p:blipFill>
        <p:spPr>
          <a:xfrm>
            <a:off x="1438721" y="1892243"/>
            <a:ext cx="28194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2243"/>
            <a:ext cx="4516041" cy="3545165"/>
          </a:xfrm>
        </p:spPr>
        <p:txBody>
          <a:bodyPr>
            <a:normAutofit lnSpcReduction="10000"/>
          </a:bodyPr>
          <a:lstStyle/>
          <a:p>
            <a:pPr algn="just"/>
            <a:r>
              <a:rPr lang="fr-FR" dirty="0"/>
              <a:t>Enfant prodige, Blaise Pascal a été éduqué par son père, un célèbre collecteur d'impôts français. Sa création d'une machine à additionner a été la base de la calculatrice des temps modernes, qu'il a créée en 1642 tout en aidant son père au travail. Le père de Pascal passait toute la journée à effectuer des calculs mathématiques complexes en tant que percepteur de l'impôt pour la couronne. </a:t>
            </a:r>
          </a:p>
          <a:p>
            <a:pPr algn="just"/>
            <a:r>
              <a:rPr lang="fr-FR" dirty="0"/>
              <a:t>Le petit Pascal a créé une boîte en bois qui comportait 16 cadrans séparés et lorsque chaque cadran était tourné, les additions et les soustractions pouvaient être faites rapidement. Blaise Pascal se classe parmi les premiers sur notre liste parce qu'il a réussi à faire quelque chose que d'autres avaient essayé et échoué. En fait, Léonard de Vinci a tenté de créer une machine à calculer similaire à celle créée par Pascal.</a:t>
            </a:r>
            <a:endParaRPr lang="en-ZA" dirty="0"/>
          </a:p>
        </p:txBody>
      </p:sp>
    </p:spTree>
    <p:extLst>
      <p:ext uri="{BB962C8B-B14F-4D97-AF65-F5344CB8AC3E}">
        <p14:creationId xmlns:p14="http://schemas.microsoft.com/office/powerpoint/2010/main" val="345081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3" y="1034992"/>
            <a:ext cx="7193702" cy="857250"/>
          </a:xfrm>
        </p:spPr>
        <p:txBody>
          <a:bodyPr>
            <a:normAutofit fontScale="90000"/>
          </a:bodyPr>
          <a:lstStyle/>
          <a:p>
            <a:r>
              <a:rPr lang="en-ZA" b="1" dirty="0"/>
              <a:t>Alexander Graham Bell, </a:t>
            </a:r>
            <a:r>
              <a:rPr lang="en-ZA" b="1" dirty="0" err="1"/>
              <a:t>Téléphone</a:t>
            </a:r>
            <a:r>
              <a:rPr lang="en-ZA" b="1" dirty="0"/>
              <a:t> - 18 </a:t>
            </a:r>
            <a:r>
              <a:rPr lang="en-ZA" b="1" dirty="0" err="1"/>
              <a:t>ans</a:t>
            </a:r>
            <a:br>
              <a:rPr lang="en-US" dirty="0"/>
            </a:b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3556" b="3556"/>
          <a:stretch>
            <a:fillRect/>
          </a:stretch>
        </p:blipFill>
        <p:spPr>
          <a:xfrm>
            <a:off x="1178588" y="1763837"/>
            <a:ext cx="29718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3450"/>
            <a:ext cx="4516041" cy="3545165"/>
          </a:xfrm>
        </p:spPr>
        <p:txBody>
          <a:bodyPr>
            <a:normAutofit/>
          </a:bodyPr>
          <a:lstStyle/>
          <a:p>
            <a:pPr algn="just"/>
            <a:r>
              <a:rPr lang="fr-FR" dirty="0"/>
              <a:t>À 18 ans, Alexander Graham Bell a commencé à développer un moyen de transmettre la parole. Sa création de ce qu'il appelait le "télégraphe harmonique" impliquait l'idée de transmettre un message vocal par un seul fil à un récepteur situé séparément. Ses expériences avec son assistant Thomas Watson se sont finalement avérées fructueuses le 10 mars 1876, lorsque la première phrase complète a été transmise : "Watson, viens ici ; je te veux". Bell a créé d'autres inventions de son vivant, et a également été respecté pour le rôle qu'il a joué dans l'assistance aux sourds.</a:t>
            </a:r>
          </a:p>
        </p:txBody>
      </p:sp>
    </p:spTree>
    <p:extLst>
      <p:ext uri="{BB962C8B-B14F-4D97-AF65-F5344CB8AC3E}">
        <p14:creationId xmlns:p14="http://schemas.microsoft.com/office/powerpoint/2010/main" val="182704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3" y="1034992"/>
            <a:ext cx="7193702" cy="857250"/>
          </a:xfrm>
        </p:spPr>
        <p:txBody>
          <a:bodyPr>
            <a:normAutofit fontScale="90000"/>
          </a:bodyPr>
          <a:lstStyle/>
          <a:p>
            <a:r>
              <a:rPr lang="en-ZA" b="1" dirty="0"/>
              <a:t>Peter </a:t>
            </a:r>
            <a:r>
              <a:rPr lang="en-ZA" b="1" dirty="0" err="1"/>
              <a:t>Chilvers</a:t>
            </a:r>
            <a:r>
              <a:rPr lang="en-ZA" b="1" dirty="0"/>
              <a:t>, </a:t>
            </a:r>
            <a:r>
              <a:rPr lang="en-ZA" b="1" dirty="0" err="1"/>
              <a:t>Planche</a:t>
            </a:r>
            <a:r>
              <a:rPr lang="en-ZA" b="1" dirty="0"/>
              <a:t> à voile - 12 </a:t>
            </a:r>
            <a:r>
              <a:rPr lang="en-ZA" b="1" dirty="0" err="1"/>
              <a:t>ans</a:t>
            </a:r>
            <a:br>
              <a:rPr lang="en-US" dirty="0"/>
            </a:b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a:xfrm>
            <a:off x="1781135" y="1789241"/>
            <a:ext cx="2590800" cy="41148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4940275" y="1892243"/>
            <a:ext cx="4516041" cy="3545165"/>
          </a:xfrm>
        </p:spPr>
        <p:txBody>
          <a:bodyPr>
            <a:normAutofit/>
          </a:bodyPr>
          <a:lstStyle/>
          <a:p>
            <a:pPr algn="just"/>
            <a:r>
              <a:rPr lang="fr-FR" dirty="0"/>
              <a:t>En 1958, Peter </a:t>
            </a:r>
            <a:r>
              <a:rPr lang="fr-FR" dirty="0" err="1"/>
              <a:t>Chilvers</a:t>
            </a:r>
            <a:r>
              <a:rPr lang="fr-FR" dirty="0"/>
              <a:t>, 12 ans, a créé la toute première planche à voile. Enfant, sur l'île de </a:t>
            </a:r>
            <a:r>
              <a:rPr lang="fr-FR" dirty="0" err="1"/>
              <a:t>Hayling</a:t>
            </a:r>
            <a:r>
              <a:rPr lang="fr-FR" dirty="0"/>
              <a:t>, située sur la côte sud de la Grande-Bretagne, </a:t>
            </a:r>
            <a:r>
              <a:rPr lang="fr-FR" dirty="0" err="1"/>
              <a:t>Chilvers</a:t>
            </a:r>
            <a:r>
              <a:rPr lang="fr-FR" dirty="0"/>
              <a:t> pratiquait divers sports nautiques. Un jour, il a décidé de mettre une voile sur sa planche de surf et le reste appartient à l'histoire. </a:t>
            </a:r>
            <a:r>
              <a:rPr lang="fr-FR" dirty="0" err="1"/>
              <a:t>Chilvers</a:t>
            </a:r>
            <a:r>
              <a:rPr lang="fr-FR" dirty="0"/>
              <a:t> est toujours très impliqué dans la culture de la planche à voile. Il a fondé le London East End </a:t>
            </a:r>
            <a:r>
              <a:rPr lang="fr-FR" dirty="0" err="1"/>
              <a:t>Windsurfing</a:t>
            </a:r>
            <a:r>
              <a:rPr lang="fr-FR" dirty="0"/>
              <a:t> Centre pour les enfants défavorisés et est actuellement le fer de lance de la candidature de sa ville natale, </a:t>
            </a:r>
            <a:r>
              <a:rPr lang="fr-FR" dirty="0" err="1"/>
              <a:t>Hayling</a:t>
            </a:r>
            <a:r>
              <a:rPr lang="fr-FR" dirty="0"/>
              <a:t> Island, pour la création d'un centre de planche à voile et de voile de 40 millions d'euros. </a:t>
            </a:r>
          </a:p>
        </p:txBody>
      </p:sp>
    </p:spTree>
    <p:extLst>
      <p:ext uri="{BB962C8B-B14F-4D97-AF65-F5344CB8AC3E}">
        <p14:creationId xmlns:p14="http://schemas.microsoft.com/office/powerpoint/2010/main" val="420786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65125"/>
            <a:ext cx="11353800" cy="1325563"/>
          </a:xfrm>
        </p:spPr>
        <p:txBody>
          <a:bodyPr>
            <a:normAutofit/>
          </a:bodyPr>
          <a:lstStyle/>
          <a:p>
            <a:r>
              <a:rPr lang="en-ZA" b="1" dirty="0"/>
              <a:t>Becky Schroeder, </a:t>
            </a:r>
            <a:r>
              <a:rPr lang="en-ZA" b="1" dirty="0" err="1"/>
              <a:t>feuille</a:t>
            </a:r>
            <a:r>
              <a:rPr lang="en-ZA" b="1" dirty="0"/>
              <a:t> </a:t>
            </a:r>
            <a:r>
              <a:rPr lang="en-ZA" b="1" dirty="0" err="1"/>
              <a:t>phosphorescente</a:t>
            </a:r>
            <a:r>
              <a:rPr lang="en-ZA" b="1" dirty="0"/>
              <a:t> – 12 </a:t>
            </a:r>
            <a:r>
              <a:rPr lang="en-ZA" b="1" dirty="0" err="1"/>
              <a:t>ans</a:t>
            </a:r>
            <a:endParaRPr lang="en-ZA" dirty="0"/>
          </a:p>
        </p:txBody>
      </p:sp>
      <p:pic>
        <p:nvPicPr>
          <p:cNvPr id="6" name="Picture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0030" y="2029458"/>
            <a:ext cx="4477189" cy="304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6469332" y="1425372"/>
            <a:ext cx="4516437" cy="3544888"/>
          </a:xfrm>
        </p:spPr>
        <p:txBody>
          <a:bodyPr>
            <a:noAutofit/>
          </a:bodyPr>
          <a:lstStyle/>
          <a:p>
            <a:pPr marL="0" indent="0" algn="just">
              <a:buNone/>
            </a:pPr>
            <a:r>
              <a:rPr lang="fr-FR" sz="1800" dirty="0"/>
              <a:t>En 1974, </a:t>
            </a:r>
            <a:r>
              <a:rPr lang="fr-FR" sz="1800" dirty="0" err="1"/>
              <a:t>Becky</a:t>
            </a:r>
            <a:r>
              <a:rPr lang="fr-FR" sz="1800" dirty="0"/>
              <a:t> Schroeder a créé The </a:t>
            </a:r>
            <a:r>
              <a:rPr lang="fr-FR" sz="1800" dirty="0" err="1"/>
              <a:t>Glo</a:t>
            </a:r>
            <a:r>
              <a:rPr lang="fr-FR" sz="1800" dirty="0"/>
              <a:t>- </a:t>
            </a:r>
            <a:r>
              <a:rPr lang="fr-FR" sz="1800" dirty="0" err="1"/>
              <a:t>Sheet</a:t>
            </a:r>
            <a:r>
              <a:rPr lang="fr-FR" sz="1800" dirty="0"/>
              <a:t> et est devenue la plus jeune femme à obtenir un brevet américain. </a:t>
            </a:r>
            <a:r>
              <a:rPr lang="fr-FR" sz="1800" dirty="0" err="1"/>
              <a:t>Becky</a:t>
            </a:r>
            <a:r>
              <a:rPr lang="fr-FR" sz="1800" dirty="0"/>
              <a:t> n'avait que 10 ans lorsqu'elle essayait de faire ses devoirs dans la voiture de sa mère. Comme il faisait de plus en plus sombre dehors, elle a eu l'idée qu'il devrait y avoir un moyen de rendre son papier plus facile à voir dans le noir. </a:t>
            </a:r>
            <a:r>
              <a:rPr lang="fr-FR" sz="1800" dirty="0" err="1"/>
              <a:t>Becky</a:t>
            </a:r>
            <a:r>
              <a:rPr lang="fr-FR" sz="1800" dirty="0"/>
              <a:t> a pris les choses en main et a commencé à jouer avec des matériaux phosphorescents, qui exposaient la lumière mais sans chaleur. Elle a ensuite utilisé de la peinture phosphorescente pour recouvrir un panneau acrylique et The </a:t>
            </a:r>
            <a:r>
              <a:rPr lang="fr-FR" sz="1800" dirty="0" err="1"/>
              <a:t>Glow</a:t>
            </a:r>
            <a:r>
              <a:rPr lang="fr-FR" sz="1800" dirty="0"/>
              <a:t> </a:t>
            </a:r>
            <a:r>
              <a:rPr lang="fr-FR" sz="1800" dirty="0" err="1"/>
              <a:t>Sheet</a:t>
            </a:r>
            <a:r>
              <a:rPr lang="fr-FR" sz="1800" dirty="0"/>
              <a:t> a été créé. À 12 ans, </a:t>
            </a:r>
            <a:r>
              <a:rPr lang="fr-FR" sz="1800" dirty="0" err="1"/>
              <a:t>Becky</a:t>
            </a:r>
            <a:r>
              <a:rPr lang="fr-FR" sz="1800" dirty="0"/>
              <a:t> est devenue la plus jeune femme à obtenir un brevet américain pour son invention </a:t>
            </a:r>
            <a:r>
              <a:rPr lang="fr-FR" sz="1800" dirty="0" err="1"/>
              <a:t>Glo-Sheet</a:t>
            </a:r>
            <a:endParaRPr lang="en-ZA" sz="1800" dirty="0"/>
          </a:p>
        </p:txBody>
      </p:sp>
    </p:spTree>
    <p:extLst>
      <p:ext uri="{BB962C8B-B14F-4D97-AF65-F5344CB8AC3E}">
        <p14:creationId xmlns:p14="http://schemas.microsoft.com/office/powerpoint/2010/main" val="31721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s2k8\users\TPalovich\My Documents\06402407-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6" y="509588"/>
            <a:ext cx="4514849"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p:cNvSpPr txBox="1">
            <a:spLocks noChangeArrowheads="1"/>
          </p:cNvSpPr>
          <p:nvPr/>
        </p:nvSpPr>
        <p:spPr bwMode="auto">
          <a:xfrm>
            <a:off x="184122" y="0"/>
            <a:ext cx="6776855" cy="769441"/>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400" b="1" dirty="0">
                <a:latin typeface="+mn-lt"/>
              </a:rPr>
              <a:t>Inventions </a:t>
            </a:r>
            <a:r>
              <a:rPr lang="en-US" sz="4400" b="1" dirty="0" err="1">
                <a:latin typeface="+mn-lt"/>
              </a:rPr>
              <a:t>d’enfnts</a:t>
            </a:r>
            <a:r>
              <a:rPr lang="en-US" sz="4400" b="1" dirty="0">
                <a:latin typeface="+mn-lt"/>
              </a:rPr>
              <a:t> </a:t>
            </a:r>
            <a:r>
              <a:rPr lang="en-US" sz="4400" b="1" dirty="0" err="1">
                <a:latin typeface="+mn-lt"/>
              </a:rPr>
              <a:t>récentes</a:t>
            </a:r>
            <a:endParaRPr lang="en-US" sz="4400" b="1" dirty="0">
              <a:latin typeface="+mn-lt"/>
            </a:endParaRPr>
          </a:p>
        </p:txBody>
      </p:sp>
      <p:pic>
        <p:nvPicPr>
          <p:cNvPr id="15364" name="Picture 3" descr="\\fs2k8\users\TPalovich\My Documents\06402407-004.tif"/>
          <p:cNvPicPr>
            <a:picLocks noChangeAspect="1" noChangeArrowheads="1"/>
          </p:cNvPicPr>
          <p:nvPr/>
        </p:nvPicPr>
        <p:blipFill>
          <a:blip r:embed="rId4">
            <a:extLst>
              <a:ext uri="{28A0092B-C50C-407E-A947-70E740481C1C}">
                <a14:useLocalDpi xmlns:a14="http://schemas.microsoft.com/office/drawing/2010/main" val="0"/>
              </a:ext>
            </a:extLst>
          </a:blip>
          <a:srcRect l="10825" t="46660" r="10832" b="9338"/>
          <a:stretch>
            <a:fillRect/>
          </a:stretch>
        </p:blipFill>
        <p:spPr bwMode="auto">
          <a:xfrm>
            <a:off x="8239125" y="384175"/>
            <a:ext cx="36576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80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Célébration</a:t>
            </a:r>
            <a:r>
              <a:rPr lang="en-ZA" dirty="0"/>
              <a:t> du Kids IP Day</a:t>
            </a:r>
          </a:p>
        </p:txBody>
      </p:sp>
      <p:sp>
        <p:nvSpPr>
          <p:cNvPr id="3" name="Content Placeholder 2"/>
          <p:cNvSpPr>
            <a:spLocks noGrp="1"/>
          </p:cNvSpPr>
          <p:nvPr>
            <p:ph idx="1"/>
          </p:nvPr>
        </p:nvSpPr>
        <p:spPr>
          <a:xfrm>
            <a:off x="1095010" y="1440410"/>
            <a:ext cx="10515600" cy="4351338"/>
          </a:xfrm>
        </p:spPr>
        <p:txBody>
          <a:bodyPr>
            <a:normAutofit lnSpcReduction="10000"/>
          </a:bodyPr>
          <a:lstStyle/>
          <a:p>
            <a:r>
              <a:rPr lang="fr-FR" dirty="0"/>
              <a:t>Le </a:t>
            </a:r>
            <a:r>
              <a:rPr lang="fr-FR" dirty="0" err="1"/>
              <a:t>Licensing</a:t>
            </a:r>
            <a:r>
              <a:rPr lang="fr-FR" dirty="0"/>
              <a:t> </a:t>
            </a:r>
            <a:r>
              <a:rPr lang="fr-FR" dirty="0" err="1"/>
              <a:t>Executives</a:t>
            </a:r>
            <a:r>
              <a:rPr lang="fr-FR" dirty="0"/>
              <a:t> Society (LES) est une organisation à but non lucratif et apolitique au service des professionnels de la propriété intellectuelle, dont l'objectif est d'éduquer et de transférer des technologies ou de concéder des licences de droits de propriété intellectuelle. Elle a été fondée en 1965.  Elle compte 32 régions nationales et plus de 10 000 membres</a:t>
            </a:r>
          </a:p>
          <a:p>
            <a:r>
              <a:rPr lang="fr-FR" dirty="0"/>
              <a:t>Le LES International célèbre la vie de Patrick Terroir et, en sa mémoire, prévoit d'organiser chaque année au mois de mars le Kids IP Day dans le plus grand nombre de pays possible.</a:t>
            </a:r>
          </a:p>
          <a:p>
            <a:r>
              <a:rPr lang="fr-FR" dirty="0"/>
              <a:t>L'objectif de cette journée est de sensibiliser les jeunes générations aux droits de propriété intellectuelle et à leur valorisation</a:t>
            </a:r>
            <a:endParaRPr lang="en-ZA" dirty="0"/>
          </a:p>
        </p:txBody>
      </p:sp>
    </p:spTree>
    <p:extLst>
      <p:ext uri="{BB962C8B-B14F-4D97-AF65-F5344CB8AC3E}">
        <p14:creationId xmlns:p14="http://schemas.microsoft.com/office/powerpoint/2010/main" val="40503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49000" cy="1325563"/>
          </a:xfrm>
        </p:spPr>
        <p:txBody>
          <a:bodyPr>
            <a:normAutofit/>
          </a:bodyPr>
          <a:lstStyle/>
          <a:p>
            <a:r>
              <a:rPr lang="fr-FR" sz="4000" b="1" dirty="0"/>
              <a:t>Un survivant du cancer âgé de 11 ans qui a inventé un sac de chimiothérapie</a:t>
            </a:r>
            <a:endParaRPr lang="en-ZA" sz="4800" dirty="0"/>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5007" y="1536067"/>
            <a:ext cx="2859772" cy="4451303"/>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531586" y="1389110"/>
            <a:ext cx="4516437" cy="3544888"/>
          </a:xfrm>
        </p:spPr>
        <p:txBody>
          <a:bodyPr>
            <a:normAutofit fontScale="47500" lnSpcReduction="20000"/>
          </a:bodyPr>
          <a:lstStyle/>
          <a:p>
            <a:pPr marL="0" indent="0">
              <a:buNone/>
            </a:pPr>
            <a:r>
              <a:rPr lang="fr-FR" sz="3300" dirty="0"/>
              <a:t>À l'âge de 8 ans, Kylie </a:t>
            </a:r>
            <a:r>
              <a:rPr lang="fr-FR" sz="3300" dirty="0" err="1"/>
              <a:t>Simonds</a:t>
            </a:r>
            <a:r>
              <a:rPr lang="fr-FR" sz="3300" dirty="0"/>
              <a:t> de </a:t>
            </a:r>
            <a:r>
              <a:rPr lang="fr-FR" sz="3300" dirty="0" err="1"/>
              <a:t>Naugatuck</a:t>
            </a:r>
            <a:r>
              <a:rPr lang="fr-FR" sz="3300" dirty="0"/>
              <a:t>, Connecticut, a été diagnostiquée avec un </a:t>
            </a:r>
            <a:r>
              <a:rPr lang="fr-FR" sz="3300" dirty="0" err="1"/>
              <a:t>rhabdomyosarcome</a:t>
            </a:r>
            <a:r>
              <a:rPr lang="fr-FR" sz="3300" dirty="0"/>
              <a:t>, un cancer des tissus conjonctifs. Elle est aujourd'hui en rémission et se remet de cette épreuve. Tout au long de sa maladie, l'un des obstacles qu'elle a dû surmonter a été la présence de fils de poteau I-V qui lui faisaient constamment trébucher. Elle avait également besoin d'aide pour pousser le poteau, car il était trop lourd pour elle. Kylie a inventé un sac à dos pour perfusion pédiatrique - une machine à perfusion portable et portable pour les enfants qui reçoivent des chimiothérapies ou des transfusions. Le sac est même disponible dans des designs colorés. Le design de Kylie a remporté un prix lors de la convention des inventions du Connecticut en août 2014. Elle a obtenu un brevet et tente de réunir des fonds pour mettre le sac à dos en production. </a:t>
            </a:r>
          </a:p>
          <a:p>
            <a:endParaRPr lang="en-ZA" dirty="0"/>
          </a:p>
        </p:txBody>
      </p:sp>
    </p:spTree>
    <p:extLst>
      <p:ext uri="{BB962C8B-B14F-4D97-AF65-F5344CB8AC3E}">
        <p14:creationId xmlns:p14="http://schemas.microsoft.com/office/powerpoint/2010/main" val="262979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9328" y="-44002"/>
            <a:ext cx="11017872" cy="1885718"/>
          </a:xfrm>
        </p:spPr>
        <p:txBody>
          <a:bodyPr>
            <a:normAutofit fontScale="90000"/>
          </a:bodyPr>
          <a:lstStyle/>
          <a:p>
            <a:r>
              <a:rPr lang="fr-FR" b="1" dirty="0"/>
              <a:t>Petit-fils de 15 ans d'un patient atteint d'Alzheimer qui a créé un capteur pour les patients atteints de démence</a:t>
            </a:r>
            <a:endParaRPr lang="en-ZA" dirty="0"/>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1325" y="1675263"/>
            <a:ext cx="3349132" cy="4351338"/>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656101" y="1841716"/>
            <a:ext cx="5320590" cy="3544888"/>
          </a:xfrm>
        </p:spPr>
        <p:txBody>
          <a:bodyPr>
            <a:normAutofit fontScale="25000" lnSpcReduction="20000"/>
          </a:bodyPr>
          <a:lstStyle/>
          <a:p>
            <a:pPr marL="0" indent="0" algn="just">
              <a:buNone/>
            </a:pPr>
            <a:r>
              <a:rPr lang="fr-FR" sz="7200" dirty="0"/>
              <a:t>Un adolescent de New York dont le grand-père souffre de la maladie d'Alzheimer a remporté un prix scientifique de 50 000 dollars pour avoir développé des capteurs portables qui envoient des alertes mobiles lorsqu'un patient atteint de démence commence à s'éloigner de son </a:t>
            </a:r>
            <a:r>
              <a:rPr lang="fr-FR" sz="7200" dirty="0" err="1"/>
              <a:t>lit.Kenneth</a:t>
            </a:r>
            <a:r>
              <a:rPr lang="fr-FR" sz="7200" dirty="0"/>
              <a:t> </a:t>
            </a:r>
            <a:r>
              <a:rPr lang="fr-FR" sz="7200" dirty="0" err="1"/>
              <a:t>Shinozuka</a:t>
            </a:r>
            <a:r>
              <a:rPr lang="fr-FR" sz="7200" dirty="0"/>
              <a:t>, 15 ans, qui a remporté le prix Scientific American Science in Action, a déclaré que son invention a été inspirée par les symptômes de son grand-père, qui le faisaient souvent s'éloigner de son lit au milieu de la nuit et se blesser. Son invention utilise des capteurs sans fil de la taille d'une pièce de monnaie qui sont portés aux pieds d'un vagabond potentiel. Les capteurs détectent la pression exercée par la personne lorsqu'elle se lève, déclenchant une alerte sonore sur le smartphone du soignant à l'aide d'une application. </a:t>
            </a:r>
          </a:p>
        </p:txBody>
      </p:sp>
    </p:spTree>
    <p:extLst>
      <p:ext uri="{BB962C8B-B14F-4D97-AF65-F5344CB8AC3E}">
        <p14:creationId xmlns:p14="http://schemas.microsoft.com/office/powerpoint/2010/main" val="3794802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err="1">
                <a:solidFill>
                  <a:schemeClr val="bg1"/>
                </a:solidFill>
              </a:rPr>
              <a:t>Modèle</a:t>
            </a:r>
            <a:r>
              <a:rPr lang="en-ZA" dirty="0" err="1"/>
              <a:t>s</a:t>
            </a:r>
            <a:endParaRPr lang="en-ZA" dirty="0"/>
          </a:p>
        </p:txBody>
      </p:sp>
      <p:sp>
        <p:nvSpPr>
          <p:cNvPr id="2" name="Subtitle 1">
            <a:extLst>
              <a:ext uri="{FF2B5EF4-FFF2-40B4-BE49-F238E27FC236}">
                <a16:creationId xmlns:a16="http://schemas.microsoft.com/office/drawing/2014/main" id="{C4F900B1-84D6-4571-B155-177C6EFCB2F0}"/>
              </a:ext>
            </a:extLst>
          </p:cNvPr>
          <p:cNvSpPr>
            <a:spLocks noGrp="1"/>
          </p:cNvSpPr>
          <p:nvPr>
            <p:ph type="subTitle" idx="1"/>
          </p:nvPr>
        </p:nvSpPr>
        <p:spPr/>
        <p:txBody>
          <a:bodyPr/>
          <a:lstStyle/>
          <a:p>
            <a:r>
              <a:rPr lang="en-US" dirty="0"/>
              <a:t>Note to Societies – adapt for specific country</a:t>
            </a:r>
            <a:endParaRPr lang="en-ZA" dirty="0"/>
          </a:p>
        </p:txBody>
      </p:sp>
    </p:spTree>
    <p:extLst>
      <p:ext uri="{BB962C8B-B14F-4D97-AF65-F5344CB8AC3E}">
        <p14:creationId xmlns:p14="http://schemas.microsoft.com/office/powerpoint/2010/main" val="16803348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err="1"/>
              <a:t>Modèles</a:t>
            </a:r>
            <a:endParaRPr lang="en-ZA" dirty="0"/>
          </a:p>
        </p:txBody>
      </p:sp>
      <p:sp>
        <p:nvSpPr>
          <p:cNvPr id="4" name="Content Placeholder 3"/>
          <p:cNvSpPr>
            <a:spLocks noGrp="1"/>
          </p:cNvSpPr>
          <p:nvPr>
            <p:ph idx="1"/>
          </p:nvPr>
        </p:nvSpPr>
        <p:spPr/>
        <p:txBody>
          <a:bodyPr>
            <a:normAutofit/>
          </a:bodyPr>
          <a:lstStyle/>
          <a:p>
            <a:r>
              <a:rPr lang="fr-FR" dirty="0"/>
              <a:t>Les aspects ornementaux ou esthétiques d'un objet qui peuvent consister en des caractéristiques en 3D ou en 2D, telles que la forme ou la surface, les motifs, les lignes ou la couleur.</a:t>
            </a:r>
          </a:p>
          <a:p>
            <a:r>
              <a:rPr lang="fr-FR" dirty="0"/>
              <a:t>Ils rendent un objet attrayant et séduisant ; par conséquent, ils ajoutent à la valeur commerciale d'un produit et augmentent sa valeur marchande.</a:t>
            </a:r>
          </a:p>
          <a:p>
            <a:r>
              <a:rPr lang="fr-FR" dirty="0"/>
              <a:t>Toute caractéristique technique de l‘objet n’est pas protégée - pour cela nous avons les brevets. </a:t>
            </a:r>
          </a:p>
        </p:txBody>
      </p:sp>
    </p:spTree>
    <p:extLst>
      <p:ext uri="{BB962C8B-B14F-4D97-AF65-F5344CB8AC3E}">
        <p14:creationId xmlns:p14="http://schemas.microsoft.com/office/powerpoint/2010/main" val="40341784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err="1">
                <a:latin typeface="Century Gothic" panose="020B0502020202020204" pitchFamily="34" charset="0"/>
              </a:rPr>
              <a:t>Exemples</a:t>
            </a:r>
            <a:r>
              <a:rPr lang="en-ZA" sz="3600" dirty="0">
                <a:latin typeface="Century Gothic" panose="020B0502020202020204" pitchFamily="34" charset="0"/>
              </a:rPr>
              <a:t> de </a:t>
            </a:r>
            <a:r>
              <a:rPr lang="en-ZA" sz="3600" dirty="0" err="1">
                <a:latin typeface="Century Gothic" panose="020B0502020202020204" pitchFamily="34" charset="0"/>
              </a:rPr>
              <a:t>modèles</a:t>
            </a:r>
            <a:r>
              <a:rPr lang="en-ZA" sz="3600" dirty="0">
                <a:latin typeface="Century Gothic" panose="020B0502020202020204" pitchFamily="34" charset="0"/>
              </a:rPr>
              <a:t> </a:t>
            </a:r>
            <a:r>
              <a:rPr lang="en-ZA" sz="3600" dirty="0" err="1">
                <a:latin typeface="Century Gothic" panose="020B0502020202020204" pitchFamily="34" charset="0"/>
              </a:rPr>
              <a:t>enregistrés</a:t>
            </a:r>
            <a:endParaRPr lang="en-ZA" sz="36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5867400" y="2088999"/>
            <a:ext cx="4219350" cy="4300184"/>
          </a:xfrm>
          <a:prstGeom prst="rect">
            <a:avLst/>
          </a:prstGeom>
        </p:spPr>
      </p:pic>
      <p:pic>
        <p:nvPicPr>
          <p:cNvPr id="6" name="Picture 5"/>
          <p:cNvPicPr>
            <a:picLocks noChangeAspect="1"/>
          </p:cNvPicPr>
          <p:nvPr/>
        </p:nvPicPr>
        <p:blipFill>
          <a:blip r:embed="rId4"/>
          <a:stretch>
            <a:fillRect/>
          </a:stretch>
        </p:blipFill>
        <p:spPr>
          <a:xfrm>
            <a:off x="1981201" y="2133601"/>
            <a:ext cx="3636473" cy="4255583"/>
          </a:xfrm>
          <a:prstGeom prst="rect">
            <a:avLst/>
          </a:prstGeom>
        </p:spPr>
      </p:pic>
    </p:spTree>
    <p:extLst>
      <p:ext uri="{BB962C8B-B14F-4D97-AF65-F5344CB8AC3E}">
        <p14:creationId xmlns:p14="http://schemas.microsoft.com/office/powerpoint/2010/main" val="333976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2277" y="384604"/>
            <a:ext cx="2460773" cy="5125166"/>
          </a:xfrm>
          <a:prstGeom prst="rect">
            <a:avLst/>
          </a:prstGeom>
        </p:spPr>
      </p:pic>
      <p:pic>
        <p:nvPicPr>
          <p:cNvPr id="6" name="Picture 5"/>
          <p:cNvPicPr>
            <a:picLocks noChangeAspect="1"/>
          </p:cNvPicPr>
          <p:nvPr/>
        </p:nvPicPr>
        <p:blipFill>
          <a:blip r:embed="rId4"/>
          <a:stretch>
            <a:fillRect/>
          </a:stretch>
        </p:blipFill>
        <p:spPr>
          <a:xfrm>
            <a:off x="5652094" y="814853"/>
            <a:ext cx="4800600" cy="4800600"/>
          </a:xfrm>
          <a:prstGeom prst="rect">
            <a:avLst/>
          </a:prstGeom>
          <a:ln>
            <a:noFill/>
          </a:ln>
          <a:effectLst>
            <a:softEdge rad="112500"/>
          </a:effectLst>
        </p:spPr>
      </p:pic>
    </p:spTree>
    <p:extLst>
      <p:ext uri="{BB962C8B-B14F-4D97-AF65-F5344CB8AC3E}">
        <p14:creationId xmlns:p14="http://schemas.microsoft.com/office/powerpoint/2010/main" val="185527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6883" y="326262"/>
            <a:ext cx="8372475" cy="5248275"/>
          </a:xfrm>
          <a:prstGeom prst="rect">
            <a:avLst/>
          </a:prstGeom>
        </p:spPr>
      </p:pic>
      <p:sp>
        <p:nvSpPr>
          <p:cNvPr id="4" name="ZoneTexte 3"/>
          <p:cNvSpPr txBox="1"/>
          <p:nvPr/>
        </p:nvSpPr>
        <p:spPr>
          <a:xfrm>
            <a:off x="1726883" y="326263"/>
            <a:ext cx="2845117" cy="646331"/>
          </a:xfrm>
          <a:prstGeom prst="rect">
            <a:avLst/>
          </a:prstGeom>
          <a:solidFill>
            <a:srgbClr val="00B0F0"/>
          </a:solidFill>
        </p:spPr>
        <p:txBody>
          <a:bodyPr wrap="square" rtlCol="0">
            <a:spAutoFit/>
          </a:bodyPr>
          <a:lstStyle/>
          <a:p>
            <a:r>
              <a:rPr lang="fr-FR" dirty="0"/>
              <a:t>Smartphones Samsung AVANT l’IPhone </a:t>
            </a:r>
          </a:p>
        </p:txBody>
      </p:sp>
      <p:sp>
        <p:nvSpPr>
          <p:cNvPr id="5" name="ZoneTexte 4"/>
          <p:cNvSpPr txBox="1"/>
          <p:nvPr/>
        </p:nvSpPr>
        <p:spPr>
          <a:xfrm>
            <a:off x="4572000" y="326263"/>
            <a:ext cx="2845117" cy="646331"/>
          </a:xfrm>
          <a:prstGeom prst="rect">
            <a:avLst/>
          </a:prstGeom>
          <a:solidFill>
            <a:srgbClr val="00B0F0"/>
          </a:solidFill>
        </p:spPr>
        <p:txBody>
          <a:bodyPr wrap="square" rtlCol="0">
            <a:spAutoFit/>
          </a:bodyPr>
          <a:lstStyle/>
          <a:p>
            <a:r>
              <a:rPr lang="fr-FR" dirty="0" err="1"/>
              <a:t>Iphone</a:t>
            </a:r>
            <a:r>
              <a:rPr lang="fr-FR" dirty="0"/>
              <a:t> d’Appel annoncé en Janvier 2007 </a:t>
            </a:r>
          </a:p>
        </p:txBody>
      </p:sp>
      <p:sp>
        <p:nvSpPr>
          <p:cNvPr id="6" name="ZoneTexte 5"/>
          <p:cNvSpPr txBox="1"/>
          <p:nvPr/>
        </p:nvSpPr>
        <p:spPr>
          <a:xfrm>
            <a:off x="7335679" y="326261"/>
            <a:ext cx="2763679" cy="646331"/>
          </a:xfrm>
          <a:prstGeom prst="rect">
            <a:avLst/>
          </a:prstGeom>
          <a:solidFill>
            <a:srgbClr val="00B0F0"/>
          </a:solidFill>
        </p:spPr>
        <p:txBody>
          <a:bodyPr wrap="square" rtlCol="0">
            <a:spAutoFit/>
          </a:bodyPr>
          <a:lstStyle/>
          <a:p>
            <a:r>
              <a:rPr lang="fr-FR" dirty="0"/>
              <a:t>Smartphones APRES l’IPhone </a:t>
            </a:r>
          </a:p>
        </p:txBody>
      </p:sp>
    </p:spTree>
    <p:extLst>
      <p:ext uri="{BB962C8B-B14F-4D97-AF65-F5344CB8AC3E}">
        <p14:creationId xmlns:p14="http://schemas.microsoft.com/office/powerpoint/2010/main" val="109040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FR" dirty="0"/>
              <a:t>Parfois, la propriété intellectuelle est semblable : Apple contre </a:t>
            </a:r>
            <a:r>
              <a:rPr lang="fr-FR" dirty="0" err="1"/>
              <a:t>samsung</a:t>
            </a:r>
            <a:endParaRPr lang="en-ZA" dirty="0"/>
          </a:p>
        </p:txBody>
      </p:sp>
      <p:sp>
        <p:nvSpPr>
          <p:cNvPr id="6146" name="Slide Number Placeholder 3"/>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F63FB9-3876-402C-8EDC-E337022D1DD7}" type="slidenum">
              <a:rPr lang="nl-NL" altLang="en-US"/>
              <a:pPr eaLnBrk="1" hangingPunct="1"/>
              <a:t>37</a:t>
            </a:fld>
            <a:endParaRPr lang="nl-NL" altLang="en-US"/>
          </a:p>
        </p:txBody>
      </p:sp>
      <p:pic>
        <p:nvPicPr>
          <p:cNvPr id="3" name="Picture 2"/>
          <p:cNvPicPr>
            <a:picLocks noChangeAspect="1"/>
          </p:cNvPicPr>
          <p:nvPr/>
        </p:nvPicPr>
        <p:blipFill>
          <a:blip r:embed="rId3"/>
          <a:stretch>
            <a:fillRect/>
          </a:stretch>
        </p:blipFill>
        <p:spPr>
          <a:xfrm>
            <a:off x="2852150" y="1935572"/>
            <a:ext cx="5373559" cy="4031203"/>
          </a:xfrm>
          <a:prstGeom prst="rect">
            <a:avLst/>
          </a:prstGeom>
        </p:spPr>
      </p:pic>
    </p:spTree>
    <p:extLst>
      <p:ext uri="{BB962C8B-B14F-4D97-AF65-F5344CB8AC3E}">
        <p14:creationId xmlns:p14="http://schemas.microsoft.com/office/powerpoint/2010/main" val="419702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a:t>Secrets </a:t>
            </a:r>
            <a:r>
              <a:rPr lang="en-ZA" dirty="0" err="1"/>
              <a:t>d’affaire</a:t>
            </a:r>
            <a:endParaRPr lang="en-ZA" dirty="0"/>
          </a:p>
        </p:txBody>
      </p:sp>
      <p:sp>
        <p:nvSpPr>
          <p:cNvPr id="2" name="Subtitle 1">
            <a:extLst>
              <a:ext uri="{FF2B5EF4-FFF2-40B4-BE49-F238E27FC236}">
                <a16:creationId xmlns:a16="http://schemas.microsoft.com/office/drawing/2014/main" id="{6D3DE74B-EF4A-4F2C-BCCB-690F2875A38E}"/>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35761229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latin typeface="Rockwell" pitchFamily="18" charset="0"/>
              </a:rPr>
              <a:t>Qu’est-ce</a:t>
            </a:r>
            <a:r>
              <a:rPr lang="en-US" dirty="0">
                <a:latin typeface="Rockwell" pitchFamily="18" charset="0"/>
              </a:rPr>
              <a:t> </a:t>
            </a:r>
            <a:r>
              <a:rPr lang="en-US" dirty="0" err="1">
                <a:latin typeface="Rockwell" pitchFamily="18" charset="0"/>
              </a:rPr>
              <a:t>qu’un</a:t>
            </a:r>
            <a:r>
              <a:rPr lang="en-US" dirty="0">
                <a:latin typeface="Rockwell" pitchFamily="18" charset="0"/>
              </a:rPr>
              <a:t> secret </a:t>
            </a:r>
            <a:r>
              <a:rPr lang="en-US" dirty="0" err="1">
                <a:latin typeface="Rockwell" pitchFamily="18" charset="0"/>
              </a:rPr>
              <a:t>d’affaire</a:t>
            </a:r>
            <a:r>
              <a:rPr lang="en-US" dirty="0">
                <a:solidFill>
                  <a:schemeClr val="tx1"/>
                </a:solidFill>
                <a:effectLst/>
                <a:latin typeface="Rockwell" pitchFamily="18" charset="0"/>
              </a:rPr>
              <a:t>?</a:t>
            </a:r>
          </a:p>
        </p:txBody>
      </p:sp>
      <p:sp>
        <p:nvSpPr>
          <p:cNvPr id="3" name="Content Placeholder 2"/>
          <p:cNvSpPr>
            <a:spLocks noGrp="1"/>
          </p:cNvSpPr>
          <p:nvPr>
            <p:ph idx="1"/>
          </p:nvPr>
        </p:nvSpPr>
        <p:spPr/>
        <p:txBody>
          <a:bodyPr/>
          <a:lstStyle/>
          <a:p>
            <a:pPr marL="15875" indent="-15875">
              <a:buNone/>
            </a:pPr>
            <a:r>
              <a:rPr lang="fr-FR" altLang="en-US" dirty="0"/>
              <a:t>Tout (Formule, modèle, dispositif physique, idée, processus ou compilation d'informations) secret qui n’est pas généralement connu ou pas aisément accessible, qui présente une valeur commerciale et qui fait l’objet de mesures raisonnables de protection du secret.</a:t>
            </a:r>
          </a:p>
        </p:txBody>
      </p:sp>
    </p:spTree>
    <p:extLst>
      <p:ext uri="{BB962C8B-B14F-4D97-AF65-F5344CB8AC3E}">
        <p14:creationId xmlns:p14="http://schemas.microsoft.com/office/powerpoint/2010/main" val="297903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title"/>
          </p:nvPr>
        </p:nvSpPr>
        <p:spPr/>
        <p:txBody>
          <a:bodyPr>
            <a:normAutofit/>
          </a:bodyPr>
          <a:lstStyle/>
          <a:p>
            <a:pPr eaLnBrk="1" hangingPunct="1"/>
            <a:r>
              <a:rPr lang="en-US" altLang="en-US" sz="4000" dirty="0"/>
              <a:t>Bases de la </a:t>
            </a:r>
            <a:r>
              <a:rPr lang="en-US" altLang="en-US" sz="4000" dirty="0" err="1"/>
              <a:t>Propriété</a:t>
            </a:r>
            <a:r>
              <a:rPr lang="en-US" altLang="en-US" sz="4000" dirty="0"/>
              <a:t> </a:t>
            </a:r>
            <a:r>
              <a:rPr lang="en-US" altLang="en-US" sz="4000" dirty="0" err="1"/>
              <a:t>Intellectuelle</a:t>
            </a:r>
            <a:endParaRPr lang="en-US" altLang="en-US" sz="4000" dirty="0"/>
          </a:p>
        </p:txBody>
      </p:sp>
      <p:sp>
        <p:nvSpPr>
          <p:cNvPr id="8" name="Content Placeholder 7">
            <a:extLst>
              <a:ext uri="{FF2B5EF4-FFF2-40B4-BE49-F238E27FC236}">
                <a16:creationId xmlns:a16="http://schemas.microsoft.com/office/drawing/2014/main" id="{DE771128-AD24-4CDC-A5A9-60FE70277823}"/>
              </a:ext>
            </a:extLst>
          </p:cNvPr>
          <p:cNvSpPr>
            <a:spLocks noGrp="1"/>
          </p:cNvSpPr>
          <p:nvPr>
            <p:ph idx="1"/>
          </p:nvPr>
        </p:nvSpPr>
        <p:spPr>
          <a:xfrm>
            <a:off x="968828" y="1930128"/>
            <a:ext cx="10515600" cy="4351338"/>
          </a:xfrm>
        </p:spPr>
        <p:txBody>
          <a:bodyPr>
            <a:normAutofit fontScale="85000" lnSpcReduction="20000"/>
          </a:bodyPr>
          <a:lstStyle/>
          <a:p>
            <a:pPr marL="0" indent="0" algn="ctr">
              <a:buNone/>
            </a:pPr>
            <a:r>
              <a:rPr lang="fr-FR" dirty="0"/>
              <a:t>LA PROPRIÉTÉ INTELLECTUELLE COMPREND</a:t>
            </a:r>
          </a:p>
          <a:p>
            <a:pPr marL="0" indent="0" algn="ctr">
              <a:buNone/>
            </a:pPr>
            <a:r>
              <a:rPr lang="fr-FR" dirty="0"/>
              <a:t>LES </a:t>
            </a:r>
            <a:r>
              <a:rPr lang="fr-FR" b="1" dirty="0"/>
              <a:t>MOTS</a:t>
            </a:r>
            <a:r>
              <a:rPr lang="fr-FR" dirty="0"/>
              <a:t> QUE NOUS LISONS, LES </a:t>
            </a:r>
            <a:r>
              <a:rPr lang="fr-FR" b="1" dirty="0"/>
              <a:t>IMAGES</a:t>
            </a:r>
            <a:r>
              <a:rPr lang="fr-FR" dirty="0"/>
              <a:t> </a:t>
            </a:r>
          </a:p>
          <a:p>
            <a:pPr marL="0" indent="0" algn="ctr">
              <a:buNone/>
            </a:pPr>
            <a:r>
              <a:rPr lang="fr-FR" dirty="0"/>
              <a:t>QUE NOUS VOYONS, LA </a:t>
            </a:r>
            <a:r>
              <a:rPr lang="fr-FR" b="1" dirty="0"/>
              <a:t>MUSIQUE</a:t>
            </a:r>
            <a:r>
              <a:rPr lang="fr-FR" dirty="0"/>
              <a:t> QUE NOUS ÉCOUTONS </a:t>
            </a:r>
          </a:p>
          <a:p>
            <a:pPr marL="0" indent="0" algn="ctr">
              <a:buNone/>
            </a:pPr>
            <a:r>
              <a:rPr lang="fr-FR" dirty="0"/>
              <a:t>LES </a:t>
            </a:r>
            <a:r>
              <a:rPr lang="fr-FR" b="1" dirty="0"/>
              <a:t>FILMS</a:t>
            </a:r>
            <a:r>
              <a:rPr lang="fr-FR" dirty="0"/>
              <a:t> QUE NOUS REGARDONS,</a:t>
            </a:r>
          </a:p>
          <a:p>
            <a:pPr marL="0" indent="0" algn="ctr">
              <a:buNone/>
            </a:pPr>
            <a:r>
              <a:rPr lang="fr-FR" dirty="0"/>
              <a:t>LES </a:t>
            </a:r>
            <a:r>
              <a:rPr lang="fr-FR" b="1" dirty="0"/>
              <a:t>APPLICATIONS</a:t>
            </a:r>
            <a:r>
              <a:rPr lang="fr-FR" dirty="0"/>
              <a:t> QUE NOUS UTILISONS SUR NOS TÉLÉPHONES</a:t>
            </a:r>
          </a:p>
          <a:p>
            <a:pPr marL="0" indent="0" algn="ctr">
              <a:buNone/>
            </a:pPr>
            <a:r>
              <a:rPr lang="fr-FR" dirty="0"/>
              <a:t>LES </a:t>
            </a:r>
            <a:r>
              <a:rPr lang="fr-FR" b="1" dirty="0"/>
              <a:t>LOGOS</a:t>
            </a:r>
            <a:r>
              <a:rPr lang="fr-FR" dirty="0"/>
              <a:t> QUE NOUS PORTONS SUR NOS VÊTEMENTS</a:t>
            </a:r>
          </a:p>
          <a:p>
            <a:pPr marL="0" indent="0" algn="ctr">
              <a:buNone/>
            </a:pPr>
            <a:r>
              <a:rPr lang="fr-FR" dirty="0"/>
              <a:t>ET </a:t>
            </a:r>
            <a:r>
              <a:rPr lang="fr-FR" b="1" dirty="0"/>
              <a:t>BIEN PLUS </a:t>
            </a:r>
            <a:r>
              <a:rPr lang="fr-FR" dirty="0"/>
              <a:t>ENCORE</a:t>
            </a:r>
          </a:p>
          <a:p>
            <a:pPr marL="0" indent="0" algn="ctr">
              <a:buNone/>
            </a:pPr>
            <a:r>
              <a:rPr lang="fr-FR" dirty="0"/>
              <a:t>UNE PARTIE NOUS EST MISE À DISPOSITION </a:t>
            </a:r>
          </a:p>
          <a:p>
            <a:pPr marL="0" indent="0" algn="ctr">
              <a:buNone/>
            </a:pPr>
            <a:r>
              <a:rPr lang="fr-FR" dirty="0"/>
              <a:t>GRATUITEMENT.</a:t>
            </a:r>
          </a:p>
          <a:p>
            <a:pPr marL="0" indent="0" algn="ctr">
              <a:buNone/>
            </a:pPr>
            <a:endParaRPr lang="fr-FR" dirty="0"/>
          </a:p>
          <a:p>
            <a:pPr marL="0" indent="0" algn="ctr">
              <a:buNone/>
            </a:pPr>
            <a:r>
              <a:rPr lang="fr-FR" dirty="0"/>
              <a:t>MAIS LA GRATUITÉ N'EN FAIT PAS LA NÔTRE.</a:t>
            </a:r>
            <a:endParaRPr lang="en-ZA" dirty="0"/>
          </a:p>
        </p:txBody>
      </p:sp>
    </p:spTree>
    <p:extLst>
      <p:ext uri="{BB962C8B-B14F-4D97-AF65-F5344CB8AC3E}">
        <p14:creationId xmlns:p14="http://schemas.microsoft.com/office/powerpoint/2010/main" val="628923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a:effectLst/>
                <a:latin typeface="Rockwell" pitchFamily="18" charset="0"/>
              </a:rPr>
              <a:t>Exemples</a:t>
            </a:r>
            <a:r>
              <a:rPr lang="en-US" dirty="0">
                <a:effectLst/>
                <a:latin typeface="Rockwell" pitchFamily="18" charset="0"/>
              </a:rPr>
              <a:t> de secrets </a:t>
            </a:r>
            <a:r>
              <a:rPr lang="en-US" dirty="0" err="1">
                <a:effectLst/>
                <a:latin typeface="Rockwell" pitchFamily="18" charset="0"/>
              </a:rPr>
              <a:t>d’affaires</a:t>
            </a:r>
            <a:endParaRPr lang="en-US" dirty="0">
              <a:effectLst/>
              <a:latin typeface="Rockwell" pitchFamily="18" charset="0"/>
            </a:endParaRPr>
          </a:p>
        </p:txBody>
      </p:sp>
      <p:sp>
        <p:nvSpPr>
          <p:cNvPr id="3" name="Content Placeholder 2"/>
          <p:cNvSpPr>
            <a:spLocks noGrp="1"/>
          </p:cNvSpPr>
          <p:nvPr>
            <p:ph idx="1"/>
          </p:nvPr>
        </p:nvSpPr>
        <p:spPr>
          <a:xfrm>
            <a:off x="1340147" y="1690688"/>
            <a:ext cx="10515600" cy="4351338"/>
          </a:xfrm>
        </p:spPr>
        <p:txBody>
          <a:bodyPr/>
          <a:lstStyle/>
          <a:p>
            <a:r>
              <a:rPr lang="fr-FR" altLang="en-US" dirty="0">
                <a:latin typeface="Rockwell" panose="02060603020205020403" pitchFamily="18" charset="0"/>
              </a:rPr>
              <a:t>une formule pour une boisson pour sportifs</a:t>
            </a:r>
          </a:p>
          <a:p>
            <a:r>
              <a:rPr lang="fr-FR" altLang="en-US" dirty="0">
                <a:latin typeface="Rockwell" panose="02060603020205020403" pitchFamily="18" charset="0"/>
              </a:rPr>
              <a:t>Une méthode d'enquête utilisée par les enquêteurs professionnels</a:t>
            </a:r>
          </a:p>
          <a:p>
            <a:r>
              <a:rPr lang="fr-FR" altLang="en-US" dirty="0">
                <a:latin typeface="Rockwell" panose="02060603020205020403" pitchFamily="18" charset="0"/>
              </a:rPr>
              <a:t>Une recette</a:t>
            </a:r>
          </a:p>
          <a:p>
            <a:r>
              <a:rPr lang="fr-FR" altLang="en-US" dirty="0">
                <a:latin typeface="Rockwell" panose="02060603020205020403" pitchFamily="18" charset="0"/>
              </a:rPr>
              <a:t>une nouvelle invention pour laquelle une demande de brevet n'a pas encore été déposée</a:t>
            </a:r>
          </a:p>
          <a:p>
            <a:r>
              <a:rPr lang="fr-FR" altLang="en-US" dirty="0">
                <a:latin typeface="Rockwell" panose="02060603020205020403" pitchFamily="18" charset="0"/>
              </a:rPr>
              <a:t>les stratégies de marketing</a:t>
            </a:r>
          </a:p>
          <a:p>
            <a:r>
              <a:rPr lang="fr-FR" altLang="en-US" dirty="0">
                <a:latin typeface="Rockwell" panose="02060603020205020403" pitchFamily="18" charset="0"/>
              </a:rPr>
              <a:t>les techniques de fabrication</a:t>
            </a:r>
          </a:p>
          <a:p>
            <a:r>
              <a:rPr lang="fr-FR" altLang="en-US" dirty="0">
                <a:latin typeface="Rockwell" panose="02060603020205020403" pitchFamily="18" charset="0"/>
              </a:rPr>
              <a:t>les algorithmes informatiques</a:t>
            </a:r>
          </a:p>
          <a:p>
            <a:pPr eaLnBrk="1" hangingPunct="1">
              <a:buFont typeface="Wingdings 2" panose="05020102010507070707" pitchFamily="18" charset="2"/>
              <a:buNone/>
            </a:pPr>
            <a:endParaRPr lang="en-US" altLang="en-US" dirty="0"/>
          </a:p>
        </p:txBody>
      </p:sp>
      <p:pic>
        <p:nvPicPr>
          <p:cNvPr id="4100" name="Picture 3" descr="sports dri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9235" y="4407551"/>
            <a:ext cx="18859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reci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91675" y="4150377"/>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101"/>
                                        </p:tgtEl>
                                        <p:attrNameLst>
                                          <p:attrName>style.visibility</p:attrName>
                                        </p:attrNameLst>
                                      </p:cBhvr>
                                      <p:to>
                                        <p:strVal val="visible"/>
                                      </p:to>
                                    </p:set>
                                    <p:anim calcmode="lin" valueType="num">
                                      <p:cBhvr additive="base">
                                        <p:cTn id="39" dur="500" fill="hold"/>
                                        <p:tgtEl>
                                          <p:spTgt spid="4101"/>
                                        </p:tgtEl>
                                        <p:attrNameLst>
                                          <p:attrName>ppt_x</p:attrName>
                                        </p:attrNameLst>
                                      </p:cBhvr>
                                      <p:tavLst>
                                        <p:tav tm="0">
                                          <p:val>
                                            <p:strVal val="#ppt_x"/>
                                          </p:val>
                                        </p:tav>
                                        <p:tav tm="100000">
                                          <p:val>
                                            <p:strVal val="#ppt_x"/>
                                          </p:val>
                                        </p:tav>
                                      </p:tavLst>
                                    </p:anim>
                                    <p:anim calcmode="lin" valueType="num">
                                      <p:cBhvr additive="base">
                                        <p:cTn id="4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fr-FR" dirty="0">
                <a:latin typeface="Rockwell" pitchFamily="18" charset="0"/>
              </a:rPr>
              <a:t>Que faut-il faire pour conserver un secret d’affaires ?</a:t>
            </a:r>
            <a:endParaRPr lang="en-US" dirty="0">
              <a:effectLst/>
              <a:latin typeface="Rockwell" pitchFamily="18" charset="0"/>
            </a:endParaRPr>
          </a:p>
        </p:txBody>
      </p:sp>
      <p:sp>
        <p:nvSpPr>
          <p:cNvPr id="4" name="Content Placeholder 3"/>
          <p:cNvSpPr>
            <a:spLocks noGrp="1"/>
          </p:cNvSpPr>
          <p:nvPr>
            <p:ph idx="1"/>
          </p:nvPr>
        </p:nvSpPr>
        <p:spPr>
          <a:xfrm>
            <a:off x="2209019" y="1981200"/>
            <a:ext cx="7772400" cy="4206240"/>
          </a:xfrm>
        </p:spPr>
        <p:txBody>
          <a:bodyPr/>
          <a:lstStyle/>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r>
              <a:rPr lang="en-US" altLang="en-US" sz="6000" dirty="0">
                <a:latin typeface="Rockwell" panose="02060603020205020403" pitchFamily="18" charset="0"/>
              </a:rPr>
              <a:t>Secrecy</a:t>
            </a:r>
          </a:p>
        </p:txBody>
      </p:sp>
      <p:pic>
        <p:nvPicPr>
          <p:cNvPr id="2" name="Picture 1"/>
          <p:cNvPicPr>
            <a:picLocks noChangeAspect="1"/>
          </p:cNvPicPr>
          <p:nvPr/>
        </p:nvPicPr>
        <p:blipFill>
          <a:blip r:embed="rId3"/>
          <a:stretch>
            <a:fillRect/>
          </a:stretch>
        </p:blipFill>
        <p:spPr>
          <a:xfrm>
            <a:off x="3298372" y="1690688"/>
            <a:ext cx="5698748" cy="4276015"/>
          </a:xfrm>
          <a:prstGeom prst="rect">
            <a:avLst/>
          </a:prstGeom>
        </p:spPr>
      </p:pic>
    </p:spTree>
    <p:extLst>
      <p:ext uri="{BB962C8B-B14F-4D97-AF65-F5344CB8AC3E}">
        <p14:creationId xmlns:p14="http://schemas.microsoft.com/office/powerpoint/2010/main" val="2935381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fr-FR" dirty="0">
                <a:latin typeface="Rockwell" pitchFamily="18" charset="0"/>
              </a:rPr>
              <a:t>Les moyens de protéger les secrets d’affaires</a:t>
            </a:r>
            <a:endParaRPr lang="en-US" dirty="0">
              <a:effectLst/>
              <a:latin typeface="Rockwell" pitchFamily="18" charset="0"/>
            </a:endParaRPr>
          </a:p>
        </p:txBody>
      </p:sp>
      <p:sp>
        <p:nvSpPr>
          <p:cNvPr id="5" name="Content Placeholder 4"/>
          <p:cNvSpPr>
            <a:spLocks noGrp="1"/>
          </p:cNvSpPr>
          <p:nvPr>
            <p:ph idx="1"/>
          </p:nvPr>
        </p:nvSpPr>
        <p:spPr>
          <a:xfrm>
            <a:off x="877110" y="1599944"/>
            <a:ext cx="10515600" cy="4351338"/>
          </a:xfrm>
        </p:spPr>
        <p:txBody>
          <a:bodyPr>
            <a:normAutofit fontScale="92500" lnSpcReduction="20000"/>
          </a:bodyPr>
          <a:lstStyle/>
          <a:p>
            <a:pPr marL="594360" indent="-457200">
              <a:buClr>
                <a:schemeClr val="tx1">
                  <a:shade val="95000"/>
                </a:schemeClr>
              </a:buClr>
              <a:defRPr/>
            </a:pPr>
            <a:r>
              <a:rPr lang="fr-FR" dirty="0">
                <a:latin typeface="Rockwell" pitchFamily="18" charset="0"/>
              </a:rPr>
              <a:t>Restreindre l'accès aux informations (les enfermer dans un endroit sûr, comme un coffre-fort bancaire)</a:t>
            </a:r>
          </a:p>
          <a:p>
            <a:pPr marL="594360" indent="-457200">
              <a:buClr>
                <a:schemeClr val="tx1">
                  <a:shade val="95000"/>
                </a:schemeClr>
              </a:buClr>
              <a:defRPr/>
            </a:pPr>
            <a:r>
              <a:rPr lang="fr-FR" dirty="0">
                <a:latin typeface="Rockwell" pitchFamily="18" charset="0"/>
              </a:rPr>
              <a:t>Limiter le nombre de personnes qui connaissent les informations</a:t>
            </a:r>
          </a:p>
          <a:p>
            <a:pPr marL="594360" indent="-457200">
              <a:buClr>
                <a:schemeClr val="tx1">
                  <a:shade val="95000"/>
                </a:schemeClr>
              </a:buClr>
              <a:defRPr/>
            </a:pPr>
            <a:r>
              <a:rPr lang="fr-FR" dirty="0">
                <a:latin typeface="Rockwell" pitchFamily="18" charset="0"/>
              </a:rPr>
              <a:t>Faire en sorte que les personnes qui connaissent le secret commercial s'engagent par écrit à ne pas divulguer l'information (signer des accords de non-divulgation) </a:t>
            </a:r>
          </a:p>
          <a:p>
            <a:pPr marL="594360" indent="-457200">
              <a:buClr>
                <a:schemeClr val="tx1">
                  <a:shade val="95000"/>
                </a:schemeClr>
              </a:buClr>
              <a:defRPr/>
            </a:pPr>
            <a:r>
              <a:rPr lang="fr-FR" dirty="0">
                <a:latin typeface="Rockwell" pitchFamily="18" charset="0"/>
              </a:rPr>
              <a:t>Faire signer des accords de confidentialité à toute personne qui entre en contact avec le secret d’affaires, directement ou indirectement</a:t>
            </a:r>
          </a:p>
          <a:p>
            <a:pPr marL="594360" indent="-457200">
              <a:buClr>
                <a:schemeClr val="tx1">
                  <a:shade val="95000"/>
                </a:schemeClr>
              </a:buClr>
              <a:defRPr/>
            </a:pPr>
            <a:r>
              <a:rPr lang="fr-FR" dirty="0">
                <a:latin typeface="Rockwell" pitchFamily="18" charset="0"/>
              </a:rPr>
              <a:t>Marquer tout document écrit relatif au secret d’affaires comme étant sa propriété</a:t>
            </a:r>
          </a:p>
          <a:p>
            <a:pPr marL="594360" indent="-457200">
              <a:buClr>
                <a:schemeClr val="tx1">
                  <a:shade val="95000"/>
                </a:schemeClr>
              </a:buClr>
              <a:defRPr/>
            </a:pPr>
            <a:endParaRPr lang="fr-FR" dirty="0">
              <a:latin typeface="Rockwell" pitchFamily="18" charset="0"/>
            </a:endParaRPr>
          </a:p>
        </p:txBody>
      </p:sp>
    </p:spTree>
    <p:extLst>
      <p:ext uri="{BB962C8B-B14F-4D97-AF65-F5344CB8AC3E}">
        <p14:creationId xmlns:p14="http://schemas.microsoft.com/office/powerpoint/2010/main" val="2875942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ffectLst/>
                <a:latin typeface="Rockwell" pitchFamily="18" charset="0"/>
              </a:rPr>
              <a:t>Advantages de la protection du secret</a:t>
            </a:r>
          </a:p>
        </p:txBody>
      </p:sp>
      <p:sp>
        <p:nvSpPr>
          <p:cNvPr id="3" name="Content Placeholder 2"/>
          <p:cNvSpPr>
            <a:spLocks noGrp="1"/>
          </p:cNvSpPr>
          <p:nvPr>
            <p:ph idx="1"/>
          </p:nvPr>
        </p:nvSpPr>
        <p:spPr/>
        <p:txBody>
          <a:bodyPr/>
          <a:lstStyle/>
          <a:p>
            <a:r>
              <a:rPr lang="fr-FR" altLang="en-US" dirty="0">
                <a:latin typeface="Rockwell" panose="02060603020205020403" pitchFamily="18" charset="0"/>
              </a:rPr>
              <a:t>Durée illimitée - les secrets pourraient potentiellement durer plus longtemps que les brevets (20 ans) et les droits d'auteur</a:t>
            </a:r>
          </a:p>
          <a:p>
            <a:r>
              <a:rPr lang="fr-FR" altLang="en-US" dirty="0">
                <a:latin typeface="Rockwell" panose="02060603020205020403" pitchFamily="18" charset="0"/>
              </a:rPr>
              <a:t>Votre protection est théoriquement mondiale</a:t>
            </a:r>
          </a:p>
          <a:p>
            <a:r>
              <a:rPr lang="fr-FR" altLang="en-US" dirty="0">
                <a:latin typeface="Rockwell" panose="02060603020205020403" pitchFamily="18" charset="0"/>
              </a:rPr>
              <a:t>Aucune demande n'est requise</a:t>
            </a:r>
          </a:p>
          <a:p>
            <a:r>
              <a:rPr lang="fr-FR" altLang="en-US" dirty="0">
                <a:latin typeface="Rockwell" panose="02060603020205020403" pitchFamily="18" charset="0"/>
              </a:rPr>
              <a:t>Pas de frais d'enregistrement</a:t>
            </a:r>
          </a:p>
          <a:p>
            <a:r>
              <a:rPr lang="fr-FR" altLang="en-US" dirty="0">
                <a:latin typeface="Rockwell" panose="02060603020205020403" pitchFamily="18" charset="0"/>
              </a:rPr>
              <a:t>Pas de divulgation publique ni d'enregistrement auprès d'une agence gouvernementale</a:t>
            </a:r>
          </a:p>
          <a:p>
            <a:r>
              <a:rPr lang="fr-FR" altLang="en-US" dirty="0">
                <a:latin typeface="Rockwell" panose="02060603020205020403" pitchFamily="18" charset="0"/>
              </a:rPr>
              <a:t>Avec effet immédiat</a:t>
            </a:r>
          </a:p>
          <a:p>
            <a:pPr eaLnBrk="1" hangingPunct="1"/>
            <a:endParaRPr lang="en-US" altLang="en-US" dirty="0"/>
          </a:p>
        </p:txBody>
      </p:sp>
    </p:spTree>
    <p:extLst>
      <p:ext uri="{BB962C8B-B14F-4D97-AF65-F5344CB8AC3E}">
        <p14:creationId xmlns:p14="http://schemas.microsoft.com/office/powerpoint/2010/main" val="3697001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latin typeface="Rockwell" pitchFamily="18" charset="0"/>
              </a:rPr>
              <a:t>Secrets </a:t>
            </a:r>
            <a:r>
              <a:rPr lang="en-US" dirty="0" err="1">
                <a:effectLst/>
                <a:latin typeface="Rockwell" pitchFamily="18" charset="0"/>
              </a:rPr>
              <a:t>d’affaires</a:t>
            </a:r>
            <a:r>
              <a:rPr lang="en-US" dirty="0">
                <a:effectLst/>
                <a:latin typeface="Rockwell" pitchFamily="18" charset="0"/>
              </a:rPr>
              <a:t> </a:t>
            </a:r>
            <a:r>
              <a:rPr lang="en-US" dirty="0" err="1">
                <a:effectLst/>
                <a:latin typeface="Rockwell" pitchFamily="18" charset="0"/>
              </a:rPr>
              <a:t>célèbres</a:t>
            </a:r>
            <a:endParaRPr lang="en-US" dirty="0">
              <a:effectLst/>
              <a:latin typeface="Rockwell" pitchFamily="18" charset="0"/>
            </a:endParaRPr>
          </a:p>
        </p:txBody>
      </p:sp>
      <p:sp>
        <p:nvSpPr>
          <p:cNvPr id="8196" name="TextBox 4"/>
          <p:cNvSpPr txBox="1">
            <a:spLocks noChangeArrowheads="1"/>
          </p:cNvSpPr>
          <p:nvPr/>
        </p:nvSpPr>
        <p:spPr bwMode="auto">
          <a:xfrm>
            <a:off x="1595984" y="1876585"/>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err="1">
                <a:latin typeface="Rockwell" panose="02060603020205020403" pitchFamily="18" charset="0"/>
              </a:rPr>
              <a:t>Formule</a:t>
            </a:r>
            <a:r>
              <a:rPr lang="en-US" altLang="en-US" sz="2000" dirty="0">
                <a:latin typeface="Rockwell" panose="02060603020205020403" pitchFamily="18" charset="0"/>
              </a:rPr>
              <a:t> du Coca-Cola</a:t>
            </a:r>
          </a:p>
        </p:txBody>
      </p:sp>
      <p:sp>
        <p:nvSpPr>
          <p:cNvPr id="8197" name="TextBox 6"/>
          <p:cNvSpPr txBox="1">
            <a:spLocks noChangeArrowheads="1"/>
          </p:cNvSpPr>
          <p:nvPr/>
        </p:nvSpPr>
        <p:spPr bwMode="auto">
          <a:xfrm>
            <a:off x="6531320" y="1702491"/>
            <a:ext cx="40495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Rockwell" panose="02060603020205020403" pitchFamily="18" charset="0"/>
              </a:rPr>
              <a:t>Les sauces </a:t>
            </a:r>
            <a:r>
              <a:rPr lang="en-US" altLang="en-US" sz="2000" dirty="0" err="1">
                <a:latin typeface="Rockwell" panose="02060603020205020403" pitchFamily="18" charset="0"/>
              </a:rPr>
              <a:t>spéciales</a:t>
            </a:r>
            <a:r>
              <a:rPr lang="en-US" altLang="en-US" sz="2000" dirty="0">
                <a:latin typeface="Rockwell" panose="02060603020205020403" pitchFamily="18" charset="0"/>
              </a:rPr>
              <a:t> du Big Mac</a:t>
            </a:r>
          </a:p>
        </p:txBody>
      </p:sp>
      <p:sp>
        <p:nvSpPr>
          <p:cNvPr id="8198" name="TextBox 7"/>
          <p:cNvSpPr txBox="1">
            <a:spLocks noChangeArrowheads="1"/>
          </p:cNvSpPr>
          <p:nvPr/>
        </p:nvSpPr>
        <p:spPr bwMode="auto">
          <a:xfrm>
            <a:off x="4491584" y="4423216"/>
            <a:ext cx="38644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Rockwell" panose="02060603020205020403" pitchFamily="18" charset="0"/>
              </a:rPr>
              <a:t>Les </a:t>
            </a:r>
            <a:r>
              <a:rPr lang="en-US" altLang="en-US" sz="2000" dirty="0" err="1">
                <a:latin typeface="Rockwell" panose="02060603020205020403" pitchFamily="18" charset="0"/>
              </a:rPr>
              <a:t>épices</a:t>
            </a:r>
            <a:r>
              <a:rPr lang="en-US" altLang="en-US" sz="2000" dirty="0">
                <a:latin typeface="Rockwell" panose="02060603020205020403" pitchFamily="18" charset="0"/>
              </a:rPr>
              <a:t> secrets de KFC</a:t>
            </a:r>
          </a:p>
        </p:txBody>
      </p:sp>
      <p:pic>
        <p:nvPicPr>
          <p:cNvPr id="8201" name="Picture 10" descr="kf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1119" y="4953000"/>
            <a:ext cx="160496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coca col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1695450" y="2489671"/>
            <a:ext cx="2133600" cy="2133600"/>
          </a:xfrm>
          <a:prstGeom prst="rect">
            <a:avLst/>
          </a:prstGeom>
          <a:ln>
            <a:noFill/>
          </a:ln>
          <a:effectLst>
            <a:outerShdw blurRad="292100" dist="139700" dir="2700000" algn="tl" rotWithShape="0">
              <a:srgbClr val="333333">
                <a:alpha val="65000"/>
              </a:srgbClr>
            </a:outerShdw>
          </a:effectLst>
        </p:spPr>
      </p:pic>
      <p:pic>
        <p:nvPicPr>
          <p:cNvPr id="58372" name="Picture 4" descr="Image result for big m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520" y="2218673"/>
            <a:ext cx="3537640" cy="205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additive="base">
                                        <p:cTn id="17" dur="500" fill="hold"/>
                                        <p:tgtEl>
                                          <p:spTgt spid="8197"/>
                                        </p:tgtEl>
                                        <p:attrNameLst>
                                          <p:attrName>ppt_x</p:attrName>
                                        </p:attrNameLst>
                                      </p:cBhvr>
                                      <p:tavLst>
                                        <p:tav tm="0">
                                          <p:val>
                                            <p:strVal val="#ppt_x"/>
                                          </p:val>
                                        </p:tav>
                                        <p:tav tm="100000">
                                          <p:val>
                                            <p:strVal val="#ppt_x"/>
                                          </p:val>
                                        </p:tav>
                                      </p:tavLst>
                                    </p:anim>
                                    <p:anim calcmode="lin" valueType="num">
                                      <p:cBhvr additive="base">
                                        <p:cTn id="18" dur="500" fill="hold"/>
                                        <p:tgtEl>
                                          <p:spTgt spid="819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372"/>
                                        </p:tgtEl>
                                        <p:attrNameLst>
                                          <p:attrName>style.visibility</p:attrName>
                                        </p:attrNameLst>
                                      </p:cBhvr>
                                      <p:to>
                                        <p:strVal val="visible"/>
                                      </p:to>
                                    </p:set>
                                    <p:anim calcmode="lin" valueType="num">
                                      <p:cBhvr additive="base">
                                        <p:cTn id="21" dur="500" fill="hold"/>
                                        <p:tgtEl>
                                          <p:spTgt spid="58372"/>
                                        </p:tgtEl>
                                        <p:attrNameLst>
                                          <p:attrName>ppt_x</p:attrName>
                                        </p:attrNameLst>
                                      </p:cBhvr>
                                      <p:tavLst>
                                        <p:tav tm="0">
                                          <p:val>
                                            <p:strVal val="#ppt_x"/>
                                          </p:val>
                                        </p:tav>
                                        <p:tav tm="100000">
                                          <p:val>
                                            <p:strVal val="#ppt_x"/>
                                          </p:val>
                                        </p:tav>
                                      </p:tavLst>
                                    </p:anim>
                                    <p:anim calcmode="lin" valueType="num">
                                      <p:cBhvr additive="base">
                                        <p:cTn id="22"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 calcmode="lin" valueType="num">
                                      <p:cBhvr additive="base">
                                        <p:cTn id="27" dur="500" fill="hold"/>
                                        <p:tgtEl>
                                          <p:spTgt spid="8198"/>
                                        </p:tgtEl>
                                        <p:attrNameLst>
                                          <p:attrName>ppt_x</p:attrName>
                                        </p:attrNameLst>
                                      </p:cBhvr>
                                      <p:tavLst>
                                        <p:tav tm="0">
                                          <p:val>
                                            <p:strVal val="#ppt_x"/>
                                          </p:val>
                                        </p:tav>
                                        <p:tav tm="100000">
                                          <p:val>
                                            <p:strVal val="#ppt_x"/>
                                          </p:val>
                                        </p:tav>
                                      </p:tavLst>
                                    </p:anim>
                                    <p:anim calcmode="lin" valueType="num">
                                      <p:cBhvr additive="base">
                                        <p:cTn id="28" dur="500" fill="hold"/>
                                        <p:tgtEl>
                                          <p:spTgt spid="819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01"/>
                                        </p:tgtEl>
                                        <p:attrNameLst>
                                          <p:attrName>style.visibility</p:attrName>
                                        </p:attrNameLst>
                                      </p:cBhvr>
                                      <p:to>
                                        <p:strVal val="visible"/>
                                      </p:to>
                                    </p:set>
                                    <p:anim calcmode="lin" valueType="num">
                                      <p:cBhvr additive="base">
                                        <p:cTn id="31" dur="500" fill="hold"/>
                                        <p:tgtEl>
                                          <p:spTgt spid="8201"/>
                                        </p:tgtEl>
                                        <p:attrNameLst>
                                          <p:attrName>ppt_x</p:attrName>
                                        </p:attrNameLst>
                                      </p:cBhvr>
                                      <p:tavLst>
                                        <p:tav tm="0">
                                          <p:val>
                                            <p:strVal val="#ppt_x"/>
                                          </p:val>
                                        </p:tav>
                                        <p:tav tm="100000">
                                          <p:val>
                                            <p:strVal val="#ppt_x"/>
                                          </p:val>
                                        </p:tav>
                                      </p:tavLst>
                                    </p:anim>
                                    <p:anim calcmode="lin" valueType="num">
                                      <p:cBhvr additive="base">
                                        <p:cTn id="32"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a:t>Marques</a:t>
            </a:r>
          </a:p>
        </p:txBody>
      </p:sp>
      <p:sp>
        <p:nvSpPr>
          <p:cNvPr id="2" name="Subtitle 1">
            <a:extLst>
              <a:ext uri="{FF2B5EF4-FFF2-40B4-BE49-F238E27FC236}">
                <a16:creationId xmlns:a16="http://schemas.microsoft.com/office/drawing/2014/main" id="{931933AA-A41E-4E77-8F59-DBA081253E48}"/>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21716147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Marques</a:t>
            </a:r>
          </a:p>
        </p:txBody>
      </p:sp>
      <p:sp>
        <p:nvSpPr>
          <p:cNvPr id="23554" name="Content Placeholder 2"/>
          <p:cNvSpPr>
            <a:spLocks noGrp="1"/>
          </p:cNvSpPr>
          <p:nvPr>
            <p:ph idx="1"/>
          </p:nvPr>
        </p:nvSpPr>
        <p:spPr>
          <a:xfrm>
            <a:off x="1791186" y="1248844"/>
            <a:ext cx="7772400" cy="4206240"/>
          </a:xfrm>
        </p:spPr>
        <p:txBody>
          <a:bodyPr/>
          <a:lstStyle/>
          <a:p>
            <a:pPr lvl="1">
              <a:buNone/>
            </a:pPr>
            <a:r>
              <a:rPr lang="en-US" altLang="en-US" sz="3200" dirty="0"/>
              <a:t>	</a:t>
            </a:r>
            <a:r>
              <a:rPr lang="fr-FR" altLang="en-US" sz="3200" dirty="0"/>
              <a:t>« signe » permettant de distinguer précisément les produits ou prestations de services d'une entreprise de ceux de ses concurrents.</a:t>
            </a:r>
            <a:endParaRPr lang="en-US" altLang="en-US" dirty="0"/>
          </a:p>
        </p:txBody>
      </p:sp>
      <p:pic>
        <p:nvPicPr>
          <p:cNvPr id="23555" name="Picture 6" descr="coke-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2701" y="3251958"/>
            <a:ext cx="11239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MCD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622" y="3292267"/>
            <a:ext cx="1803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Elexis\Desktop\justdoi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91520" y="3421161"/>
            <a:ext cx="2065338" cy="1557338"/>
          </a:xfrm>
          <a:prstGeom prst="rect">
            <a:avLst/>
          </a:prstGeom>
        </p:spPr>
      </p:pic>
      <p:pic>
        <p:nvPicPr>
          <p:cNvPr id="8" name="Picture 12" descr="nik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7442" y="3528060"/>
            <a:ext cx="13225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47125" y="5382467"/>
            <a:ext cx="9272819" cy="541046"/>
          </a:xfrm>
          <a:prstGeom prst="rect">
            <a:avLst/>
          </a:prstGeom>
        </p:spPr>
        <p:txBody>
          <a:bodyPr wrap="square">
            <a:spAutoFit/>
          </a:bodyPr>
          <a:lstStyle/>
          <a:p>
            <a:pPr>
              <a:lnSpc>
                <a:spcPct val="80000"/>
              </a:lnSpc>
            </a:pPr>
            <a:r>
              <a:rPr lang="fr-FR" altLang="en-US" dirty="0">
                <a:solidFill>
                  <a:srgbClr val="0070C0"/>
                </a:solidFill>
              </a:rPr>
              <a:t> Quand vous les voyez: 	Qualité  - Toujours la même où que vous alliez</a:t>
            </a:r>
          </a:p>
          <a:p>
            <a:pPr>
              <a:lnSpc>
                <a:spcPct val="80000"/>
              </a:lnSpc>
            </a:pPr>
            <a:r>
              <a:rPr lang="fr-FR" altLang="en-US" dirty="0">
                <a:solidFill>
                  <a:srgbClr val="0070C0"/>
                </a:solidFill>
              </a:rPr>
              <a:t>  			Réputation - Savoir à quoi s'attendre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Peut-on enregistrer la marque Apple?</a:t>
            </a:r>
            <a:endParaRPr lang="en-ZA" dirty="0"/>
          </a:p>
        </p:txBody>
      </p:sp>
      <p:pic>
        <p:nvPicPr>
          <p:cNvPr id="4" name="Content Placeholder 3"/>
          <p:cNvPicPr>
            <a:picLocks noGrp="1" noChangeAspect="1"/>
          </p:cNvPicPr>
          <p:nvPr>
            <p:ph idx="1"/>
          </p:nvPr>
        </p:nvPicPr>
        <p:blipFill>
          <a:blip r:embed="rId3"/>
          <a:stretch>
            <a:fillRect/>
          </a:stretch>
        </p:blipFill>
        <p:spPr>
          <a:xfrm>
            <a:off x="1092417" y="1825232"/>
            <a:ext cx="3579218" cy="2886845"/>
          </a:xfrm>
          <a:prstGeom prst="rect">
            <a:avLst/>
          </a:prstGeom>
          <a:ln>
            <a:noFill/>
          </a:ln>
          <a:effectLst>
            <a:softEdge rad="112500"/>
          </a:effectLst>
        </p:spPr>
      </p:pic>
      <p:sp>
        <p:nvSpPr>
          <p:cNvPr id="5" name="Rectangle 4"/>
          <p:cNvSpPr/>
          <p:nvPr/>
        </p:nvSpPr>
        <p:spPr>
          <a:xfrm>
            <a:off x="5234367" y="2171039"/>
            <a:ext cx="4572000" cy="923330"/>
          </a:xfrm>
          <a:prstGeom prst="rect">
            <a:avLst/>
          </a:prstGeom>
        </p:spPr>
        <p:txBody>
          <a:bodyPr>
            <a:spAutoFit/>
          </a:bodyPr>
          <a:lstStyle/>
          <a:p>
            <a:r>
              <a:rPr lang="fr-FR" dirty="0">
                <a:solidFill>
                  <a:srgbClr val="031E31"/>
                </a:solidFill>
                <a:latin typeface="Verdana" panose="020B0604030504040204" pitchFamily="34" charset="0"/>
              </a:rPr>
              <a:t>Le mot « Apple" ne peut pas être enregistré pour les pommes, mais il est très distinctif pour les ordinateurs</a:t>
            </a:r>
            <a:endParaRPr lang="en-ZA" dirty="0"/>
          </a:p>
        </p:txBody>
      </p:sp>
      <p:pic>
        <p:nvPicPr>
          <p:cNvPr id="6" name="Picture 5"/>
          <p:cNvPicPr>
            <a:picLocks noChangeAspect="1"/>
          </p:cNvPicPr>
          <p:nvPr/>
        </p:nvPicPr>
        <p:blipFill>
          <a:blip r:embed="rId4"/>
          <a:stretch>
            <a:fillRect/>
          </a:stretch>
        </p:blipFill>
        <p:spPr>
          <a:xfrm>
            <a:off x="6567867" y="3094369"/>
            <a:ext cx="1905000" cy="2295525"/>
          </a:xfrm>
          <a:prstGeom prst="rect">
            <a:avLst/>
          </a:prstGeom>
          <a:ln>
            <a:noFill/>
          </a:ln>
          <a:effectLst>
            <a:softEdge rad="112500"/>
          </a:effectLst>
        </p:spPr>
      </p:pic>
    </p:spTree>
    <p:extLst>
      <p:ext uri="{BB962C8B-B14F-4D97-AF65-F5344CB8AC3E}">
        <p14:creationId xmlns:p14="http://schemas.microsoft.com/office/powerpoint/2010/main" val="3176139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Contrefaçon</a:t>
            </a:r>
            <a:r>
              <a:rPr lang="en-ZA" dirty="0"/>
              <a:t> de Marque</a:t>
            </a:r>
          </a:p>
        </p:txBody>
      </p:sp>
      <p:pic>
        <p:nvPicPr>
          <p:cNvPr id="10" name="Picture 9"/>
          <p:cNvPicPr>
            <a:picLocks noChangeAspect="1"/>
          </p:cNvPicPr>
          <p:nvPr/>
        </p:nvPicPr>
        <p:blipFill>
          <a:blip r:embed="rId3"/>
          <a:stretch>
            <a:fillRect/>
          </a:stretch>
        </p:blipFill>
        <p:spPr>
          <a:xfrm>
            <a:off x="1981200" y="1981200"/>
            <a:ext cx="3952488" cy="2916936"/>
          </a:xfrm>
          <a:prstGeom prst="rect">
            <a:avLst/>
          </a:prstGeom>
        </p:spPr>
      </p:pic>
      <p:pic>
        <p:nvPicPr>
          <p:cNvPr id="11" name="Picture 10"/>
          <p:cNvPicPr>
            <a:picLocks noChangeAspect="1"/>
          </p:cNvPicPr>
          <p:nvPr/>
        </p:nvPicPr>
        <p:blipFill>
          <a:blip r:embed="rId4"/>
          <a:stretch>
            <a:fillRect/>
          </a:stretch>
        </p:blipFill>
        <p:spPr>
          <a:xfrm>
            <a:off x="6095220" y="1950279"/>
            <a:ext cx="4350867" cy="2886075"/>
          </a:xfrm>
          <a:prstGeom prst="rect">
            <a:avLst/>
          </a:prstGeom>
        </p:spPr>
      </p:pic>
    </p:spTree>
    <p:extLst>
      <p:ext uri="{BB962C8B-B14F-4D97-AF65-F5344CB8AC3E}">
        <p14:creationId xmlns:p14="http://schemas.microsoft.com/office/powerpoint/2010/main" val="38764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err="1"/>
              <a:t>Qu’est-ce</a:t>
            </a:r>
            <a:r>
              <a:rPr lang="en-US" altLang="en-US" dirty="0"/>
              <a:t> </a:t>
            </a:r>
            <a:r>
              <a:rPr lang="en-US" altLang="en-US" dirty="0" err="1"/>
              <a:t>qu’une</a:t>
            </a:r>
            <a:r>
              <a:rPr lang="en-US" altLang="en-US" dirty="0"/>
              <a:t> marque de service?</a:t>
            </a:r>
          </a:p>
        </p:txBody>
      </p:sp>
      <p:sp>
        <p:nvSpPr>
          <p:cNvPr id="3" name="Content Placeholder 2"/>
          <p:cNvSpPr>
            <a:spLocks noGrp="1"/>
          </p:cNvSpPr>
          <p:nvPr>
            <p:ph idx="1"/>
          </p:nvPr>
        </p:nvSpPr>
        <p:spPr/>
        <p:txBody>
          <a:bodyPr/>
          <a:lstStyle/>
          <a:p>
            <a:pPr>
              <a:buClr>
                <a:schemeClr val="hlink"/>
              </a:buClr>
              <a:buNone/>
            </a:pPr>
            <a:r>
              <a:rPr lang="en-US" altLang="en-US" dirty="0"/>
              <a:t>	</a:t>
            </a:r>
            <a:r>
              <a:rPr lang="fr-FR" altLang="en-US" dirty="0"/>
              <a:t>Une marque de </a:t>
            </a:r>
            <a:r>
              <a:rPr lang="fr-FR" altLang="en-US" b="1" dirty="0"/>
              <a:t>service</a:t>
            </a:r>
            <a:r>
              <a:rPr lang="fr-FR" altLang="en-US" dirty="0"/>
              <a:t> est identique à une marque commerciale, sauf qu'elle identifie et distingue l’origine d'un </a:t>
            </a:r>
            <a:r>
              <a:rPr lang="fr-FR" altLang="en-US" b="1" dirty="0"/>
              <a:t>service</a:t>
            </a:r>
            <a:r>
              <a:rPr lang="fr-FR" altLang="en-US" dirty="0"/>
              <a:t>, plutôt qu'un produit. </a:t>
            </a:r>
            <a:endParaRPr lang="en-US" altLang="en-US" dirty="0"/>
          </a:p>
        </p:txBody>
      </p:sp>
      <p:pic>
        <p:nvPicPr>
          <p:cNvPr id="4" name="Picture 7" descr="mc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1"/>
            <a:ext cx="2133600" cy="162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953000" y="4267200"/>
            <a:ext cx="1981200" cy="1981200"/>
          </a:xfrm>
          <a:prstGeom prst="rect">
            <a:avLst/>
          </a:prstGeom>
        </p:spPr>
      </p:pic>
      <p:pic>
        <p:nvPicPr>
          <p:cNvPr id="6" name="Picture 5"/>
          <p:cNvPicPr>
            <a:picLocks noChangeAspect="1"/>
          </p:cNvPicPr>
          <p:nvPr/>
        </p:nvPicPr>
        <p:blipFill>
          <a:blip r:embed="rId5"/>
          <a:stretch>
            <a:fillRect/>
          </a:stretch>
        </p:blipFill>
        <p:spPr>
          <a:xfrm>
            <a:off x="7315200" y="3220306"/>
            <a:ext cx="1901146" cy="1826428"/>
          </a:xfrm>
          <a:prstGeom prst="rect">
            <a:avLst/>
          </a:prstGeom>
        </p:spPr>
      </p:pic>
    </p:spTree>
    <p:extLst>
      <p:ext uri="{BB962C8B-B14F-4D97-AF65-F5344CB8AC3E}">
        <p14:creationId xmlns:p14="http://schemas.microsoft.com/office/powerpoint/2010/main" val="16951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A3B1EBF-A2E7-434A-B945-A86CDB4E837D}"/>
              </a:ext>
            </a:extLst>
          </p:cNvPr>
          <p:cNvGrpSpPr>
            <a:grpSpLocks/>
          </p:cNvGrpSpPr>
          <p:nvPr/>
        </p:nvGrpSpPr>
        <p:grpSpPr bwMode="auto">
          <a:xfrm>
            <a:off x="2919549" y="640060"/>
            <a:ext cx="6011862" cy="5229225"/>
            <a:chOff x="1066" y="845"/>
            <a:chExt cx="3788" cy="3084"/>
          </a:xfrm>
        </p:grpSpPr>
        <p:sp>
          <p:nvSpPr>
            <p:cNvPr id="6" name="AutoShape 4">
              <a:extLst>
                <a:ext uri="{FF2B5EF4-FFF2-40B4-BE49-F238E27FC236}">
                  <a16:creationId xmlns:a16="http://schemas.microsoft.com/office/drawing/2014/main" id="{3C2F1246-69B7-45A4-9A77-07C33F747066}"/>
                </a:ext>
              </a:extLst>
            </p:cNvPr>
            <p:cNvSpPr>
              <a:spLocks noChangeAspect="1" noChangeArrowheads="1" noTextEdit="1"/>
            </p:cNvSpPr>
            <p:nvPr/>
          </p:nvSpPr>
          <p:spPr bwMode="auto">
            <a:xfrm>
              <a:off x="1066" y="845"/>
              <a:ext cx="3788" cy="308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p>
          </p:txBody>
        </p:sp>
        <p:sp>
          <p:nvSpPr>
            <p:cNvPr id="7" name="Freeform 5">
              <a:extLst>
                <a:ext uri="{FF2B5EF4-FFF2-40B4-BE49-F238E27FC236}">
                  <a16:creationId xmlns:a16="http://schemas.microsoft.com/office/drawing/2014/main" id="{6E6A4E9C-D1BB-4554-BC48-DDF41B219A00}"/>
                </a:ext>
              </a:extLst>
            </p:cNvPr>
            <p:cNvSpPr>
              <a:spLocks/>
            </p:cNvSpPr>
            <p:nvPr/>
          </p:nvSpPr>
          <p:spPr bwMode="auto">
            <a:xfrm>
              <a:off x="3494" y="923"/>
              <a:ext cx="794" cy="1893"/>
            </a:xfrm>
            <a:custGeom>
              <a:avLst/>
              <a:gdLst>
                <a:gd name="T0" fmla="*/ 58 w 632"/>
                <a:gd name="T1" fmla="*/ 2165 h 1655"/>
                <a:gd name="T2" fmla="*/ 204 w 632"/>
                <a:gd name="T3" fmla="*/ 1996 h 1655"/>
                <a:gd name="T4" fmla="*/ 339 w 632"/>
                <a:gd name="T5" fmla="*/ 1826 h 1655"/>
                <a:gd name="T6" fmla="*/ 464 w 632"/>
                <a:gd name="T7" fmla="*/ 1656 h 1655"/>
                <a:gd name="T8" fmla="*/ 574 w 632"/>
                <a:gd name="T9" fmla="*/ 1490 h 1655"/>
                <a:gd name="T10" fmla="*/ 676 w 632"/>
                <a:gd name="T11" fmla="*/ 1326 h 1655"/>
                <a:gd name="T12" fmla="*/ 763 w 632"/>
                <a:gd name="T13" fmla="*/ 1164 h 1655"/>
                <a:gd name="T14" fmla="*/ 837 w 632"/>
                <a:gd name="T15" fmla="*/ 1010 h 1655"/>
                <a:gd name="T16" fmla="*/ 895 w 632"/>
                <a:gd name="T17" fmla="*/ 859 h 1655"/>
                <a:gd name="T18" fmla="*/ 942 w 632"/>
                <a:gd name="T19" fmla="*/ 717 h 1655"/>
                <a:gd name="T20" fmla="*/ 975 w 632"/>
                <a:gd name="T21" fmla="*/ 582 h 1655"/>
                <a:gd name="T22" fmla="*/ 993 w 632"/>
                <a:gd name="T23" fmla="*/ 456 h 1655"/>
                <a:gd name="T24" fmla="*/ 994 w 632"/>
                <a:gd name="T25" fmla="*/ 342 h 1655"/>
                <a:gd name="T26" fmla="*/ 980 w 632"/>
                <a:gd name="T27" fmla="*/ 238 h 1655"/>
                <a:gd name="T28" fmla="*/ 969 w 632"/>
                <a:gd name="T29" fmla="*/ 190 h 1655"/>
                <a:gd name="T30" fmla="*/ 950 w 632"/>
                <a:gd name="T31" fmla="*/ 144 h 1655"/>
                <a:gd name="T32" fmla="*/ 928 w 632"/>
                <a:gd name="T33" fmla="*/ 102 h 1655"/>
                <a:gd name="T34" fmla="*/ 900 w 632"/>
                <a:gd name="T35" fmla="*/ 64 h 1655"/>
                <a:gd name="T36" fmla="*/ 868 w 632"/>
                <a:gd name="T37" fmla="*/ 29 h 1655"/>
                <a:gd name="T38" fmla="*/ 832 w 632"/>
                <a:gd name="T39" fmla="*/ 0 h 1655"/>
                <a:gd name="T40" fmla="*/ 799 w 632"/>
                <a:gd name="T41" fmla="*/ 64 h 1655"/>
                <a:gd name="T42" fmla="*/ 827 w 632"/>
                <a:gd name="T43" fmla="*/ 90 h 1655"/>
                <a:gd name="T44" fmla="*/ 849 w 632"/>
                <a:gd name="T45" fmla="*/ 119 h 1655"/>
                <a:gd name="T46" fmla="*/ 869 w 632"/>
                <a:gd name="T47" fmla="*/ 152 h 1655"/>
                <a:gd name="T48" fmla="*/ 888 w 632"/>
                <a:gd name="T49" fmla="*/ 190 h 1655"/>
                <a:gd name="T50" fmla="*/ 900 w 632"/>
                <a:gd name="T51" fmla="*/ 229 h 1655"/>
                <a:gd name="T52" fmla="*/ 913 w 632"/>
                <a:gd name="T53" fmla="*/ 297 h 1655"/>
                <a:gd name="T54" fmla="*/ 918 w 632"/>
                <a:gd name="T55" fmla="*/ 398 h 1655"/>
                <a:gd name="T56" fmla="*/ 910 w 632"/>
                <a:gd name="T57" fmla="*/ 510 h 1655"/>
                <a:gd name="T58" fmla="*/ 887 w 632"/>
                <a:gd name="T59" fmla="*/ 635 h 1655"/>
                <a:gd name="T60" fmla="*/ 848 w 632"/>
                <a:gd name="T61" fmla="*/ 767 h 1655"/>
                <a:gd name="T62" fmla="*/ 794 w 632"/>
                <a:gd name="T63" fmla="*/ 910 h 1655"/>
                <a:gd name="T64" fmla="*/ 731 w 632"/>
                <a:gd name="T65" fmla="*/ 1058 h 1655"/>
                <a:gd name="T66" fmla="*/ 651 w 632"/>
                <a:gd name="T67" fmla="*/ 1212 h 1655"/>
                <a:gd name="T68" fmla="*/ 560 w 632"/>
                <a:gd name="T69" fmla="*/ 1374 h 1655"/>
                <a:gd name="T70" fmla="*/ 455 w 632"/>
                <a:gd name="T71" fmla="*/ 1537 h 1655"/>
                <a:gd name="T72" fmla="*/ 339 w 632"/>
                <a:gd name="T73" fmla="*/ 1703 h 1655"/>
                <a:gd name="T74" fmla="*/ 210 w 632"/>
                <a:gd name="T75" fmla="*/ 1871 h 1655"/>
                <a:gd name="T76" fmla="*/ 73 w 632"/>
                <a:gd name="T77" fmla="*/ 2039 h 1655"/>
                <a:gd name="T78" fmla="*/ 0 w 632"/>
                <a:gd name="T79" fmla="*/ 2125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37" y="1655"/>
                  </a:moveTo>
                  <a:lnTo>
                    <a:pt x="37" y="1655"/>
                  </a:lnTo>
                  <a:lnTo>
                    <a:pt x="84" y="1591"/>
                  </a:lnTo>
                  <a:lnTo>
                    <a:pt x="129" y="1526"/>
                  </a:lnTo>
                  <a:lnTo>
                    <a:pt x="173" y="1461"/>
                  </a:lnTo>
                  <a:lnTo>
                    <a:pt x="215" y="1395"/>
                  </a:lnTo>
                  <a:lnTo>
                    <a:pt x="256" y="1331"/>
                  </a:lnTo>
                  <a:lnTo>
                    <a:pt x="294" y="1266"/>
                  </a:lnTo>
                  <a:lnTo>
                    <a:pt x="330" y="1202"/>
                  </a:lnTo>
                  <a:lnTo>
                    <a:pt x="364" y="1139"/>
                  </a:lnTo>
                  <a:lnTo>
                    <a:pt x="397" y="1076"/>
                  </a:lnTo>
                  <a:lnTo>
                    <a:pt x="428" y="1013"/>
                  </a:lnTo>
                  <a:lnTo>
                    <a:pt x="455" y="951"/>
                  </a:lnTo>
                  <a:lnTo>
                    <a:pt x="483" y="890"/>
                  </a:lnTo>
                  <a:lnTo>
                    <a:pt x="506" y="830"/>
                  </a:lnTo>
                  <a:lnTo>
                    <a:pt x="530" y="772"/>
                  </a:lnTo>
                  <a:lnTo>
                    <a:pt x="550" y="713"/>
                  </a:lnTo>
                  <a:lnTo>
                    <a:pt x="567" y="657"/>
                  </a:lnTo>
                  <a:lnTo>
                    <a:pt x="583" y="601"/>
                  </a:lnTo>
                  <a:lnTo>
                    <a:pt x="597" y="548"/>
                  </a:lnTo>
                  <a:lnTo>
                    <a:pt x="608" y="496"/>
                  </a:lnTo>
                  <a:lnTo>
                    <a:pt x="618" y="445"/>
                  </a:lnTo>
                  <a:lnTo>
                    <a:pt x="624" y="397"/>
                  </a:lnTo>
                  <a:lnTo>
                    <a:pt x="629" y="349"/>
                  </a:lnTo>
                  <a:lnTo>
                    <a:pt x="632" y="305"/>
                  </a:lnTo>
                  <a:lnTo>
                    <a:pt x="630" y="261"/>
                  </a:lnTo>
                  <a:lnTo>
                    <a:pt x="627" y="220"/>
                  </a:lnTo>
                  <a:lnTo>
                    <a:pt x="621" y="182"/>
                  </a:lnTo>
                  <a:lnTo>
                    <a:pt x="618" y="162"/>
                  </a:lnTo>
                  <a:lnTo>
                    <a:pt x="614" y="145"/>
                  </a:lnTo>
                  <a:lnTo>
                    <a:pt x="608" y="127"/>
                  </a:lnTo>
                  <a:lnTo>
                    <a:pt x="602" y="110"/>
                  </a:lnTo>
                  <a:lnTo>
                    <a:pt x="595" y="94"/>
                  </a:lnTo>
                  <a:lnTo>
                    <a:pt x="588" y="78"/>
                  </a:lnTo>
                  <a:lnTo>
                    <a:pt x="579" y="63"/>
                  </a:lnTo>
                  <a:lnTo>
                    <a:pt x="570" y="49"/>
                  </a:lnTo>
                  <a:lnTo>
                    <a:pt x="562" y="34"/>
                  </a:lnTo>
                  <a:lnTo>
                    <a:pt x="550" y="22"/>
                  </a:lnTo>
                  <a:lnTo>
                    <a:pt x="540" y="11"/>
                  </a:lnTo>
                  <a:lnTo>
                    <a:pt x="527" y="0"/>
                  </a:lnTo>
                  <a:lnTo>
                    <a:pt x="498" y="41"/>
                  </a:lnTo>
                  <a:lnTo>
                    <a:pt x="506" y="49"/>
                  </a:lnTo>
                  <a:lnTo>
                    <a:pt x="515" y="58"/>
                  </a:lnTo>
                  <a:lnTo>
                    <a:pt x="524" y="69"/>
                  </a:lnTo>
                  <a:lnTo>
                    <a:pt x="531" y="80"/>
                  </a:lnTo>
                  <a:lnTo>
                    <a:pt x="538" y="91"/>
                  </a:lnTo>
                  <a:lnTo>
                    <a:pt x="546" y="104"/>
                  </a:lnTo>
                  <a:lnTo>
                    <a:pt x="551" y="116"/>
                  </a:lnTo>
                  <a:lnTo>
                    <a:pt x="557" y="130"/>
                  </a:lnTo>
                  <a:lnTo>
                    <a:pt x="563" y="145"/>
                  </a:lnTo>
                  <a:lnTo>
                    <a:pt x="567" y="159"/>
                  </a:lnTo>
                  <a:lnTo>
                    <a:pt x="570" y="175"/>
                  </a:lnTo>
                  <a:lnTo>
                    <a:pt x="575" y="190"/>
                  </a:lnTo>
                  <a:lnTo>
                    <a:pt x="579" y="227"/>
                  </a:lnTo>
                  <a:lnTo>
                    <a:pt x="582" y="264"/>
                  </a:lnTo>
                  <a:lnTo>
                    <a:pt x="582" y="304"/>
                  </a:lnTo>
                  <a:lnTo>
                    <a:pt x="581" y="346"/>
                  </a:lnTo>
                  <a:lnTo>
                    <a:pt x="576" y="390"/>
                  </a:lnTo>
                  <a:lnTo>
                    <a:pt x="570" y="436"/>
                  </a:lnTo>
                  <a:lnTo>
                    <a:pt x="562" y="485"/>
                  </a:lnTo>
                  <a:lnTo>
                    <a:pt x="550" y="535"/>
                  </a:lnTo>
                  <a:lnTo>
                    <a:pt x="537" y="587"/>
                  </a:lnTo>
                  <a:lnTo>
                    <a:pt x="521" y="641"/>
                  </a:lnTo>
                  <a:lnTo>
                    <a:pt x="503" y="696"/>
                  </a:lnTo>
                  <a:lnTo>
                    <a:pt x="484" y="753"/>
                  </a:lnTo>
                  <a:lnTo>
                    <a:pt x="463" y="809"/>
                  </a:lnTo>
                  <a:lnTo>
                    <a:pt x="438" y="868"/>
                  </a:lnTo>
                  <a:lnTo>
                    <a:pt x="412" y="927"/>
                  </a:lnTo>
                  <a:lnTo>
                    <a:pt x="384" y="989"/>
                  </a:lnTo>
                  <a:lnTo>
                    <a:pt x="355" y="1050"/>
                  </a:lnTo>
                  <a:lnTo>
                    <a:pt x="321" y="1112"/>
                  </a:lnTo>
                  <a:lnTo>
                    <a:pt x="288" y="1175"/>
                  </a:lnTo>
                  <a:lnTo>
                    <a:pt x="253" y="1239"/>
                  </a:lnTo>
                  <a:lnTo>
                    <a:pt x="215" y="1302"/>
                  </a:lnTo>
                  <a:lnTo>
                    <a:pt x="174" y="1367"/>
                  </a:lnTo>
                  <a:lnTo>
                    <a:pt x="133" y="1430"/>
                  </a:lnTo>
                  <a:lnTo>
                    <a:pt x="90" y="1495"/>
                  </a:lnTo>
                  <a:lnTo>
                    <a:pt x="46" y="1559"/>
                  </a:lnTo>
                  <a:lnTo>
                    <a:pt x="0" y="1624"/>
                  </a:lnTo>
                  <a:lnTo>
                    <a:pt x="37" y="1655"/>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8" name="Freeform 6">
              <a:extLst>
                <a:ext uri="{FF2B5EF4-FFF2-40B4-BE49-F238E27FC236}">
                  <a16:creationId xmlns:a16="http://schemas.microsoft.com/office/drawing/2014/main" id="{5223473C-2562-463F-8CAA-B9FC8C3F575B}"/>
                </a:ext>
              </a:extLst>
            </p:cNvPr>
            <p:cNvSpPr>
              <a:spLocks/>
            </p:cNvSpPr>
            <p:nvPr/>
          </p:nvSpPr>
          <p:spPr bwMode="auto">
            <a:xfrm>
              <a:off x="1791" y="2782"/>
              <a:ext cx="1740" cy="1109"/>
            </a:xfrm>
            <a:custGeom>
              <a:avLst/>
              <a:gdLst>
                <a:gd name="T0" fmla="*/ 0 w 1387"/>
                <a:gd name="T1" fmla="*/ 1187 h 971"/>
                <a:gd name="T2" fmla="*/ 41 w 1387"/>
                <a:gd name="T3" fmla="*/ 1214 h 971"/>
                <a:gd name="T4" fmla="*/ 83 w 1387"/>
                <a:gd name="T5" fmla="*/ 1233 h 971"/>
                <a:gd name="T6" fmla="*/ 132 w 1387"/>
                <a:gd name="T7" fmla="*/ 1248 h 971"/>
                <a:gd name="T8" fmla="*/ 183 w 1387"/>
                <a:gd name="T9" fmla="*/ 1259 h 971"/>
                <a:gd name="T10" fmla="*/ 236 w 1387"/>
                <a:gd name="T11" fmla="*/ 1265 h 971"/>
                <a:gd name="T12" fmla="*/ 290 w 1387"/>
                <a:gd name="T13" fmla="*/ 1267 h 971"/>
                <a:gd name="T14" fmla="*/ 408 w 1387"/>
                <a:gd name="T15" fmla="*/ 1255 h 971"/>
                <a:gd name="T16" fmla="*/ 531 w 1387"/>
                <a:gd name="T17" fmla="*/ 1229 h 971"/>
                <a:gd name="T18" fmla="*/ 664 w 1387"/>
                <a:gd name="T19" fmla="*/ 1184 h 971"/>
                <a:gd name="T20" fmla="*/ 802 w 1387"/>
                <a:gd name="T21" fmla="*/ 1127 h 971"/>
                <a:gd name="T22" fmla="*/ 946 w 1387"/>
                <a:gd name="T23" fmla="*/ 1055 h 971"/>
                <a:gd name="T24" fmla="*/ 1095 w 1387"/>
                <a:gd name="T25" fmla="*/ 972 h 971"/>
                <a:gd name="T26" fmla="*/ 1248 w 1387"/>
                <a:gd name="T27" fmla="*/ 873 h 971"/>
                <a:gd name="T28" fmla="*/ 1404 w 1387"/>
                <a:gd name="T29" fmla="*/ 762 h 971"/>
                <a:gd name="T30" fmla="*/ 1559 w 1387"/>
                <a:gd name="T31" fmla="*/ 640 h 971"/>
                <a:gd name="T32" fmla="*/ 1719 w 1387"/>
                <a:gd name="T33" fmla="*/ 505 h 971"/>
                <a:gd name="T34" fmla="*/ 1874 w 1387"/>
                <a:gd name="T35" fmla="*/ 361 h 971"/>
                <a:gd name="T36" fmla="*/ 2030 w 1387"/>
                <a:gd name="T37" fmla="*/ 208 h 971"/>
                <a:gd name="T38" fmla="*/ 2183 w 1387"/>
                <a:gd name="T39" fmla="*/ 40 h 971"/>
                <a:gd name="T40" fmla="*/ 2047 w 1387"/>
                <a:gd name="T41" fmla="*/ 82 h 971"/>
                <a:gd name="T42" fmla="*/ 1894 w 1387"/>
                <a:gd name="T43" fmla="*/ 240 h 971"/>
                <a:gd name="T44" fmla="*/ 1740 w 1387"/>
                <a:gd name="T45" fmla="*/ 387 h 971"/>
                <a:gd name="T46" fmla="*/ 1584 w 1387"/>
                <a:gd name="T47" fmla="*/ 523 h 971"/>
                <a:gd name="T48" fmla="*/ 1433 w 1387"/>
                <a:gd name="T49" fmla="*/ 651 h 971"/>
                <a:gd name="T50" fmla="*/ 1278 w 1387"/>
                <a:gd name="T51" fmla="*/ 765 h 971"/>
                <a:gd name="T52" fmla="*/ 1127 w 1387"/>
                <a:gd name="T53" fmla="*/ 869 h 971"/>
                <a:gd name="T54" fmla="*/ 981 w 1387"/>
                <a:gd name="T55" fmla="*/ 957 h 971"/>
                <a:gd name="T56" fmla="*/ 836 w 1387"/>
                <a:gd name="T57" fmla="*/ 1036 h 971"/>
                <a:gd name="T58" fmla="*/ 700 w 1387"/>
                <a:gd name="T59" fmla="*/ 1098 h 971"/>
                <a:gd name="T60" fmla="*/ 570 w 1387"/>
                <a:gd name="T61" fmla="*/ 1144 h 971"/>
                <a:gd name="T62" fmla="*/ 450 w 1387"/>
                <a:gd name="T63" fmla="*/ 1176 h 971"/>
                <a:gd name="T64" fmla="*/ 339 w 1387"/>
                <a:gd name="T65" fmla="*/ 1195 h 971"/>
                <a:gd name="T66" fmla="*/ 263 w 1387"/>
                <a:gd name="T67" fmla="*/ 1197 h 971"/>
                <a:gd name="T68" fmla="*/ 217 w 1387"/>
                <a:gd name="T69" fmla="*/ 1195 h 971"/>
                <a:gd name="T70" fmla="*/ 173 w 1387"/>
                <a:gd name="T71" fmla="*/ 1190 h 971"/>
                <a:gd name="T72" fmla="*/ 132 w 1387"/>
                <a:gd name="T73" fmla="*/ 1176 h 971"/>
                <a:gd name="T74" fmla="*/ 97 w 1387"/>
                <a:gd name="T75" fmla="*/ 1163 h 971"/>
                <a:gd name="T76" fmla="*/ 63 w 1387"/>
                <a:gd name="T77" fmla="*/ 1147 h 971"/>
                <a:gd name="T78" fmla="*/ 48 w 1387"/>
                <a:gd name="T79" fmla="*/ 1134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1">
                  <a:moveTo>
                    <a:pt x="0" y="910"/>
                  </a:moveTo>
                  <a:lnTo>
                    <a:pt x="0" y="910"/>
                  </a:lnTo>
                  <a:lnTo>
                    <a:pt x="13" y="921"/>
                  </a:lnTo>
                  <a:lnTo>
                    <a:pt x="26" y="931"/>
                  </a:lnTo>
                  <a:lnTo>
                    <a:pt x="39" y="938"/>
                  </a:lnTo>
                  <a:lnTo>
                    <a:pt x="53" y="946"/>
                  </a:lnTo>
                  <a:lnTo>
                    <a:pt x="68" y="953"/>
                  </a:lnTo>
                  <a:lnTo>
                    <a:pt x="84" y="957"/>
                  </a:lnTo>
                  <a:lnTo>
                    <a:pt x="100" y="962"/>
                  </a:lnTo>
                  <a:lnTo>
                    <a:pt x="116" y="965"/>
                  </a:lnTo>
                  <a:lnTo>
                    <a:pt x="132" y="968"/>
                  </a:lnTo>
                  <a:lnTo>
                    <a:pt x="150" y="970"/>
                  </a:lnTo>
                  <a:lnTo>
                    <a:pt x="167" y="971"/>
                  </a:lnTo>
                  <a:lnTo>
                    <a:pt x="184" y="971"/>
                  </a:lnTo>
                  <a:lnTo>
                    <a:pt x="221" y="968"/>
                  </a:lnTo>
                  <a:lnTo>
                    <a:pt x="259" y="962"/>
                  </a:lnTo>
                  <a:lnTo>
                    <a:pt x="298" y="954"/>
                  </a:lnTo>
                  <a:lnTo>
                    <a:pt x="337" y="942"/>
                  </a:lnTo>
                  <a:lnTo>
                    <a:pt x="380" y="927"/>
                  </a:lnTo>
                  <a:lnTo>
                    <a:pt x="422" y="908"/>
                  </a:lnTo>
                  <a:lnTo>
                    <a:pt x="466" y="888"/>
                  </a:lnTo>
                  <a:lnTo>
                    <a:pt x="509" y="864"/>
                  </a:lnTo>
                  <a:lnTo>
                    <a:pt x="556" y="839"/>
                  </a:lnTo>
                  <a:lnTo>
                    <a:pt x="601" y="809"/>
                  </a:lnTo>
                  <a:lnTo>
                    <a:pt x="649" y="778"/>
                  </a:lnTo>
                  <a:lnTo>
                    <a:pt x="696" y="745"/>
                  </a:lnTo>
                  <a:lnTo>
                    <a:pt x="744" y="708"/>
                  </a:lnTo>
                  <a:lnTo>
                    <a:pt x="793" y="669"/>
                  </a:lnTo>
                  <a:lnTo>
                    <a:pt x="843" y="628"/>
                  </a:lnTo>
                  <a:lnTo>
                    <a:pt x="892" y="584"/>
                  </a:lnTo>
                  <a:lnTo>
                    <a:pt x="942" y="538"/>
                  </a:lnTo>
                  <a:lnTo>
                    <a:pt x="991" y="490"/>
                  </a:lnTo>
                  <a:lnTo>
                    <a:pt x="1041" y="441"/>
                  </a:lnTo>
                  <a:lnTo>
                    <a:pt x="1092" y="387"/>
                  </a:lnTo>
                  <a:lnTo>
                    <a:pt x="1141" y="334"/>
                  </a:lnTo>
                  <a:lnTo>
                    <a:pt x="1191" y="277"/>
                  </a:lnTo>
                  <a:lnTo>
                    <a:pt x="1240" y="219"/>
                  </a:lnTo>
                  <a:lnTo>
                    <a:pt x="1290" y="159"/>
                  </a:lnTo>
                  <a:lnTo>
                    <a:pt x="1338" y="96"/>
                  </a:lnTo>
                  <a:lnTo>
                    <a:pt x="1387" y="31"/>
                  </a:lnTo>
                  <a:lnTo>
                    <a:pt x="1350" y="0"/>
                  </a:lnTo>
                  <a:lnTo>
                    <a:pt x="1301" y="63"/>
                  </a:lnTo>
                  <a:lnTo>
                    <a:pt x="1253" y="124"/>
                  </a:lnTo>
                  <a:lnTo>
                    <a:pt x="1204" y="184"/>
                  </a:lnTo>
                  <a:lnTo>
                    <a:pt x="1156" y="241"/>
                  </a:lnTo>
                  <a:lnTo>
                    <a:pt x="1106" y="297"/>
                  </a:lnTo>
                  <a:lnTo>
                    <a:pt x="1057" y="351"/>
                  </a:lnTo>
                  <a:lnTo>
                    <a:pt x="1007" y="401"/>
                  </a:lnTo>
                  <a:lnTo>
                    <a:pt x="959" y="452"/>
                  </a:lnTo>
                  <a:lnTo>
                    <a:pt x="910" y="499"/>
                  </a:lnTo>
                  <a:lnTo>
                    <a:pt x="860" y="545"/>
                  </a:lnTo>
                  <a:lnTo>
                    <a:pt x="812" y="587"/>
                  </a:lnTo>
                  <a:lnTo>
                    <a:pt x="764" y="628"/>
                  </a:lnTo>
                  <a:lnTo>
                    <a:pt x="716" y="666"/>
                  </a:lnTo>
                  <a:lnTo>
                    <a:pt x="669" y="701"/>
                  </a:lnTo>
                  <a:lnTo>
                    <a:pt x="623" y="734"/>
                  </a:lnTo>
                  <a:lnTo>
                    <a:pt x="576" y="765"/>
                  </a:lnTo>
                  <a:lnTo>
                    <a:pt x="531" y="794"/>
                  </a:lnTo>
                  <a:lnTo>
                    <a:pt x="487" y="819"/>
                  </a:lnTo>
                  <a:lnTo>
                    <a:pt x="445" y="841"/>
                  </a:lnTo>
                  <a:lnTo>
                    <a:pt x="403" y="861"/>
                  </a:lnTo>
                  <a:lnTo>
                    <a:pt x="362" y="877"/>
                  </a:lnTo>
                  <a:lnTo>
                    <a:pt x="324" y="891"/>
                  </a:lnTo>
                  <a:lnTo>
                    <a:pt x="286" y="902"/>
                  </a:lnTo>
                  <a:lnTo>
                    <a:pt x="250" y="912"/>
                  </a:lnTo>
                  <a:lnTo>
                    <a:pt x="215" y="916"/>
                  </a:lnTo>
                  <a:lnTo>
                    <a:pt x="183" y="918"/>
                  </a:lnTo>
                  <a:lnTo>
                    <a:pt x="167" y="918"/>
                  </a:lnTo>
                  <a:lnTo>
                    <a:pt x="152" y="918"/>
                  </a:lnTo>
                  <a:lnTo>
                    <a:pt x="138" y="916"/>
                  </a:lnTo>
                  <a:lnTo>
                    <a:pt x="123" y="913"/>
                  </a:lnTo>
                  <a:lnTo>
                    <a:pt x="110" y="912"/>
                  </a:lnTo>
                  <a:lnTo>
                    <a:pt x="97" y="907"/>
                  </a:lnTo>
                  <a:lnTo>
                    <a:pt x="84" y="902"/>
                  </a:lnTo>
                  <a:lnTo>
                    <a:pt x="72" y="897"/>
                  </a:lnTo>
                  <a:lnTo>
                    <a:pt x="61" y="891"/>
                  </a:lnTo>
                  <a:lnTo>
                    <a:pt x="50" y="885"/>
                  </a:lnTo>
                  <a:lnTo>
                    <a:pt x="40" y="879"/>
                  </a:lnTo>
                  <a:lnTo>
                    <a:pt x="30" y="869"/>
                  </a:lnTo>
                  <a:lnTo>
                    <a:pt x="0" y="91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9" name="Freeform 7">
              <a:extLst>
                <a:ext uri="{FF2B5EF4-FFF2-40B4-BE49-F238E27FC236}">
                  <a16:creationId xmlns:a16="http://schemas.microsoft.com/office/drawing/2014/main" id="{806715A1-ECBC-4AD3-B65F-356ECF12675C}"/>
                </a:ext>
              </a:extLst>
            </p:cNvPr>
            <p:cNvSpPr>
              <a:spLocks/>
            </p:cNvSpPr>
            <p:nvPr/>
          </p:nvSpPr>
          <p:spPr bwMode="auto">
            <a:xfrm>
              <a:off x="1668" y="1929"/>
              <a:ext cx="793" cy="1894"/>
            </a:xfrm>
            <a:custGeom>
              <a:avLst/>
              <a:gdLst>
                <a:gd name="T0" fmla="*/ 935 w 632"/>
                <a:gd name="T1" fmla="*/ 0 h 1655"/>
                <a:gd name="T2" fmla="*/ 789 w 632"/>
                <a:gd name="T3" fmla="*/ 169 h 1655"/>
                <a:gd name="T4" fmla="*/ 654 w 632"/>
                <a:gd name="T5" fmla="*/ 341 h 1655"/>
                <a:gd name="T6" fmla="*/ 532 w 632"/>
                <a:gd name="T7" fmla="*/ 509 h 1655"/>
                <a:gd name="T8" fmla="*/ 420 w 632"/>
                <a:gd name="T9" fmla="*/ 676 h 1655"/>
                <a:gd name="T10" fmla="*/ 321 w 632"/>
                <a:gd name="T11" fmla="*/ 841 h 1655"/>
                <a:gd name="T12" fmla="*/ 235 w 632"/>
                <a:gd name="T13" fmla="*/ 1001 h 1655"/>
                <a:gd name="T14" fmla="*/ 159 w 632"/>
                <a:gd name="T15" fmla="*/ 1157 h 1655"/>
                <a:gd name="T16" fmla="*/ 99 w 632"/>
                <a:gd name="T17" fmla="*/ 1307 h 1655"/>
                <a:gd name="T18" fmla="*/ 54 w 632"/>
                <a:gd name="T19" fmla="*/ 1450 h 1655"/>
                <a:gd name="T20" fmla="*/ 20 w 632"/>
                <a:gd name="T21" fmla="*/ 1584 h 1655"/>
                <a:gd name="T22" fmla="*/ 4 w 632"/>
                <a:gd name="T23" fmla="*/ 1709 h 1655"/>
                <a:gd name="T24" fmla="*/ 0 w 632"/>
                <a:gd name="T25" fmla="*/ 1825 h 1655"/>
                <a:gd name="T26" fmla="*/ 14 w 632"/>
                <a:gd name="T27" fmla="*/ 1928 h 1655"/>
                <a:gd name="T28" fmla="*/ 29 w 632"/>
                <a:gd name="T29" fmla="*/ 1978 h 1655"/>
                <a:gd name="T30" fmla="*/ 44 w 632"/>
                <a:gd name="T31" fmla="*/ 2023 h 1655"/>
                <a:gd name="T32" fmla="*/ 67 w 632"/>
                <a:gd name="T33" fmla="*/ 2065 h 1655"/>
                <a:gd name="T34" fmla="*/ 94 w 632"/>
                <a:gd name="T35" fmla="*/ 2103 h 1655"/>
                <a:gd name="T36" fmla="*/ 125 w 632"/>
                <a:gd name="T37" fmla="*/ 2139 h 1655"/>
                <a:gd name="T38" fmla="*/ 163 w 632"/>
                <a:gd name="T39" fmla="*/ 2168 h 1655"/>
                <a:gd name="T40" fmla="*/ 196 w 632"/>
                <a:gd name="T41" fmla="*/ 2103 h 1655"/>
                <a:gd name="T42" fmla="*/ 167 w 632"/>
                <a:gd name="T43" fmla="*/ 2077 h 1655"/>
                <a:gd name="T44" fmla="*/ 144 w 632"/>
                <a:gd name="T45" fmla="*/ 2048 h 1655"/>
                <a:gd name="T46" fmla="*/ 124 w 632"/>
                <a:gd name="T47" fmla="*/ 2015 h 1655"/>
                <a:gd name="T48" fmla="*/ 109 w 632"/>
                <a:gd name="T49" fmla="*/ 1978 h 1655"/>
                <a:gd name="T50" fmla="*/ 94 w 632"/>
                <a:gd name="T51" fmla="*/ 1939 h 1655"/>
                <a:gd name="T52" fmla="*/ 80 w 632"/>
                <a:gd name="T53" fmla="*/ 1870 h 1655"/>
                <a:gd name="T54" fmla="*/ 75 w 632"/>
                <a:gd name="T55" fmla="*/ 1769 h 1655"/>
                <a:gd name="T56" fmla="*/ 85 w 632"/>
                <a:gd name="T57" fmla="*/ 1656 h 1655"/>
                <a:gd name="T58" fmla="*/ 110 w 632"/>
                <a:gd name="T59" fmla="*/ 1532 h 1655"/>
                <a:gd name="T60" fmla="*/ 147 w 632"/>
                <a:gd name="T61" fmla="*/ 1398 h 1655"/>
                <a:gd name="T62" fmla="*/ 200 w 632"/>
                <a:gd name="T63" fmla="*/ 1255 h 1655"/>
                <a:gd name="T64" fmla="*/ 266 w 632"/>
                <a:gd name="T65" fmla="*/ 1107 h 1655"/>
                <a:gd name="T66" fmla="*/ 345 w 632"/>
                <a:gd name="T67" fmla="*/ 952 h 1655"/>
                <a:gd name="T68" fmla="*/ 437 w 632"/>
                <a:gd name="T69" fmla="*/ 791 h 1655"/>
                <a:gd name="T70" fmla="*/ 538 w 632"/>
                <a:gd name="T71" fmla="*/ 628 h 1655"/>
                <a:gd name="T72" fmla="*/ 656 w 632"/>
                <a:gd name="T73" fmla="*/ 461 h 1655"/>
                <a:gd name="T74" fmla="*/ 783 w 632"/>
                <a:gd name="T75" fmla="*/ 294 h 1655"/>
                <a:gd name="T76" fmla="*/ 922 w 632"/>
                <a:gd name="T77" fmla="*/ 126 h 1655"/>
                <a:gd name="T78" fmla="*/ 995 w 632"/>
                <a:gd name="T79" fmla="*/ 4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594" y="0"/>
                  </a:moveTo>
                  <a:lnTo>
                    <a:pt x="594" y="0"/>
                  </a:lnTo>
                  <a:lnTo>
                    <a:pt x="546" y="64"/>
                  </a:lnTo>
                  <a:lnTo>
                    <a:pt x="501" y="129"/>
                  </a:lnTo>
                  <a:lnTo>
                    <a:pt x="457" y="193"/>
                  </a:lnTo>
                  <a:lnTo>
                    <a:pt x="415" y="260"/>
                  </a:lnTo>
                  <a:lnTo>
                    <a:pt x="376" y="324"/>
                  </a:lnTo>
                  <a:lnTo>
                    <a:pt x="338" y="389"/>
                  </a:lnTo>
                  <a:lnTo>
                    <a:pt x="302" y="453"/>
                  </a:lnTo>
                  <a:lnTo>
                    <a:pt x="267" y="516"/>
                  </a:lnTo>
                  <a:lnTo>
                    <a:pt x="235" y="579"/>
                  </a:lnTo>
                  <a:lnTo>
                    <a:pt x="204" y="642"/>
                  </a:lnTo>
                  <a:lnTo>
                    <a:pt x="175" y="704"/>
                  </a:lnTo>
                  <a:lnTo>
                    <a:pt x="149" y="765"/>
                  </a:lnTo>
                  <a:lnTo>
                    <a:pt x="124" y="825"/>
                  </a:lnTo>
                  <a:lnTo>
                    <a:pt x="101" y="883"/>
                  </a:lnTo>
                  <a:lnTo>
                    <a:pt x="82" y="942"/>
                  </a:lnTo>
                  <a:lnTo>
                    <a:pt x="63" y="998"/>
                  </a:lnTo>
                  <a:lnTo>
                    <a:pt x="47" y="1053"/>
                  </a:lnTo>
                  <a:lnTo>
                    <a:pt x="34" y="1107"/>
                  </a:lnTo>
                  <a:lnTo>
                    <a:pt x="22" y="1159"/>
                  </a:lnTo>
                  <a:lnTo>
                    <a:pt x="13" y="1209"/>
                  </a:lnTo>
                  <a:lnTo>
                    <a:pt x="6" y="1258"/>
                  </a:lnTo>
                  <a:lnTo>
                    <a:pt x="2" y="1305"/>
                  </a:lnTo>
                  <a:lnTo>
                    <a:pt x="0" y="1349"/>
                  </a:lnTo>
                  <a:lnTo>
                    <a:pt x="0" y="1394"/>
                  </a:lnTo>
                  <a:lnTo>
                    <a:pt x="3" y="1435"/>
                  </a:lnTo>
                  <a:lnTo>
                    <a:pt x="9" y="1472"/>
                  </a:lnTo>
                  <a:lnTo>
                    <a:pt x="13" y="1493"/>
                  </a:lnTo>
                  <a:lnTo>
                    <a:pt x="18" y="1510"/>
                  </a:lnTo>
                  <a:lnTo>
                    <a:pt x="22" y="1527"/>
                  </a:lnTo>
                  <a:lnTo>
                    <a:pt x="28" y="1545"/>
                  </a:lnTo>
                  <a:lnTo>
                    <a:pt x="35" y="1561"/>
                  </a:lnTo>
                  <a:lnTo>
                    <a:pt x="42" y="1576"/>
                  </a:lnTo>
                  <a:lnTo>
                    <a:pt x="51" y="1592"/>
                  </a:lnTo>
                  <a:lnTo>
                    <a:pt x="60" y="1606"/>
                  </a:lnTo>
                  <a:lnTo>
                    <a:pt x="70" y="1620"/>
                  </a:lnTo>
                  <a:lnTo>
                    <a:pt x="80" y="1633"/>
                  </a:lnTo>
                  <a:lnTo>
                    <a:pt x="92" y="1644"/>
                  </a:lnTo>
                  <a:lnTo>
                    <a:pt x="104" y="1655"/>
                  </a:lnTo>
                  <a:lnTo>
                    <a:pt x="134" y="1614"/>
                  </a:lnTo>
                  <a:lnTo>
                    <a:pt x="124" y="1606"/>
                  </a:lnTo>
                  <a:lnTo>
                    <a:pt x="115" y="1597"/>
                  </a:lnTo>
                  <a:lnTo>
                    <a:pt x="106" y="1586"/>
                  </a:lnTo>
                  <a:lnTo>
                    <a:pt x="99" y="1575"/>
                  </a:lnTo>
                  <a:lnTo>
                    <a:pt x="92" y="1564"/>
                  </a:lnTo>
                  <a:lnTo>
                    <a:pt x="85" y="1551"/>
                  </a:lnTo>
                  <a:lnTo>
                    <a:pt x="79" y="1539"/>
                  </a:lnTo>
                  <a:lnTo>
                    <a:pt x="73" y="1524"/>
                  </a:lnTo>
                  <a:lnTo>
                    <a:pt x="69" y="1510"/>
                  </a:lnTo>
                  <a:lnTo>
                    <a:pt x="64" y="1496"/>
                  </a:lnTo>
                  <a:lnTo>
                    <a:pt x="60" y="1480"/>
                  </a:lnTo>
                  <a:lnTo>
                    <a:pt x="57" y="1464"/>
                  </a:lnTo>
                  <a:lnTo>
                    <a:pt x="51" y="1428"/>
                  </a:lnTo>
                  <a:lnTo>
                    <a:pt x="48" y="1390"/>
                  </a:lnTo>
                  <a:lnTo>
                    <a:pt x="48" y="1351"/>
                  </a:lnTo>
                  <a:lnTo>
                    <a:pt x="50" y="1309"/>
                  </a:lnTo>
                  <a:lnTo>
                    <a:pt x="54" y="1264"/>
                  </a:lnTo>
                  <a:lnTo>
                    <a:pt x="60" y="1219"/>
                  </a:lnTo>
                  <a:lnTo>
                    <a:pt x="70" y="1170"/>
                  </a:lnTo>
                  <a:lnTo>
                    <a:pt x="80" y="1120"/>
                  </a:lnTo>
                  <a:lnTo>
                    <a:pt x="93" y="1068"/>
                  </a:lnTo>
                  <a:lnTo>
                    <a:pt x="109" y="1014"/>
                  </a:lnTo>
                  <a:lnTo>
                    <a:pt x="127" y="959"/>
                  </a:lnTo>
                  <a:lnTo>
                    <a:pt x="146" y="902"/>
                  </a:lnTo>
                  <a:lnTo>
                    <a:pt x="169" y="845"/>
                  </a:lnTo>
                  <a:lnTo>
                    <a:pt x="192" y="787"/>
                  </a:lnTo>
                  <a:lnTo>
                    <a:pt x="219" y="727"/>
                  </a:lnTo>
                  <a:lnTo>
                    <a:pt x="246" y="666"/>
                  </a:lnTo>
                  <a:lnTo>
                    <a:pt x="277" y="604"/>
                  </a:lnTo>
                  <a:lnTo>
                    <a:pt x="309" y="543"/>
                  </a:lnTo>
                  <a:lnTo>
                    <a:pt x="342" y="480"/>
                  </a:lnTo>
                  <a:lnTo>
                    <a:pt x="379" y="415"/>
                  </a:lnTo>
                  <a:lnTo>
                    <a:pt x="417" y="352"/>
                  </a:lnTo>
                  <a:lnTo>
                    <a:pt x="456" y="288"/>
                  </a:lnTo>
                  <a:lnTo>
                    <a:pt x="497" y="225"/>
                  </a:lnTo>
                  <a:lnTo>
                    <a:pt x="540" y="160"/>
                  </a:lnTo>
                  <a:lnTo>
                    <a:pt x="586" y="96"/>
                  </a:lnTo>
                  <a:lnTo>
                    <a:pt x="632" y="31"/>
                  </a:lnTo>
                  <a:lnTo>
                    <a:pt x="594" y="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0" name="Freeform 8">
              <a:extLst>
                <a:ext uri="{FF2B5EF4-FFF2-40B4-BE49-F238E27FC236}">
                  <a16:creationId xmlns:a16="http://schemas.microsoft.com/office/drawing/2014/main" id="{0644521E-92C9-40FB-B083-3608876BC247}"/>
                </a:ext>
              </a:extLst>
            </p:cNvPr>
            <p:cNvSpPr>
              <a:spLocks/>
            </p:cNvSpPr>
            <p:nvPr/>
          </p:nvSpPr>
          <p:spPr bwMode="auto">
            <a:xfrm>
              <a:off x="2413" y="854"/>
              <a:ext cx="1740" cy="1109"/>
            </a:xfrm>
            <a:custGeom>
              <a:avLst/>
              <a:gdLst>
                <a:gd name="T0" fmla="*/ 2183 w 1387"/>
                <a:gd name="T1" fmla="*/ 79 h 970"/>
                <a:gd name="T2" fmla="*/ 2144 w 1387"/>
                <a:gd name="T3" fmla="*/ 51 h 970"/>
                <a:gd name="T4" fmla="*/ 2098 w 1387"/>
                <a:gd name="T5" fmla="*/ 31 h 970"/>
                <a:gd name="T6" fmla="*/ 2052 w 1387"/>
                <a:gd name="T7" fmla="*/ 16 h 970"/>
                <a:gd name="T8" fmla="*/ 2002 w 1387"/>
                <a:gd name="T9" fmla="*/ 7 h 970"/>
                <a:gd name="T10" fmla="*/ 1948 w 1387"/>
                <a:gd name="T11" fmla="*/ 0 h 970"/>
                <a:gd name="T12" fmla="*/ 1892 w 1387"/>
                <a:gd name="T13" fmla="*/ 0 h 970"/>
                <a:gd name="T14" fmla="*/ 1776 w 1387"/>
                <a:gd name="T15" fmla="*/ 10 h 970"/>
                <a:gd name="T16" fmla="*/ 1651 w 1387"/>
                <a:gd name="T17" fmla="*/ 37 h 970"/>
                <a:gd name="T18" fmla="*/ 1517 w 1387"/>
                <a:gd name="T19" fmla="*/ 80 h 970"/>
                <a:gd name="T20" fmla="*/ 1380 w 1387"/>
                <a:gd name="T21" fmla="*/ 137 h 970"/>
                <a:gd name="T22" fmla="*/ 1236 w 1387"/>
                <a:gd name="T23" fmla="*/ 210 h 970"/>
                <a:gd name="T24" fmla="*/ 1088 w 1387"/>
                <a:gd name="T25" fmla="*/ 294 h 970"/>
                <a:gd name="T26" fmla="*/ 933 w 1387"/>
                <a:gd name="T27" fmla="*/ 393 h 970"/>
                <a:gd name="T28" fmla="*/ 779 w 1387"/>
                <a:gd name="T29" fmla="*/ 504 h 970"/>
                <a:gd name="T30" fmla="*/ 622 w 1387"/>
                <a:gd name="T31" fmla="*/ 628 h 970"/>
                <a:gd name="T32" fmla="*/ 465 w 1387"/>
                <a:gd name="T33" fmla="*/ 763 h 970"/>
                <a:gd name="T34" fmla="*/ 307 w 1387"/>
                <a:gd name="T35" fmla="*/ 905 h 970"/>
                <a:gd name="T36" fmla="*/ 151 w 1387"/>
                <a:gd name="T37" fmla="*/ 1063 h 970"/>
                <a:gd name="T38" fmla="*/ 0 w 1387"/>
                <a:gd name="T39" fmla="*/ 1228 h 970"/>
                <a:gd name="T40" fmla="*/ 134 w 1387"/>
                <a:gd name="T41" fmla="*/ 1186 h 970"/>
                <a:gd name="T42" fmla="*/ 286 w 1387"/>
                <a:gd name="T43" fmla="*/ 1029 h 970"/>
                <a:gd name="T44" fmla="*/ 440 w 1387"/>
                <a:gd name="T45" fmla="*/ 881 h 970"/>
                <a:gd name="T46" fmla="*/ 596 w 1387"/>
                <a:gd name="T47" fmla="*/ 742 h 970"/>
                <a:gd name="T48" fmla="*/ 750 w 1387"/>
                <a:gd name="T49" fmla="*/ 615 h 970"/>
                <a:gd name="T50" fmla="*/ 903 w 1387"/>
                <a:gd name="T51" fmla="*/ 501 h 970"/>
                <a:gd name="T52" fmla="*/ 1055 w 1387"/>
                <a:gd name="T53" fmla="*/ 398 h 970"/>
                <a:gd name="T54" fmla="*/ 1204 w 1387"/>
                <a:gd name="T55" fmla="*/ 309 h 970"/>
                <a:gd name="T56" fmla="*/ 1346 w 1387"/>
                <a:gd name="T57" fmla="*/ 230 h 970"/>
                <a:gd name="T58" fmla="*/ 1480 w 1387"/>
                <a:gd name="T59" fmla="*/ 168 h 970"/>
                <a:gd name="T60" fmla="*/ 1612 w 1387"/>
                <a:gd name="T61" fmla="*/ 121 h 970"/>
                <a:gd name="T62" fmla="*/ 1732 w 1387"/>
                <a:gd name="T63" fmla="*/ 89 h 970"/>
                <a:gd name="T64" fmla="*/ 1843 w 1387"/>
                <a:gd name="T65" fmla="*/ 70 h 970"/>
                <a:gd name="T66" fmla="*/ 1918 w 1387"/>
                <a:gd name="T67" fmla="*/ 67 h 970"/>
                <a:gd name="T68" fmla="*/ 1965 w 1387"/>
                <a:gd name="T69" fmla="*/ 70 h 970"/>
                <a:gd name="T70" fmla="*/ 2008 w 1387"/>
                <a:gd name="T71" fmla="*/ 75 h 970"/>
                <a:gd name="T72" fmla="*/ 2049 w 1387"/>
                <a:gd name="T73" fmla="*/ 89 h 970"/>
                <a:gd name="T74" fmla="*/ 2086 w 1387"/>
                <a:gd name="T75" fmla="*/ 103 h 970"/>
                <a:gd name="T76" fmla="*/ 2120 w 1387"/>
                <a:gd name="T77" fmla="*/ 119 h 970"/>
                <a:gd name="T78" fmla="*/ 2138 w 1387"/>
                <a:gd name="T79" fmla="*/ 131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0">
                  <a:moveTo>
                    <a:pt x="1387" y="60"/>
                  </a:moveTo>
                  <a:lnTo>
                    <a:pt x="1387" y="60"/>
                  </a:lnTo>
                  <a:lnTo>
                    <a:pt x="1375" y="49"/>
                  </a:lnTo>
                  <a:lnTo>
                    <a:pt x="1362" y="39"/>
                  </a:lnTo>
                  <a:lnTo>
                    <a:pt x="1347" y="31"/>
                  </a:lnTo>
                  <a:lnTo>
                    <a:pt x="1333" y="24"/>
                  </a:lnTo>
                  <a:lnTo>
                    <a:pt x="1318" y="17"/>
                  </a:lnTo>
                  <a:lnTo>
                    <a:pt x="1304" y="12"/>
                  </a:lnTo>
                  <a:lnTo>
                    <a:pt x="1288" y="8"/>
                  </a:lnTo>
                  <a:lnTo>
                    <a:pt x="1272" y="5"/>
                  </a:lnTo>
                  <a:lnTo>
                    <a:pt x="1254" y="1"/>
                  </a:lnTo>
                  <a:lnTo>
                    <a:pt x="1238" y="0"/>
                  </a:lnTo>
                  <a:lnTo>
                    <a:pt x="1221" y="0"/>
                  </a:lnTo>
                  <a:lnTo>
                    <a:pt x="1202" y="0"/>
                  </a:lnTo>
                  <a:lnTo>
                    <a:pt x="1167" y="1"/>
                  </a:lnTo>
                  <a:lnTo>
                    <a:pt x="1129" y="8"/>
                  </a:lnTo>
                  <a:lnTo>
                    <a:pt x="1090" y="16"/>
                  </a:lnTo>
                  <a:lnTo>
                    <a:pt x="1049" y="28"/>
                  </a:lnTo>
                  <a:lnTo>
                    <a:pt x="1008" y="42"/>
                  </a:lnTo>
                  <a:lnTo>
                    <a:pt x="964" y="61"/>
                  </a:lnTo>
                  <a:lnTo>
                    <a:pt x="921" y="82"/>
                  </a:lnTo>
                  <a:lnTo>
                    <a:pt x="877" y="105"/>
                  </a:lnTo>
                  <a:lnTo>
                    <a:pt x="832" y="131"/>
                  </a:lnTo>
                  <a:lnTo>
                    <a:pt x="785" y="161"/>
                  </a:lnTo>
                  <a:lnTo>
                    <a:pt x="739" y="192"/>
                  </a:lnTo>
                  <a:lnTo>
                    <a:pt x="691" y="225"/>
                  </a:lnTo>
                  <a:lnTo>
                    <a:pt x="643" y="261"/>
                  </a:lnTo>
                  <a:lnTo>
                    <a:pt x="593" y="301"/>
                  </a:lnTo>
                  <a:lnTo>
                    <a:pt x="545" y="342"/>
                  </a:lnTo>
                  <a:lnTo>
                    <a:pt x="495" y="386"/>
                  </a:lnTo>
                  <a:lnTo>
                    <a:pt x="444" y="431"/>
                  </a:lnTo>
                  <a:lnTo>
                    <a:pt x="395" y="480"/>
                  </a:lnTo>
                  <a:lnTo>
                    <a:pt x="345" y="531"/>
                  </a:lnTo>
                  <a:lnTo>
                    <a:pt x="296" y="583"/>
                  </a:lnTo>
                  <a:lnTo>
                    <a:pt x="245" y="636"/>
                  </a:lnTo>
                  <a:lnTo>
                    <a:pt x="195" y="693"/>
                  </a:lnTo>
                  <a:lnTo>
                    <a:pt x="146" y="751"/>
                  </a:lnTo>
                  <a:lnTo>
                    <a:pt x="96" y="813"/>
                  </a:lnTo>
                  <a:lnTo>
                    <a:pt x="48" y="874"/>
                  </a:lnTo>
                  <a:lnTo>
                    <a:pt x="0" y="939"/>
                  </a:lnTo>
                  <a:lnTo>
                    <a:pt x="38" y="970"/>
                  </a:lnTo>
                  <a:lnTo>
                    <a:pt x="85" y="907"/>
                  </a:lnTo>
                  <a:lnTo>
                    <a:pt x="133" y="846"/>
                  </a:lnTo>
                  <a:lnTo>
                    <a:pt x="182" y="787"/>
                  </a:lnTo>
                  <a:lnTo>
                    <a:pt x="230" y="729"/>
                  </a:lnTo>
                  <a:lnTo>
                    <a:pt x="280" y="674"/>
                  </a:lnTo>
                  <a:lnTo>
                    <a:pt x="329" y="619"/>
                  </a:lnTo>
                  <a:lnTo>
                    <a:pt x="379" y="568"/>
                  </a:lnTo>
                  <a:lnTo>
                    <a:pt x="428" y="518"/>
                  </a:lnTo>
                  <a:lnTo>
                    <a:pt x="477" y="471"/>
                  </a:lnTo>
                  <a:lnTo>
                    <a:pt x="526" y="425"/>
                  </a:lnTo>
                  <a:lnTo>
                    <a:pt x="574" y="383"/>
                  </a:lnTo>
                  <a:lnTo>
                    <a:pt x="622" y="343"/>
                  </a:lnTo>
                  <a:lnTo>
                    <a:pt x="670" y="304"/>
                  </a:lnTo>
                  <a:lnTo>
                    <a:pt x="718" y="269"/>
                  </a:lnTo>
                  <a:lnTo>
                    <a:pt x="765" y="236"/>
                  </a:lnTo>
                  <a:lnTo>
                    <a:pt x="810" y="205"/>
                  </a:lnTo>
                  <a:lnTo>
                    <a:pt x="855" y="176"/>
                  </a:lnTo>
                  <a:lnTo>
                    <a:pt x="899" y="151"/>
                  </a:lnTo>
                  <a:lnTo>
                    <a:pt x="941" y="129"/>
                  </a:lnTo>
                  <a:lnTo>
                    <a:pt x="983" y="109"/>
                  </a:lnTo>
                  <a:lnTo>
                    <a:pt x="1024" y="93"/>
                  </a:lnTo>
                  <a:lnTo>
                    <a:pt x="1063" y="79"/>
                  </a:lnTo>
                  <a:lnTo>
                    <a:pt x="1101" y="68"/>
                  </a:lnTo>
                  <a:lnTo>
                    <a:pt x="1136" y="60"/>
                  </a:lnTo>
                  <a:lnTo>
                    <a:pt x="1171" y="53"/>
                  </a:lnTo>
                  <a:lnTo>
                    <a:pt x="1205" y="52"/>
                  </a:lnTo>
                  <a:lnTo>
                    <a:pt x="1219" y="52"/>
                  </a:lnTo>
                  <a:lnTo>
                    <a:pt x="1234" y="52"/>
                  </a:lnTo>
                  <a:lnTo>
                    <a:pt x="1248" y="53"/>
                  </a:lnTo>
                  <a:lnTo>
                    <a:pt x="1263" y="57"/>
                  </a:lnTo>
                  <a:lnTo>
                    <a:pt x="1276" y="58"/>
                  </a:lnTo>
                  <a:lnTo>
                    <a:pt x="1289" y="63"/>
                  </a:lnTo>
                  <a:lnTo>
                    <a:pt x="1302" y="68"/>
                  </a:lnTo>
                  <a:lnTo>
                    <a:pt x="1314" y="72"/>
                  </a:lnTo>
                  <a:lnTo>
                    <a:pt x="1326" y="79"/>
                  </a:lnTo>
                  <a:lnTo>
                    <a:pt x="1337" y="85"/>
                  </a:lnTo>
                  <a:lnTo>
                    <a:pt x="1347" y="91"/>
                  </a:lnTo>
                  <a:lnTo>
                    <a:pt x="1358" y="101"/>
                  </a:lnTo>
                  <a:lnTo>
                    <a:pt x="1387" y="6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1" name="Freeform 9">
              <a:extLst>
                <a:ext uri="{FF2B5EF4-FFF2-40B4-BE49-F238E27FC236}">
                  <a16:creationId xmlns:a16="http://schemas.microsoft.com/office/drawing/2014/main" id="{277947A3-5E06-424C-A5D9-F76254148966}"/>
                </a:ext>
              </a:extLst>
            </p:cNvPr>
            <p:cNvSpPr>
              <a:spLocks/>
            </p:cNvSpPr>
            <p:nvPr/>
          </p:nvSpPr>
          <p:spPr bwMode="auto">
            <a:xfrm>
              <a:off x="1666" y="951"/>
              <a:ext cx="794" cy="1894"/>
            </a:xfrm>
            <a:custGeom>
              <a:avLst/>
              <a:gdLst>
                <a:gd name="T0" fmla="*/ 998 w 632"/>
                <a:gd name="T1" fmla="*/ 2127 h 1655"/>
                <a:gd name="T2" fmla="*/ 852 w 632"/>
                <a:gd name="T3" fmla="*/ 1958 h 1655"/>
                <a:gd name="T4" fmla="*/ 719 w 632"/>
                <a:gd name="T5" fmla="*/ 1790 h 1655"/>
                <a:gd name="T6" fmla="*/ 597 w 632"/>
                <a:gd name="T7" fmla="*/ 1624 h 1655"/>
                <a:gd name="T8" fmla="*/ 486 w 632"/>
                <a:gd name="T9" fmla="*/ 1457 h 1655"/>
                <a:gd name="T10" fmla="*/ 388 w 632"/>
                <a:gd name="T11" fmla="*/ 1295 h 1655"/>
                <a:gd name="T12" fmla="*/ 303 w 632"/>
                <a:gd name="T13" fmla="*/ 1136 h 1655"/>
                <a:gd name="T14" fmla="*/ 232 w 632"/>
                <a:gd name="T15" fmla="*/ 986 h 1655"/>
                <a:gd name="T16" fmla="*/ 172 w 632"/>
                <a:gd name="T17" fmla="*/ 840 h 1655"/>
                <a:gd name="T18" fmla="*/ 127 w 632"/>
                <a:gd name="T19" fmla="*/ 700 h 1655"/>
                <a:gd name="T20" fmla="*/ 97 w 632"/>
                <a:gd name="T21" fmla="*/ 571 h 1655"/>
                <a:gd name="T22" fmla="*/ 78 w 632"/>
                <a:gd name="T23" fmla="*/ 453 h 1655"/>
                <a:gd name="T24" fmla="*/ 75 w 632"/>
                <a:gd name="T25" fmla="*/ 347 h 1655"/>
                <a:gd name="T26" fmla="*/ 88 w 632"/>
                <a:gd name="T27" fmla="*/ 251 h 1655"/>
                <a:gd name="T28" fmla="*/ 101 w 632"/>
                <a:gd name="T29" fmla="*/ 208 h 1655"/>
                <a:gd name="T30" fmla="*/ 113 w 632"/>
                <a:gd name="T31" fmla="*/ 172 h 1655"/>
                <a:gd name="T32" fmla="*/ 136 w 632"/>
                <a:gd name="T33" fmla="*/ 136 h 1655"/>
                <a:gd name="T34" fmla="*/ 156 w 632"/>
                <a:gd name="T35" fmla="*/ 105 h 1655"/>
                <a:gd name="T36" fmla="*/ 181 w 632"/>
                <a:gd name="T37" fmla="*/ 76 h 1655"/>
                <a:gd name="T38" fmla="*/ 211 w 632"/>
                <a:gd name="T39" fmla="*/ 54 h 1655"/>
                <a:gd name="T40" fmla="*/ 143 w 632"/>
                <a:gd name="T41" fmla="*/ 15 h 1655"/>
                <a:gd name="T42" fmla="*/ 111 w 632"/>
                <a:gd name="T43" fmla="*/ 46 h 1655"/>
                <a:gd name="T44" fmla="*/ 80 w 632"/>
                <a:gd name="T45" fmla="*/ 82 h 1655"/>
                <a:gd name="T46" fmla="*/ 55 w 632"/>
                <a:gd name="T47" fmla="*/ 124 h 1655"/>
                <a:gd name="T48" fmla="*/ 36 w 632"/>
                <a:gd name="T49" fmla="*/ 167 h 1655"/>
                <a:gd name="T50" fmla="*/ 20 w 632"/>
                <a:gd name="T51" fmla="*/ 212 h 1655"/>
                <a:gd name="T52" fmla="*/ 5 w 632"/>
                <a:gd name="T53" fmla="*/ 288 h 1655"/>
                <a:gd name="T54" fmla="*/ 0 w 632"/>
                <a:gd name="T55" fmla="*/ 401 h 1655"/>
                <a:gd name="T56" fmla="*/ 8 w 632"/>
                <a:gd name="T57" fmla="*/ 520 h 1655"/>
                <a:gd name="T58" fmla="*/ 35 w 632"/>
                <a:gd name="T59" fmla="*/ 650 h 1655"/>
                <a:gd name="T60" fmla="*/ 73 w 632"/>
                <a:gd name="T61" fmla="*/ 788 h 1655"/>
                <a:gd name="T62" fmla="*/ 128 w 632"/>
                <a:gd name="T63" fmla="*/ 934 h 1655"/>
                <a:gd name="T64" fmla="*/ 195 w 632"/>
                <a:gd name="T65" fmla="*/ 1087 h 1655"/>
                <a:gd name="T66" fmla="*/ 275 w 632"/>
                <a:gd name="T67" fmla="*/ 1245 h 1655"/>
                <a:gd name="T68" fmla="*/ 369 w 632"/>
                <a:gd name="T69" fmla="*/ 1409 h 1655"/>
                <a:gd name="T70" fmla="*/ 475 w 632"/>
                <a:gd name="T71" fmla="*/ 1575 h 1655"/>
                <a:gd name="T72" fmla="*/ 592 w 632"/>
                <a:gd name="T73" fmla="*/ 1743 h 1655"/>
                <a:gd name="T74" fmla="*/ 721 w 632"/>
                <a:gd name="T75" fmla="*/ 1915 h 1655"/>
                <a:gd name="T76" fmla="*/ 863 w 632"/>
                <a:gd name="T77" fmla="*/ 2084 h 1655"/>
                <a:gd name="T78" fmla="*/ 937 w 632"/>
                <a:gd name="T79" fmla="*/ 2168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632" y="1624"/>
                  </a:moveTo>
                  <a:lnTo>
                    <a:pt x="632" y="1624"/>
                  </a:lnTo>
                  <a:lnTo>
                    <a:pt x="585" y="1559"/>
                  </a:lnTo>
                  <a:lnTo>
                    <a:pt x="540" y="1495"/>
                  </a:lnTo>
                  <a:lnTo>
                    <a:pt x="496" y="1430"/>
                  </a:lnTo>
                  <a:lnTo>
                    <a:pt x="455" y="1367"/>
                  </a:lnTo>
                  <a:lnTo>
                    <a:pt x="416" y="1303"/>
                  </a:lnTo>
                  <a:lnTo>
                    <a:pt x="378" y="1240"/>
                  </a:lnTo>
                  <a:lnTo>
                    <a:pt x="342" y="1175"/>
                  </a:lnTo>
                  <a:lnTo>
                    <a:pt x="308" y="1112"/>
                  </a:lnTo>
                  <a:lnTo>
                    <a:pt x="276" y="1051"/>
                  </a:lnTo>
                  <a:lnTo>
                    <a:pt x="246" y="989"/>
                  </a:lnTo>
                  <a:lnTo>
                    <a:pt x="218" y="928"/>
                  </a:lnTo>
                  <a:lnTo>
                    <a:pt x="192" y="868"/>
                  </a:lnTo>
                  <a:lnTo>
                    <a:pt x="169" y="810"/>
                  </a:lnTo>
                  <a:lnTo>
                    <a:pt x="147" y="753"/>
                  </a:lnTo>
                  <a:lnTo>
                    <a:pt x="126" y="696"/>
                  </a:lnTo>
                  <a:lnTo>
                    <a:pt x="109" y="641"/>
                  </a:lnTo>
                  <a:lnTo>
                    <a:pt x="93" y="587"/>
                  </a:lnTo>
                  <a:lnTo>
                    <a:pt x="80" y="535"/>
                  </a:lnTo>
                  <a:lnTo>
                    <a:pt x="70" y="485"/>
                  </a:lnTo>
                  <a:lnTo>
                    <a:pt x="61" y="436"/>
                  </a:lnTo>
                  <a:lnTo>
                    <a:pt x="54" y="391"/>
                  </a:lnTo>
                  <a:lnTo>
                    <a:pt x="49" y="346"/>
                  </a:lnTo>
                  <a:lnTo>
                    <a:pt x="48" y="304"/>
                  </a:lnTo>
                  <a:lnTo>
                    <a:pt x="48" y="265"/>
                  </a:lnTo>
                  <a:lnTo>
                    <a:pt x="51" y="227"/>
                  </a:lnTo>
                  <a:lnTo>
                    <a:pt x="56" y="191"/>
                  </a:lnTo>
                  <a:lnTo>
                    <a:pt x="59" y="175"/>
                  </a:lnTo>
                  <a:lnTo>
                    <a:pt x="64" y="159"/>
                  </a:lnTo>
                  <a:lnTo>
                    <a:pt x="68" y="145"/>
                  </a:lnTo>
                  <a:lnTo>
                    <a:pt x="72" y="131"/>
                  </a:lnTo>
                  <a:lnTo>
                    <a:pt x="78" y="116"/>
                  </a:lnTo>
                  <a:lnTo>
                    <a:pt x="86" y="104"/>
                  </a:lnTo>
                  <a:lnTo>
                    <a:pt x="91" y="91"/>
                  </a:lnTo>
                  <a:lnTo>
                    <a:pt x="99" y="80"/>
                  </a:lnTo>
                  <a:lnTo>
                    <a:pt x="106" y="69"/>
                  </a:lnTo>
                  <a:lnTo>
                    <a:pt x="115" y="58"/>
                  </a:lnTo>
                  <a:lnTo>
                    <a:pt x="123" y="49"/>
                  </a:lnTo>
                  <a:lnTo>
                    <a:pt x="134" y="41"/>
                  </a:lnTo>
                  <a:lnTo>
                    <a:pt x="103" y="0"/>
                  </a:lnTo>
                  <a:lnTo>
                    <a:pt x="91" y="11"/>
                  </a:lnTo>
                  <a:lnTo>
                    <a:pt x="80" y="22"/>
                  </a:lnTo>
                  <a:lnTo>
                    <a:pt x="70" y="35"/>
                  </a:lnTo>
                  <a:lnTo>
                    <a:pt x="59" y="49"/>
                  </a:lnTo>
                  <a:lnTo>
                    <a:pt x="51" y="63"/>
                  </a:lnTo>
                  <a:lnTo>
                    <a:pt x="42" y="79"/>
                  </a:lnTo>
                  <a:lnTo>
                    <a:pt x="35" y="94"/>
                  </a:lnTo>
                  <a:lnTo>
                    <a:pt x="29" y="110"/>
                  </a:lnTo>
                  <a:lnTo>
                    <a:pt x="23" y="128"/>
                  </a:lnTo>
                  <a:lnTo>
                    <a:pt x="17" y="145"/>
                  </a:lnTo>
                  <a:lnTo>
                    <a:pt x="13" y="162"/>
                  </a:lnTo>
                  <a:lnTo>
                    <a:pt x="8" y="183"/>
                  </a:lnTo>
                  <a:lnTo>
                    <a:pt x="3" y="220"/>
                  </a:lnTo>
                  <a:lnTo>
                    <a:pt x="0" y="261"/>
                  </a:lnTo>
                  <a:lnTo>
                    <a:pt x="0" y="306"/>
                  </a:lnTo>
                  <a:lnTo>
                    <a:pt x="1" y="350"/>
                  </a:lnTo>
                  <a:lnTo>
                    <a:pt x="5" y="397"/>
                  </a:lnTo>
                  <a:lnTo>
                    <a:pt x="13" y="446"/>
                  </a:lnTo>
                  <a:lnTo>
                    <a:pt x="22" y="496"/>
                  </a:lnTo>
                  <a:lnTo>
                    <a:pt x="33" y="548"/>
                  </a:lnTo>
                  <a:lnTo>
                    <a:pt x="46" y="602"/>
                  </a:lnTo>
                  <a:lnTo>
                    <a:pt x="62" y="657"/>
                  </a:lnTo>
                  <a:lnTo>
                    <a:pt x="81" y="713"/>
                  </a:lnTo>
                  <a:lnTo>
                    <a:pt x="102" y="772"/>
                  </a:lnTo>
                  <a:lnTo>
                    <a:pt x="123" y="830"/>
                  </a:lnTo>
                  <a:lnTo>
                    <a:pt x="148" y="890"/>
                  </a:lnTo>
                  <a:lnTo>
                    <a:pt x="174" y="951"/>
                  </a:lnTo>
                  <a:lnTo>
                    <a:pt x="204" y="1013"/>
                  </a:lnTo>
                  <a:lnTo>
                    <a:pt x="234" y="1076"/>
                  </a:lnTo>
                  <a:lnTo>
                    <a:pt x="266" y="1139"/>
                  </a:lnTo>
                  <a:lnTo>
                    <a:pt x="301" y="1202"/>
                  </a:lnTo>
                  <a:lnTo>
                    <a:pt x="338" y="1266"/>
                  </a:lnTo>
                  <a:lnTo>
                    <a:pt x="375" y="1331"/>
                  </a:lnTo>
                  <a:lnTo>
                    <a:pt x="416" y="1395"/>
                  </a:lnTo>
                  <a:lnTo>
                    <a:pt x="457" y="1462"/>
                  </a:lnTo>
                  <a:lnTo>
                    <a:pt x="501" y="1526"/>
                  </a:lnTo>
                  <a:lnTo>
                    <a:pt x="547" y="1591"/>
                  </a:lnTo>
                  <a:lnTo>
                    <a:pt x="594" y="1655"/>
                  </a:lnTo>
                  <a:lnTo>
                    <a:pt x="632" y="1624"/>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2" name="Freeform 10">
              <a:extLst>
                <a:ext uri="{FF2B5EF4-FFF2-40B4-BE49-F238E27FC236}">
                  <a16:creationId xmlns:a16="http://schemas.microsoft.com/office/drawing/2014/main" id="{E0C54B53-A4DE-4390-BECA-03BE9182D957}"/>
                </a:ext>
              </a:extLst>
            </p:cNvPr>
            <p:cNvSpPr>
              <a:spLocks/>
            </p:cNvSpPr>
            <p:nvPr/>
          </p:nvSpPr>
          <p:spPr bwMode="auto">
            <a:xfrm>
              <a:off x="2412" y="2810"/>
              <a:ext cx="1741" cy="1109"/>
            </a:xfrm>
            <a:custGeom>
              <a:avLst/>
              <a:gdLst>
                <a:gd name="T0" fmla="*/ 2135 w 1388"/>
                <a:gd name="T1" fmla="*/ 1136 h 970"/>
                <a:gd name="T2" fmla="*/ 2103 w 1388"/>
                <a:gd name="T3" fmla="*/ 1157 h 970"/>
                <a:gd name="T4" fmla="*/ 2066 w 1388"/>
                <a:gd name="T5" fmla="*/ 1174 h 970"/>
                <a:gd name="T6" fmla="*/ 2028 w 1388"/>
                <a:gd name="T7" fmla="*/ 1186 h 970"/>
                <a:gd name="T8" fmla="*/ 1986 w 1388"/>
                <a:gd name="T9" fmla="*/ 1194 h 970"/>
                <a:gd name="T10" fmla="*/ 1943 w 1388"/>
                <a:gd name="T11" fmla="*/ 1200 h 970"/>
                <a:gd name="T12" fmla="*/ 1894 w 1388"/>
                <a:gd name="T13" fmla="*/ 1200 h 970"/>
                <a:gd name="T14" fmla="*/ 1789 w 1388"/>
                <a:gd name="T15" fmla="*/ 1189 h 970"/>
                <a:gd name="T16" fmla="*/ 1672 w 1388"/>
                <a:gd name="T17" fmla="*/ 1165 h 970"/>
                <a:gd name="T18" fmla="*/ 1547 w 1388"/>
                <a:gd name="T19" fmla="*/ 1125 h 970"/>
                <a:gd name="T20" fmla="*/ 1412 w 1388"/>
                <a:gd name="T21" fmla="*/ 1070 h 970"/>
                <a:gd name="T22" fmla="*/ 1274 w 1388"/>
                <a:gd name="T23" fmla="*/ 1000 h 970"/>
                <a:gd name="T24" fmla="*/ 1130 w 1388"/>
                <a:gd name="T25" fmla="*/ 916 h 970"/>
                <a:gd name="T26" fmla="*/ 980 w 1388"/>
                <a:gd name="T27" fmla="*/ 820 h 970"/>
                <a:gd name="T28" fmla="*/ 828 w 1388"/>
                <a:gd name="T29" fmla="*/ 712 h 970"/>
                <a:gd name="T30" fmla="*/ 674 w 1388"/>
                <a:gd name="T31" fmla="*/ 591 h 970"/>
                <a:gd name="T32" fmla="*/ 518 w 1388"/>
                <a:gd name="T33" fmla="*/ 458 h 970"/>
                <a:gd name="T34" fmla="*/ 364 w 1388"/>
                <a:gd name="T35" fmla="*/ 316 h 970"/>
                <a:gd name="T36" fmla="*/ 211 w 1388"/>
                <a:gd name="T37" fmla="*/ 162 h 970"/>
                <a:gd name="T38" fmla="*/ 60 w 1388"/>
                <a:gd name="T39" fmla="*/ 0 h 970"/>
                <a:gd name="T40" fmla="*/ 75 w 1388"/>
                <a:gd name="T41" fmla="*/ 126 h 970"/>
                <a:gd name="T42" fmla="*/ 228 w 1388"/>
                <a:gd name="T43" fmla="*/ 286 h 970"/>
                <a:gd name="T44" fmla="*/ 384 w 1388"/>
                <a:gd name="T45" fmla="*/ 437 h 970"/>
                <a:gd name="T46" fmla="*/ 543 w 1388"/>
                <a:gd name="T47" fmla="*/ 574 h 970"/>
                <a:gd name="T48" fmla="*/ 700 w 1388"/>
                <a:gd name="T49" fmla="*/ 704 h 970"/>
                <a:gd name="T50" fmla="*/ 855 w 1388"/>
                <a:gd name="T51" fmla="*/ 821 h 970"/>
                <a:gd name="T52" fmla="*/ 1010 w 1388"/>
                <a:gd name="T53" fmla="*/ 927 h 970"/>
                <a:gd name="T54" fmla="*/ 1162 w 1388"/>
                <a:gd name="T55" fmla="*/ 1016 h 970"/>
                <a:gd name="T56" fmla="*/ 1307 w 1388"/>
                <a:gd name="T57" fmla="*/ 1096 h 970"/>
                <a:gd name="T58" fmla="*/ 1450 w 1388"/>
                <a:gd name="T59" fmla="*/ 1160 h 970"/>
                <a:gd name="T60" fmla="*/ 1585 w 1388"/>
                <a:gd name="T61" fmla="*/ 1213 h 970"/>
                <a:gd name="T62" fmla="*/ 1713 w 1388"/>
                <a:gd name="T63" fmla="*/ 1247 h 970"/>
                <a:gd name="T64" fmla="*/ 1835 w 1388"/>
                <a:gd name="T65" fmla="*/ 1267 h 970"/>
                <a:gd name="T66" fmla="*/ 1919 w 1388"/>
                <a:gd name="T67" fmla="*/ 1268 h 970"/>
                <a:gd name="T68" fmla="*/ 1973 w 1388"/>
                <a:gd name="T69" fmla="*/ 1267 h 970"/>
                <a:gd name="T70" fmla="*/ 2024 w 1388"/>
                <a:gd name="T71" fmla="*/ 1258 h 970"/>
                <a:gd name="T72" fmla="*/ 2073 w 1388"/>
                <a:gd name="T73" fmla="*/ 1246 h 970"/>
                <a:gd name="T74" fmla="*/ 2120 w 1388"/>
                <a:gd name="T75" fmla="*/ 1228 h 970"/>
                <a:gd name="T76" fmla="*/ 2164 w 1388"/>
                <a:gd name="T77" fmla="*/ 1204 h 970"/>
                <a:gd name="T78" fmla="*/ 2184 w 1388"/>
                <a:gd name="T79" fmla="*/ 1189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0">
                  <a:moveTo>
                    <a:pt x="1357" y="869"/>
                  </a:moveTo>
                  <a:lnTo>
                    <a:pt x="1357" y="869"/>
                  </a:lnTo>
                  <a:lnTo>
                    <a:pt x="1347" y="879"/>
                  </a:lnTo>
                  <a:lnTo>
                    <a:pt x="1337" y="885"/>
                  </a:lnTo>
                  <a:lnTo>
                    <a:pt x="1325" y="891"/>
                  </a:lnTo>
                  <a:lnTo>
                    <a:pt x="1313" y="898"/>
                  </a:lnTo>
                  <a:lnTo>
                    <a:pt x="1302" y="902"/>
                  </a:lnTo>
                  <a:lnTo>
                    <a:pt x="1289" y="907"/>
                  </a:lnTo>
                  <a:lnTo>
                    <a:pt x="1277" y="912"/>
                  </a:lnTo>
                  <a:lnTo>
                    <a:pt x="1262" y="913"/>
                  </a:lnTo>
                  <a:lnTo>
                    <a:pt x="1249" y="917"/>
                  </a:lnTo>
                  <a:lnTo>
                    <a:pt x="1235" y="918"/>
                  </a:lnTo>
                  <a:lnTo>
                    <a:pt x="1219" y="918"/>
                  </a:lnTo>
                  <a:lnTo>
                    <a:pt x="1204" y="918"/>
                  </a:lnTo>
                  <a:lnTo>
                    <a:pt x="1171" y="917"/>
                  </a:lnTo>
                  <a:lnTo>
                    <a:pt x="1137" y="910"/>
                  </a:lnTo>
                  <a:lnTo>
                    <a:pt x="1101" y="902"/>
                  </a:lnTo>
                  <a:lnTo>
                    <a:pt x="1063" y="891"/>
                  </a:lnTo>
                  <a:lnTo>
                    <a:pt x="1024" y="877"/>
                  </a:lnTo>
                  <a:lnTo>
                    <a:pt x="983" y="861"/>
                  </a:lnTo>
                  <a:lnTo>
                    <a:pt x="942" y="841"/>
                  </a:lnTo>
                  <a:lnTo>
                    <a:pt x="898" y="819"/>
                  </a:lnTo>
                  <a:lnTo>
                    <a:pt x="855" y="794"/>
                  </a:lnTo>
                  <a:lnTo>
                    <a:pt x="810" y="765"/>
                  </a:lnTo>
                  <a:lnTo>
                    <a:pt x="764" y="734"/>
                  </a:lnTo>
                  <a:lnTo>
                    <a:pt x="718" y="701"/>
                  </a:lnTo>
                  <a:lnTo>
                    <a:pt x="670" y="666"/>
                  </a:lnTo>
                  <a:lnTo>
                    <a:pt x="623" y="627"/>
                  </a:lnTo>
                  <a:lnTo>
                    <a:pt x="575" y="587"/>
                  </a:lnTo>
                  <a:lnTo>
                    <a:pt x="526" y="545"/>
                  </a:lnTo>
                  <a:lnTo>
                    <a:pt x="478" y="499"/>
                  </a:lnTo>
                  <a:lnTo>
                    <a:pt x="428" y="452"/>
                  </a:lnTo>
                  <a:lnTo>
                    <a:pt x="378" y="402"/>
                  </a:lnTo>
                  <a:lnTo>
                    <a:pt x="329" y="351"/>
                  </a:lnTo>
                  <a:lnTo>
                    <a:pt x="279" y="296"/>
                  </a:lnTo>
                  <a:lnTo>
                    <a:pt x="231" y="241"/>
                  </a:lnTo>
                  <a:lnTo>
                    <a:pt x="182" y="183"/>
                  </a:lnTo>
                  <a:lnTo>
                    <a:pt x="134" y="124"/>
                  </a:lnTo>
                  <a:lnTo>
                    <a:pt x="86" y="63"/>
                  </a:lnTo>
                  <a:lnTo>
                    <a:pt x="38" y="0"/>
                  </a:lnTo>
                  <a:lnTo>
                    <a:pt x="0" y="31"/>
                  </a:lnTo>
                  <a:lnTo>
                    <a:pt x="48" y="96"/>
                  </a:lnTo>
                  <a:lnTo>
                    <a:pt x="97" y="157"/>
                  </a:lnTo>
                  <a:lnTo>
                    <a:pt x="145" y="219"/>
                  </a:lnTo>
                  <a:lnTo>
                    <a:pt x="195" y="277"/>
                  </a:lnTo>
                  <a:lnTo>
                    <a:pt x="244" y="334"/>
                  </a:lnTo>
                  <a:lnTo>
                    <a:pt x="295" y="387"/>
                  </a:lnTo>
                  <a:lnTo>
                    <a:pt x="345" y="439"/>
                  </a:lnTo>
                  <a:lnTo>
                    <a:pt x="394" y="490"/>
                  </a:lnTo>
                  <a:lnTo>
                    <a:pt x="445" y="539"/>
                  </a:lnTo>
                  <a:lnTo>
                    <a:pt x="495" y="584"/>
                  </a:lnTo>
                  <a:lnTo>
                    <a:pt x="544" y="628"/>
                  </a:lnTo>
                  <a:lnTo>
                    <a:pt x="594" y="669"/>
                  </a:lnTo>
                  <a:lnTo>
                    <a:pt x="642" y="709"/>
                  </a:lnTo>
                  <a:lnTo>
                    <a:pt x="690" y="745"/>
                  </a:lnTo>
                  <a:lnTo>
                    <a:pt x="738" y="778"/>
                  </a:lnTo>
                  <a:lnTo>
                    <a:pt x="785" y="809"/>
                  </a:lnTo>
                  <a:lnTo>
                    <a:pt x="831" y="839"/>
                  </a:lnTo>
                  <a:lnTo>
                    <a:pt x="877" y="865"/>
                  </a:lnTo>
                  <a:lnTo>
                    <a:pt x="922" y="888"/>
                  </a:lnTo>
                  <a:lnTo>
                    <a:pt x="965" y="909"/>
                  </a:lnTo>
                  <a:lnTo>
                    <a:pt x="1008" y="928"/>
                  </a:lnTo>
                  <a:lnTo>
                    <a:pt x="1048" y="942"/>
                  </a:lnTo>
                  <a:lnTo>
                    <a:pt x="1089" y="954"/>
                  </a:lnTo>
                  <a:lnTo>
                    <a:pt x="1128" y="962"/>
                  </a:lnTo>
                  <a:lnTo>
                    <a:pt x="1166" y="969"/>
                  </a:lnTo>
                  <a:lnTo>
                    <a:pt x="1201" y="970"/>
                  </a:lnTo>
                  <a:lnTo>
                    <a:pt x="1220" y="970"/>
                  </a:lnTo>
                  <a:lnTo>
                    <a:pt x="1238" y="970"/>
                  </a:lnTo>
                  <a:lnTo>
                    <a:pt x="1254" y="969"/>
                  </a:lnTo>
                  <a:lnTo>
                    <a:pt x="1271" y="965"/>
                  </a:lnTo>
                  <a:lnTo>
                    <a:pt x="1287" y="962"/>
                  </a:lnTo>
                  <a:lnTo>
                    <a:pt x="1303" y="958"/>
                  </a:lnTo>
                  <a:lnTo>
                    <a:pt x="1318" y="953"/>
                  </a:lnTo>
                  <a:lnTo>
                    <a:pt x="1332" y="946"/>
                  </a:lnTo>
                  <a:lnTo>
                    <a:pt x="1347" y="939"/>
                  </a:lnTo>
                  <a:lnTo>
                    <a:pt x="1361" y="931"/>
                  </a:lnTo>
                  <a:lnTo>
                    <a:pt x="1375" y="921"/>
                  </a:lnTo>
                  <a:lnTo>
                    <a:pt x="1388" y="910"/>
                  </a:lnTo>
                  <a:lnTo>
                    <a:pt x="1357" y="869"/>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3" name="Freeform 11">
              <a:extLst>
                <a:ext uri="{FF2B5EF4-FFF2-40B4-BE49-F238E27FC236}">
                  <a16:creationId xmlns:a16="http://schemas.microsoft.com/office/drawing/2014/main" id="{9701F910-7CC3-470E-9171-4C472FB6ADAE}"/>
                </a:ext>
              </a:extLst>
            </p:cNvPr>
            <p:cNvSpPr>
              <a:spLocks/>
            </p:cNvSpPr>
            <p:nvPr/>
          </p:nvSpPr>
          <p:spPr bwMode="auto">
            <a:xfrm>
              <a:off x="3456" y="1957"/>
              <a:ext cx="793" cy="1893"/>
            </a:xfrm>
            <a:custGeom>
              <a:avLst/>
              <a:gdLst>
                <a:gd name="T0" fmla="*/ 0 w 632"/>
                <a:gd name="T1" fmla="*/ 40 h 1655"/>
                <a:gd name="T2" fmla="*/ 144 w 632"/>
                <a:gd name="T3" fmla="*/ 209 h 1655"/>
                <a:gd name="T4" fmla="*/ 277 w 632"/>
                <a:gd name="T5" fmla="*/ 376 h 1655"/>
                <a:gd name="T6" fmla="*/ 398 w 632"/>
                <a:gd name="T7" fmla="*/ 544 h 1655"/>
                <a:gd name="T8" fmla="*/ 508 w 632"/>
                <a:gd name="T9" fmla="*/ 710 h 1655"/>
                <a:gd name="T10" fmla="*/ 606 w 632"/>
                <a:gd name="T11" fmla="*/ 872 h 1655"/>
                <a:gd name="T12" fmla="*/ 693 w 632"/>
                <a:gd name="T13" fmla="*/ 1029 h 1655"/>
                <a:gd name="T14" fmla="*/ 764 w 632"/>
                <a:gd name="T15" fmla="*/ 1180 h 1655"/>
                <a:gd name="T16" fmla="*/ 823 w 632"/>
                <a:gd name="T17" fmla="*/ 1327 h 1655"/>
                <a:gd name="T18" fmla="*/ 867 w 632"/>
                <a:gd name="T19" fmla="*/ 1465 h 1655"/>
                <a:gd name="T20" fmla="*/ 898 w 632"/>
                <a:gd name="T21" fmla="*/ 1594 h 1655"/>
                <a:gd name="T22" fmla="*/ 915 w 632"/>
                <a:gd name="T23" fmla="*/ 1712 h 1655"/>
                <a:gd name="T24" fmla="*/ 918 w 632"/>
                <a:gd name="T25" fmla="*/ 1820 h 1655"/>
                <a:gd name="T26" fmla="*/ 905 w 632"/>
                <a:gd name="T27" fmla="*/ 1917 h 1655"/>
                <a:gd name="T28" fmla="*/ 895 w 632"/>
                <a:gd name="T29" fmla="*/ 1957 h 1655"/>
                <a:gd name="T30" fmla="*/ 878 w 632"/>
                <a:gd name="T31" fmla="*/ 1995 h 1655"/>
                <a:gd name="T32" fmla="*/ 860 w 632"/>
                <a:gd name="T33" fmla="*/ 2029 h 1655"/>
                <a:gd name="T34" fmla="*/ 839 w 632"/>
                <a:gd name="T35" fmla="*/ 2060 h 1655"/>
                <a:gd name="T36" fmla="*/ 814 w 632"/>
                <a:gd name="T37" fmla="*/ 2090 h 1655"/>
                <a:gd name="T38" fmla="*/ 784 w 632"/>
                <a:gd name="T39" fmla="*/ 2111 h 1655"/>
                <a:gd name="T40" fmla="*/ 851 w 632"/>
                <a:gd name="T41" fmla="*/ 2150 h 1655"/>
                <a:gd name="T42" fmla="*/ 885 w 632"/>
                <a:gd name="T43" fmla="*/ 2121 h 1655"/>
                <a:gd name="T44" fmla="*/ 915 w 632"/>
                <a:gd name="T45" fmla="*/ 2083 h 1655"/>
                <a:gd name="T46" fmla="*/ 939 w 632"/>
                <a:gd name="T47" fmla="*/ 2042 h 1655"/>
                <a:gd name="T48" fmla="*/ 959 w 632"/>
                <a:gd name="T49" fmla="*/ 1999 h 1655"/>
                <a:gd name="T50" fmla="*/ 975 w 632"/>
                <a:gd name="T51" fmla="*/ 1954 h 1655"/>
                <a:gd name="T52" fmla="*/ 989 w 632"/>
                <a:gd name="T53" fmla="*/ 1877 h 1655"/>
                <a:gd name="T54" fmla="*/ 995 w 632"/>
                <a:gd name="T55" fmla="*/ 1766 h 1655"/>
                <a:gd name="T56" fmla="*/ 984 w 632"/>
                <a:gd name="T57" fmla="*/ 1646 h 1655"/>
                <a:gd name="T58" fmla="*/ 960 w 632"/>
                <a:gd name="T59" fmla="*/ 1517 h 1655"/>
                <a:gd name="T60" fmla="*/ 920 w 632"/>
                <a:gd name="T61" fmla="*/ 1379 h 1655"/>
                <a:gd name="T62" fmla="*/ 867 w 632"/>
                <a:gd name="T63" fmla="*/ 1232 h 1655"/>
                <a:gd name="T64" fmla="*/ 799 w 632"/>
                <a:gd name="T65" fmla="*/ 1080 h 1655"/>
                <a:gd name="T66" fmla="*/ 719 w 632"/>
                <a:gd name="T67" fmla="*/ 921 h 1655"/>
                <a:gd name="T68" fmla="*/ 626 w 632"/>
                <a:gd name="T69" fmla="*/ 757 h 1655"/>
                <a:gd name="T70" fmla="*/ 521 w 632"/>
                <a:gd name="T71" fmla="*/ 592 h 1655"/>
                <a:gd name="T72" fmla="*/ 403 w 632"/>
                <a:gd name="T73" fmla="*/ 424 h 1655"/>
                <a:gd name="T74" fmla="*/ 272 w 632"/>
                <a:gd name="T75" fmla="*/ 254 h 1655"/>
                <a:gd name="T76" fmla="*/ 134 w 632"/>
                <a:gd name="T77" fmla="*/ 83 h 1655"/>
                <a:gd name="T78" fmla="*/ 60 w 632"/>
                <a:gd name="T79" fmla="*/ 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0" y="31"/>
                  </a:moveTo>
                  <a:lnTo>
                    <a:pt x="0" y="31"/>
                  </a:lnTo>
                  <a:lnTo>
                    <a:pt x="47" y="96"/>
                  </a:lnTo>
                  <a:lnTo>
                    <a:pt x="92" y="160"/>
                  </a:lnTo>
                  <a:lnTo>
                    <a:pt x="134" y="225"/>
                  </a:lnTo>
                  <a:lnTo>
                    <a:pt x="176" y="288"/>
                  </a:lnTo>
                  <a:lnTo>
                    <a:pt x="216" y="353"/>
                  </a:lnTo>
                  <a:lnTo>
                    <a:pt x="253" y="416"/>
                  </a:lnTo>
                  <a:lnTo>
                    <a:pt x="288" y="480"/>
                  </a:lnTo>
                  <a:lnTo>
                    <a:pt x="323" y="543"/>
                  </a:lnTo>
                  <a:lnTo>
                    <a:pt x="355" y="605"/>
                  </a:lnTo>
                  <a:lnTo>
                    <a:pt x="385" y="666"/>
                  </a:lnTo>
                  <a:lnTo>
                    <a:pt x="414" y="728"/>
                  </a:lnTo>
                  <a:lnTo>
                    <a:pt x="440" y="787"/>
                  </a:lnTo>
                  <a:lnTo>
                    <a:pt x="463" y="846"/>
                  </a:lnTo>
                  <a:lnTo>
                    <a:pt x="485" y="902"/>
                  </a:lnTo>
                  <a:lnTo>
                    <a:pt x="505" y="959"/>
                  </a:lnTo>
                  <a:lnTo>
                    <a:pt x="523" y="1014"/>
                  </a:lnTo>
                  <a:lnTo>
                    <a:pt x="537" y="1068"/>
                  </a:lnTo>
                  <a:lnTo>
                    <a:pt x="551" y="1120"/>
                  </a:lnTo>
                  <a:lnTo>
                    <a:pt x="562" y="1170"/>
                  </a:lnTo>
                  <a:lnTo>
                    <a:pt x="571" y="1219"/>
                  </a:lnTo>
                  <a:lnTo>
                    <a:pt x="578" y="1265"/>
                  </a:lnTo>
                  <a:lnTo>
                    <a:pt x="581" y="1309"/>
                  </a:lnTo>
                  <a:lnTo>
                    <a:pt x="584" y="1351"/>
                  </a:lnTo>
                  <a:lnTo>
                    <a:pt x="583" y="1391"/>
                  </a:lnTo>
                  <a:lnTo>
                    <a:pt x="580" y="1428"/>
                  </a:lnTo>
                  <a:lnTo>
                    <a:pt x="575" y="1465"/>
                  </a:lnTo>
                  <a:lnTo>
                    <a:pt x="572" y="1480"/>
                  </a:lnTo>
                  <a:lnTo>
                    <a:pt x="568" y="1496"/>
                  </a:lnTo>
                  <a:lnTo>
                    <a:pt x="564" y="1510"/>
                  </a:lnTo>
                  <a:lnTo>
                    <a:pt x="558" y="1525"/>
                  </a:lnTo>
                  <a:lnTo>
                    <a:pt x="552" y="1539"/>
                  </a:lnTo>
                  <a:lnTo>
                    <a:pt x="546" y="1551"/>
                  </a:lnTo>
                  <a:lnTo>
                    <a:pt x="540" y="1564"/>
                  </a:lnTo>
                  <a:lnTo>
                    <a:pt x="533" y="1575"/>
                  </a:lnTo>
                  <a:lnTo>
                    <a:pt x="524" y="1586"/>
                  </a:lnTo>
                  <a:lnTo>
                    <a:pt x="517" y="1597"/>
                  </a:lnTo>
                  <a:lnTo>
                    <a:pt x="507" y="1606"/>
                  </a:lnTo>
                  <a:lnTo>
                    <a:pt x="498" y="1614"/>
                  </a:lnTo>
                  <a:lnTo>
                    <a:pt x="529" y="1655"/>
                  </a:lnTo>
                  <a:lnTo>
                    <a:pt x="540" y="1644"/>
                  </a:lnTo>
                  <a:lnTo>
                    <a:pt x="552" y="1633"/>
                  </a:lnTo>
                  <a:lnTo>
                    <a:pt x="562" y="1621"/>
                  </a:lnTo>
                  <a:lnTo>
                    <a:pt x="572" y="1606"/>
                  </a:lnTo>
                  <a:lnTo>
                    <a:pt x="581" y="1592"/>
                  </a:lnTo>
                  <a:lnTo>
                    <a:pt x="588" y="1577"/>
                  </a:lnTo>
                  <a:lnTo>
                    <a:pt x="596" y="1561"/>
                  </a:lnTo>
                  <a:lnTo>
                    <a:pt x="603" y="1545"/>
                  </a:lnTo>
                  <a:lnTo>
                    <a:pt x="609" y="1528"/>
                  </a:lnTo>
                  <a:lnTo>
                    <a:pt x="615" y="1510"/>
                  </a:lnTo>
                  <a:lnTo>
                    <a:pt x="619" y="1493"/>
                  </a:lnTo>
                  <a:lnTo>
                    <a:pt x="623" y="1473"/>
                  </a:lnTo>
                  <a:lnTo>
                    <a:pt x="628" y="1435"/>
                  </a:lnTo>
                  <a:lnTo>
                    <a:pt x="632" y="1394"/>
                  </a:lnTo>
                  <a:lnTo>
                    <a:pt x="632" y="1350"/>
                  </a:lnTo>
                  <a:lnTo>
                    <a:pt x="631" y="1306"/>
                  </a:lnTo>
                  <a:lnTo>
                    <a:pt x="625" y="1258"/>
                  </a:lnTo>
                  <a:lnTo>
                    <a:pt x="619" y="1210"/>
                  </a:lnTo>
                  <a:lnTo>
                    <a:pt x="610" y="1159"/>
                  </a:lnTo>
                  <a:lnTo>
                    <a:pt x="599" y="1107"/>
                  </a:lnTo>
                  <a:lnTo>
                    <a:pt x="584" y="1054"/>
                  </a:lnTo>
                  <a:lnTo>
                    <a:pt x="568" y="998"/>
                  </a:lnTo>
                  <a:lnTo>
                    <a:pt x="551" y="942"/>
                  </a:lnTo>
                  <a:lnTo>
                    <a:pt x="530" y="883"/>
                  </a:lnTo>
                  <a:lnTo>
                    <a:pt x="508" y="825"/>
                  </a:lnTo>
                  <a:lnTo>
                    <a:pt x="484" y="765"/>
                  </a:lnTo>
                  <a:lnTo>
                    <a:pt x="457" y="704"/>
                  </a:lnTo>
                  <a:lnTo>
                    <a:pt x="428" y="642"/>
                  </a:lnTo>
                  <a:lnTo>
                    <a:pt x="398" y="579"/>
                  </a:lnTo>
                  <a:lnTo>
                    <a:pt x="366" y="516"/>
                  </a:lnTo>
                  <a:lnTo>
                    <a:pt x="331" y="453"/>
                  </a:lnTo>
                  <a:lnTo>
                    <a:pt x="294" y="389"/>
                  </a:lnTo>
                  <a:lnTo>
                    <a:pt x="256" y="324"/>
                  </a:lnTo>
                  <a:lnTo>
                    <a:pt x="216" y="260"/>
                  </a:lnTo>
                  <a:lnTo>
                    <a:pt x="173" y="194"/>
                  </a:lnTo>
                  <a:lnTo>
                    <a:pt x="130" y="129"/>
                  </a:lnTo>
                  <a:lnTo>
                    <a:pt x="85" y="64"/>
                  </a:lnTo>
                  <a:lnTo>
                    <a:pt x="38" y="0"/>
                  </a:lnTo>
                  <a:lnTo>
                    <a:pt x="0" y="31"/>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4" name="Freeform 12">
              <a:extLst>
                <a:ext uri="{FF2B5EF4-FFF2-40B4-BE49-F238E27FC236}">
                  <a16:creationId xmlns:a16="http://schemas.microsoft.com/office/drawing/2014/main" id="{6940D8FB-5CD0-4343-AF69-9AF381EE5103}"/>
                </a:ext>
              </a:extLst>
            </p:cNvPr>
            <p:cNvSpPr>
              <a:spLocks/>
            </p:cNvSpPr>
            <p:nvPr/>
          </p:nvSpPr>
          <p:spPr bwMode="auto">
            <a:xfrm>
              <a:off x="1795" y="882"/>
              <a:ext cx="1741" cy="1109"/>
            </a:xfrm>
            <a:custGeom>
              <a:avLst/>
              <a:gdLst>
                <a:gd name="T0" fmla="*/ 49 w 1388"/>
                <a:gd name="T1" fmla="*/ 132 h 971"/>
                <a:gd name="T2" fmla="*/ 80 w 1388"/>
                <a:gd name="T3" fmla="*/ 112 h 971"/>
                <a:gd name="T4" fmla="*/ 115 w 1388"/>
                <a:gd name="T5" fmla="*/ 97 h 971"/>
                <a:gd name="T6" fmla="*/ 154 w 1388"/>
                <a:gd name="T7" fmla="*/ 83 h 971"/>
                <a:gd name="T8" fmla="*/ 197 w 1388"/>
                <a:gd name="T9" fmla="*/ 75 h 971"/>
                <a:gd name="T10" fmla="*/ 241 w 1388"/>
                <a:gd name="T11" fmla="*/ 70 h 971"/>
                <a:gd name="T12" fmla="*/ 290 w 1388"/>
                <a:gd name="T13" fmla="*/ 70 h 971"/>
                <a:gd name="T14" fmla="*/ 395 w 1388"/>
                <a:gd name="T15" fmla="*/ 77 h 971"/>
                <a:gd name="T16" fmla="*/ 512 w 1388"/>
                <a:gd name="T17" fmla="*/ 104 h 971"/>
                <a:gd name="T18" fmla="*/ 633 w 1388"/>
                <a:gd name="T19" fmla="*/ 144 h 971"/>
                <a:gd name="T20" fmla="*/ 769 w 1388"/>
                <a:gd name="T21" fmla="*/ 199 h 971"/>
                <a:gd name="T22" fmla="*/ 909 w 1388"/>
                <a:gd name="T23" fmla="*/ 268 h 971"/>
                <a:gd name="T24" fmla="*/ 1054 w 1388"/>
                <a:gd name="T25" fmla="*/ 352 h 971"/>
                <a:gd name="T26" fmla="*/ 1204 w 1388"/>
                <a:gd name="T27" fmla="*/ 448 h 971"/>
                <a:gd name="T28" fmla="*/ 1356 w 1388"/>
                <a:gd name="T29" fmla="*/ 556 h 971"/>
                <a:gd name="T30" fmla="*/ 1510 w 1388"/>
                <a:gd name="T31" fmla="*/ 677 h 971"/>
                <a:gd name="T32" fmla="*/ 1666 w 1388"/>
                <a:gd name="T33" fmla="*/ 809 h 971"/>
                <a:gd name="T34" fmla="*/ 1819 w 1388"/>
                <a:gd name="T35" fmla="*/ 953 h 971"/>
                <a:gd name="T36" fmla="*/ 1973 w 1388"/>
                <a:gd name="T37" fmla="*/ 1104 h 971"/>
                <a:gd name="T38" fmla="*/ 2124 w 1388"/>
                <a:gd name="T39" fmla="*/ 1267 h 971"/>
                <a:gd name="T40" fmla="*/ 2109 w 1388"/>
                <a:gd name="T41" fmla="*/ 1141 h 971"/>
                <a:gd name="T42" fmla="*/ 1953 w 1388"/>
                <a:gd name="T43" fmla="*/ 981 h 971"/>
                <a:gd name="T44" fmla="*/ 1796 w 1388"/>
                <a:gd name="T45" fmla="*/ 831 h 971"/>
                <a:gd name="T46" fmla="*/ 1641 w 1388"/>
                <a:gd name="T47" fmla="*/ 691 h 971"/>
                <a:gd name="T48" fmla="*/ 1483 w 1388"/>
                <a:gd name="T49" fmla="*/ 565 h 971"/>
                <a:gd name="T50" fmla="*/ 1326 w 1388"/>
                <a:gd name="T51" fmla="*/ 448 h 971"/>
                <a:gd name="T52" fmla="*/ 1174 w 1388"/>
                <a:gd name="T53" fmla="*/ 343 h 971"/>
                <a:gd name="T54" fmla="*/ 1022 w 1388"/>
                <a:gd name="T55" fmla="*/ 251 h 971"/>
                <a:gd name="T56" fmla="*/ 874 w 1388"/>
                <a:gd name="T57" fmla="*/ 172 h 971"/>
                <a:gd name="T58" fmla="*/ 734 w 1388"/>
                <a:gd name="T59" fmla="*/ 109 h 971"/>
                <a:gd name="T60" fmla="*/ 598 w 1388"/>
                <a:gd name="T61" fmla="*/ 57 h 971"/>
                <a:gd name="T62" fmla="*/ 470 w 1388"/>
                <a:gd name="T63" fmla="*/ 22 h 971"/>
                <a:gd name="T64" fmla="*/ 347 w 1388"/>
                <a:gd name="T65" fmla="*/ 3 h 971"/>
                <a:gd name="T66" fmla="*/ 265 w 1388"/>
                <a:gd name="T67" fmla="*/ 0 h 971"/>
                <a:gd name="T68" fmla="*/ 209 w 1388"/>
                <a:gd name="T69" fmla="*/ 3 h 971"/>
                <a:gd name="T70" fmla="*/ 159 w 1388"/>
                <a:gd name="T71" fmla="*/ 11 h 971"/>
                <a:gd name="T72" fmla="*/ 109 w 1388"/>
                <a:gd name="T73" fmla="*/ 24 h 971"/>
                <a:gd name="T74" fmla="*/ 61 w 1388"/>
                <a:gd name="T75" fmla="*/ 43 h 971"/>
                <a:gd name="T76" fmla="*/ 20 w 1388"/>
                <a:gd name="T77" fmla="*/ 65 h 971"/>
                <a:gd name="T78" fmla="*/ 0 w 1388"/>
                <a:gd name="T79" fmla="*/ 80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1">
                  <a:moveTo>
                    <a:pt x="31" y="102"/>
                  </a:moveTo>
                  <a:lnTo>
                    <a:pt x="31" y="102"/>
                  </a:lnTo>
                  <a:lnTo>
                    <a:pt x="41" y="92"/>
                  </a:lnTo>
                  <a:lnTo>
                    <a:pt x="51" y="86"/>
                  </a:lnTo>
                  <a:lnTo>
                    <a:pt x="61" y="80"/>
                  </a:lnTo>
                  <a:lnTo>
                    <a:pt x="73" y="74"/>
                  </a:lnTo>
                  <a:lnTo>
                    <a:pt x="86" y="69"/>
                  </a:lnTo>
                  <a:lnTo>
                    <a:pt x="98" y="64"/>
                  </a:lnTo>
                  <a:lnTo>
                    <a:pt x="111" y="59"/>
                  </a:lnTo>
                  <a:lnTo>
                    <a:pt x="125" y="58"/>
                  </a:lnTo>
                  <a:lnTo>
                    <a:pt x="138" y="55"/>
                  </a:lnTo>
                  <a:lnTo>
                    <a:pt x="153" y="53"/>
                  </a:lnTo>
                  <a:lnTo>
                    <a:pt x="169" y="53"/>
                  </a:lnTo>
                  <a:lnTo>
                    <a:pt x="184" y="53"/>
                  </a:lnTo>
                  <a:lnTo>
                    <a:pt x="217" y="55"/>
                  </a:lnTo>
                  <a:lnTo>
                    <a:pt x="251" y="59"/>
                  </a:lnTo>
                  <a:lnTo>
                    <a:pt x="287" y="69"/>
                  </a:lnTo>
                  <a:lnTo>
                    <a:pt x="325" y="80"/>
                  </a:lnTo>
                  <a:lnTo>
                    <a:pt x="364" y="94"/>
                  </a:lnTo>
                  <a:lnTo>
                    <a:pt x="403" y="110"/>
                  </a:lnTo>
                  <a:lnTo>
                    <a:pt x="446" y="130"/>
                  </a:lnTo>
                  <a:lnTo>
                    <a:pt x="489" y="152"/>
                  </a:lnTo>
                  <a:lnTo>
                    <a:pt x="533" y="177"/>
                  </a:lnTo>
                  <a:lnTo>
                    <a:pt x="578" y="206"/>
                  </a:lnTo>
                  <a:lnTo>
                    <a:pt x="623" y="237"/>
                  </a:lnTo>
                  <a:lnTo>
                    <a:pt x="670" y="270"/>
                  </a:lnTo>
                  <a:lnTo>
                    <a:pt x="717" y="305"/>
                  </a:lnTo>
                  <a:lnTo>
                    <a:pt x="765" y="343"/>
                  </a:lnTo>
                  <a:lnTo>
                    <a:pt x="813" y="384"/>
                  </a:lnTo>
                  <a:lnTo>
                    <a:pt x="862" y="426"/>
                  </a:lnTo>
                  <a:lnTo>
                    <a:pt x="910" y="472"/>
                  </a:lnTo>
                  <a:lnTo>
                    <a:pt x="960" y="519"/>
                  </a:lnTo>
                  <a:lnTo>
                    <a:pt x="1009" y="570"/>
                  </a:lnTo>
                  <a:lnTo>
                    <a:pt x="1059" y="620"/>
                  </a:lnTo>
                  <a:lnTo>
                    <a:pt x="1107" y="674"/>
                  </a:lnTo>
                  <a:lnTo>
                    <a:pt x="1156" y="730"/>
                  </a:lnTo>
                  <a:lnTo>
                    <a:pt x="1206" y="787"/>
                  </a:lnTo>
                  <a:lnTo>
                    <a:pt x="1254" y="847"/>
                  </a:lnTo>
                  <a:lnTo>
                    <a:pt x="1302" y="908"/>
                  </a:lnTo>
                  <a:lnTo>
                    <a:pt x="1350" y="971"/>
                  </a:lnTo>
                  <a:lnTo>
                    <a:pt x="1388" y="940"/>
                  </a:lnTo>
                  <a:lnTo>
                    <a:pt x="1340" y="875"/>
                  </a:lnTo>
                  <a:lnTo>
                    <a:pt x="1290" y="814"/>
                  </a:lnTo>
                  <a:lnTo>
                    <a:pt x="1241" y="752"/>
                  </a:lnTo>
                  <a:lnTo>
                    <a:pt x="1191" y="694"/>
                  </a:lnTo>
                  <a:lnTo>
                    <a:pt x="1142" y="637"/>
                  </a:lnTo>
                  <a:lnTo>
                    <a:pt x="1092" y="584"/>
                  </a:lnTo>
                  <a:lnTo>
                    <a:pt x="1043" y="530"/>
                  </a:lnTo>
                  <a:lnTo>
                    <a:pt x="992" y="481"/>
                  </a:lnTo>
                  <a:lnTo>
                    <a:pt x="942" y="433"/>
                  </a:lnTo>
                  <a:lnTo>
                    <a:pt x="893" y="387"/>
                  </a:lnTo>
                  <a:lnTo>
                    <a:pt x="843" y="343"/>
                  </a:lnTo>
                  <a:lnTo>
                    <a:pt x="794" y="302"/>
                  </a:lnTo>
                  <a:lnTo>
                    <a:pt x="746" y="263"/>
                  </a:lnTo>
                  <a:lnTo>
                    <a:pt x="698" y="226"/>
                  </a:lnTo>
                  <a:lnTo>
                    <a:pt x="650" y="193"/>
                  </a:lnTo>
                  <a:lnTo>
                    <a:pt x="603" y="162"/>
                  </a:lnTo>
                  <a:lnTo>
                    <a:pt x="556" y="132"/>
                  </a:lnTo>
                  <a:lnTo>
                    <a:pt x="511" y="107"/>
                  </a:lnTo>
                  <a:lnTo>
                    <a:pt x="466" y="83"/>
                  </a:lnTo>
                  <a:lnTo>
                    <a:pt x="422" y="63"/>
                  </a:lnTo>
                  <a:lnTo>
                    <a:pt x="380" y="44"/>
                  </a:lnTo>
                  <a:lnTo>
                    <a:pt x="338" y="29"/>
                  </a:lnTo>
                  <a:lnTo>
                    <a:pt x="299" y="17"/>
                  </a:lnTo>
                  <a:lnTo>
                    <a:pt x="259" y="9"/>
                  </a:lnTo>
                  <a:lnTo>
                    <a:pt x="221" y="3"/>
                  </a:lnTo>
                  <a:lnTo>
                    <a:pt x="185" y="0"/>
                  </a:lnTo>
                  <a:lnTo>
                    <a:pt x="168" y="0"/>
                  </a:lnTo>
                  <a:lnTo>
                    <a:pt x="150" y="1"/>
                  </a:lnTo>
                  <a:lnTo>
                    <a:pt x="133" y="3"/>
                  </a:lnTo>
                  <a:lnTo>
                    <a:pt x="117" y="6"/>
                  </a:lnTo>
                  <a:lnTo>
                    <a:pt x="101" y="9"/>
                  </a:lnTo>
                  <a:lnTo>
                    <a:pt x="85" y="14"/>
                  </a:lnTo>
                  <a:lnTo>
                    <a:pt x="69" y="18"/>
                  </a:lnTo>
                  <a:lnTo>
                    <a:pt x="54" y="25"/>
                  </a:lnTo>
                  <a:lnTo>
                    <a:pt x="39" y="33"/>
                  </a:lnTo>
                  <a:lnTo>
                    <a:pt x="26" y="40"/>
                  </a:lnTo>
                  <a:lnTo>
                    <a:pt x="13" y="50"/>
                  </a:lnTo>
                  <a:lnTo>
                    <a:pt x="0" y="61"/>
                  </a:lnTo>
                  <a:lnTo>
                    <a:pt x="31" y="102"/>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5" name="Freeform 13">
              <a:extLst>
                <a:ext uri="{FF2B5EF4-FFF2-40B4-BE49-F238E27FC236}">
                  <a16:creationId xmlns:a16="http://schemas.microsoft.com/office/drawing/2014/main" id="{E9DCFAA5-A7C3-4BD5-B9B7-0C8E78B994CC}"/>
                </a:ext>
              </a:extLst>
            </p:cNvPr>
            <p:cNvSpPr>
              <a:spLocks/>
            </p:cNvSpPr>
            <p:nvPr/>
          </p:nvSpPr>
          <p:spPr bwMode="auto">
            <a:xfrm>
              <a:off x="1074" y="2402"/>
              <a:ext cx="1888" cy="699"/>
            </a:xfrm>
            <a:custGeom>
              <a:avLst/>
              <a:gdLst>
                <a:gd name="T0" fmla="*/ 2368 w 1505"/>
                <a:gd name="T1" fmla="*/ 729 h 611"/>
                <a:gd name="T2" fmla="*/ 2133 w 1505"/>
                <a:gd name="T3" fmla="*/ 728 h 611"/>
                <a:gd name="T4" fmla="*/ 1903 w 1505"/>
                <a:gd name="T5" fmla="*/ 717 h 611"/>
                <a:gd name="T6" fmla="*/ 1682 w 1505"/>
                <a:gd name="T7" fmla="*/ 700 h 611"/>
                <a:gd name="T8" fmla="*/ 1470 w 1505"/>
                <a:gd name="T9" fmla="*/ 676 h 611"/>
                <a:gd name="T10" fmla="*/ 1268 w 1505"/>
                <a:gd name="T11" fmla="*/ 643 h 611"/>
                <a:gd name="T12" fmla="*/ 1078 w 1505"/>
                <a:gd name="T13" fmla="*/ 606 h 611"/>
                <a:gd name="T14" fmla="*/ 902 w 1505"/>
                <a:gd name="T15" fmla="*/ 563 h 611"/>
                <a:gd name="T16" fmla="*/ 736 w 1505"/>
                <a:gd name="T17" fmla="*/ 516 h 611"/>
                <a:gd name="T18" fmla="*/ 590 w 1505"/>
                <a:gd name="T19" fmla="*/ 462 h 611"/>
                <a:gd name="T20" fmla="*/ 457 w 1505"/>
                <a:gd name="T21" fmla="*/ 405 h 611"/>
                <a:gd name="T22" fmla="*/ 345 w 1505"/>
                <a:gd name="T23" fmla="*/ 342 h 611"/>
                <a:gd name="T24" fmla="*/ 248 w 1505"/>
                <a:gd name="T25" fmla="*/ 276 h 611"/>
                <a:gd name="T26" fmla="*/ 173 w 1505"/>
                <a:gd name="T27" fmla="*/ 208 h 611"/>
                <a:gd name="T28" fmla="*/ 143 w 1505"/>
                <a:gd name="T29" fmla="*/ 175 h 611"/>
                <a:gd name="T30" fmla="*/ 119 w 1505"/>
                <a:gd name="T31" fmla="*/ 140 h 611"/>
                <a:gd name="T32" fmla="*/ 100 w 1505"/>
                <a:gd name="T33" fmla="*/ 105 h 611"/>
                <a:gd name="T34" fmla="*/ 88 w 1505"/>
                <a:gd name="T35" fmla="*/ 70 h 611"/>
                <a:gd name="T36" fmla="*/ 79 w 1505"/>
                <a:gd name="T37" fmla="*/ 35 h 611"/>
                <a:gd name="T38" fmla="*/ 75 w 1505"/>
                <a:gd name="T39" fmla="*/ 0 h 611"/>
                <a:gd name="T40" fmla="*/ 0 w 1505"/>
                <a:gd name="T41" fmla="*/ 22 h 611"/>
                <a:gd name="T42" fmla="*/ 8 w 1505"/>
                <a:gd name="T43" fmla="*/ 67 h 611"/>
                <a:gd name="T44" fmla="*/ 20 w 1505"/>
                <a:gd name="T45" fmla="*/ 111 h 611"/>
                <a:gd name="T46" fmla="*/ 41 w 1505"/>
                <a:gd name="T47" fmla="*/ 152 h 611"/>
                <a:gd name="T48" fmla="*/ 68 w 1505"/>
                <a:gd name="T49" fmla="*/ 193 h 611"/>
                <a:gd name="T50" fmla="*/ 97 w 1505"/>
                <a:gd name="T51" fmla="*/ 235 h 611"/>
                <a:gd name="T52" fmla="*/ 154 w 1505"/>
                <a:gd name="T53" fmla="*/ 293 h 611"/>
                <a:gd name="T54" fmla="*/ 248 w 1505"/>
                <a:gd name="T55" fmla="*/ 365 h 611"/>
                <a:gd name="T56" fmla="*/ 358 w 1505"/>
                <a:gd name="T57" fmla="*/ 430 h 611"/>
                <a:gd name="T58" fmla="*/ 488 w 1505"/>
                <a:gd name="T59" fmla="*/ 494 h 611"/>
                <a:gd name="T60" fmla="*/ 632 w 1505"/>
                <a:gd name="T61" fmla="*/ 553 h 611"/>
                <a:gd name="T62" fmla="*/ 793 w 1505"/>
                <a:gd name="T63" fmla="*/ 603 h 611"/>
                <a:gd name="T64" fmla="*/ 968 w 1505"/>
                <a:gd name="T65" fmla="*/ 652 h 611"/>
                <a:gd name="T66" fmla="*/ 1155 w 1505"/>
                <a:gd name="T67" fmla="*/ 692 h 611"/>
                <a:gd name="T68" fmla="*/ 1355 w 1505"/>
                <a:gd name="T69" fmla="*/ 728 h 611"/>
                <a:gd name="T70" fmla="*/ 1566 w 1505"/>
                <a:gd name="T71" fmla="*/ 756 h 611"/>
                <a:gd name="T72" fmla="*/ 1786 w 1505"/>
                <a:gd name="T73" fmla="*/ 778 h 611"/>
                <a:gd name="T74" fmla="*/ 2012 w 1505"/>
                <a:gd name="T75" fmla="*/ 792 h 611"/>
                <a:gd name="T76" fmla="*/ 2249 w 1505"/>
                <a:gd name="T77" fmla="*/ 797 h 611"/>
                <a:gd name="T78" fmla="*/ 2368 w 1505"/>
                <a:gd name="T79" fmla="*/ 800 h 6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11">
                  <a:moveTo>
                    <a:pt x="1505" y="557"/>
                  </a:moveTo>
                  <a:lnTo>
                    <a:pt x="1505" y="557"/>
                  </a:lnTo>
                  <a:lnTo>
                    <a:pt x="1429" y="557"/>
                  </a:lnTo>
                  <a:lnTo>
                    <a:pt x="1355" y="556"/>
                  </a:lnTo>
                  <a:lnTo>
                    <a:pt x="1282" y="553"/>
                  </a:lnTo>
                  <a:lnTo>
                    <a:pt x="1209" y="548"/>
                  </a:lnTo>
                  <a:lnTo>
                    <a:pt x="1139" y="542"/>
                  </a:lnTo>
                  <a:lnTo>
                    <a:pt x="1069" y="535"/>
                  </a:lnTo>
                  <a:lnTo>
                    <a:pt x="1001" y="526"/>
                  </a:lnTo>
                  <a:lnTo>
                    <a:pt x="934" y="517"/>
                  </a:lnTo>
                  <a:lnTo>
                    <a:pt x="870" y="504"/>
                  </a:lnTo>
                  <a:lnTo>
                    <a:pt x="806" y="491"/>
                  </a:lnTo>
                  <a:lnTo>
                    <a:pt x="744" y="479"/>
                  </a:lnTo>
                  <a:lnTo>
                    <a:pt x="685" y="463"/>
                  </a:lnTo>
                  <a:lnTo>
                    <a:pt x="628" y="447"/>
                  </a:lnTo>
                  <a:lnTo>
                    <a:pt x="573" y="430"/>
                  </a:lnTo>
                  <a:lnTo>
                    <a:pt x="519" y="413"/>
                  </a:lnTo>
                  <a:lnTo>
                    <a:pt x="468" y="394"/>
                  </a:lnTo>
                  <a:lnTo>
                    <a:pt x="420" y="373"/>
                  </a:lnTo>
                  <a:lnTo>
                    <a:pt x="375" y="353"/>
                  </a:lnTo>
                  <a:lnTo>
                    <a:pt x="331" y="331"/>
                  </a:lnTo>
                  <a:lnTo>
                    <a:pt x="290" y="309"/>
                  </a:lnTo>
                  <a:lnTo>
                    <a:pt x="252" y="285"/>
                  </a:lnTo>
                  <a:lnTo>
                    <a:pt x="219" y="261"/>
                  </a:lnTo>
                  <a:lnTo>
                    <a:pt x="187" y="236"/>
                  </a:lnTo>
                  <a:lnTo>
                    <a:pt x="158" y="211"/>
                  </a:lnTo>
                  <a:lnTo>
                    <a:pt x="133" y="186"/>
                  </a:lnTo>
                  <a:lnTo>
                    <a:pt x="110" y="159"/>
                  </a:lnTo>
                  <a:lnTo>
                    <a:pt x="101" y="146"/>
                  </a:lnTo>
                  <a:lnTo>
                    <a:pt x="91" y="134"/>
                  </a:lnTo>
                  <a:lnTo>
                    <a:pt x="83" y="121"/>
                  </a:lnTo>
                  <a:lnTo>
                    <a:pt x="76" y="107"/>
                  </a:lnTo>
                  <a:lnTo>
                    <a:pt x="69" y="94"/>
                  </a:lnTo>
                  <a:lnTo>
                    <a:pt x="64" y="80"/>
                  </a:lnTo>
                  <a:lnTo>
                    <a:pt x="59" y="68"/>
                  </a:lnTo>
                  <a:lnTo>
                    <a:pt x="56" y="53"/>
                  </a:lnTo>
                  <a:lnTo>
                    <a:pt x="53" y="41"/>
                  </a:lnTo>
                  <a:lnTo>
                    <a:pt x="50" y="27"/>
                  </a:lnTo>
                  <a:lnTo>
                    <a:pt x="48" y="14"/>
                  </a:lnTo>
                  <a:lnTo>
                    <a:pt x="48" y="0"/>
                  </a:lnTo>
                  <a:lnTo>
                    <a:pt x="0" y="0"/>
                  </a:lnTo>
                  <a:lnTo>
                    <a:pt x="0" y="17"/>
                  </a:lnTo>
                  <a:lnTo>
                    <a:pt x="2" y="35"/>
                  </a:lnTo>
                  <a:lnTo>
                    <a:pt x="5" y="52"/>
                  </a:lnTo>
                  <a:lnTo>
                    <a:pt x="9" y="68"/>
                  </a:lnTo>
                  <a:lnTo>
                    <a:pt x="13" y="85"/>
                  </a:lnTo>
                  <a:lnTo>
                    <a:pt x="19" y="101"/>
                  </a:lnTo>
                  <a:lnTo>
                    <a:pt x="26" y="116"/>
                  </a:lnTo>
                  <a:lnTo>
                    <a:pt x="34" y="132"/>
                  </a:lnTo>
                  <a:lnTo>
                    <a:pt x="43" y="148"/>
                  </a:lnTo>
                  <a:lnTo>
                    <a:pt x="51" y="164"/>
                  </a:lnTo>
                  <a:lnTo>
                    <a:pt x="61" y="179"/>
                  </a:lnTo>
                  <a:lnTo>
                    <a:pt x="73" y="194"/>
                  </a:lnTo>
                  <a:lnTo>
                    <a:pt x="98" y="224"/>
                  </a:lnTo>
                  <a:lnTo>
                    <a:pt x="126" y="250"/>
                  </a:lnTo>
                  <a:lnTo>
                    <a:pt x="158" y="279"/>
                  </a:lnTo>
                  <a:lnTo>
                    <a:pt x="191" y="304"/>
                  </a:lnTo>
                  <a:lnTo>
                    <a:pt x="227" y="329"/>
                  </a:lnTo>
                  <a:lnTo>
                    <a:pt x="267" y="354"/>
                  </a:lnTo>
                  <a:lnTo>
                    <a:pt x="310" y="378"/>
                  </a:lnTo>
                  <a:lnTo>
                    <a:pt x="354" y="400"/>
                  </a:lnTo>
                  <a:lnTo>
                    <a:pt x="402" y="422"/>
                  </a:lnTo>
                  <a:lnTo>
                    <a:pt x="452" y="442"/>
                  </a:lnTo>
                  <a:lnTo>
                    <a:pt x="504" y="461"/>
                  </a:lnTo>
                  <a:lnTo>
                    <a:pt x="558" y="480"/>
                  </a:lnTo>
                  <a:lnTo>
                    <a:pt x="615" y="498"/>
                  </a:lnTo>
                  <a:lnTo>
                    <a:pt x="673" y="515"/>
                  </a:lnTo>
                  <a:lnTo>
                    <a:pt x="734" y="529"/>
                  </a:lnTo>
                  <a:lnTo>
                    <a:pt x="797" y="543"/>
                  </a:lnTo>
                  <a:lnTo>
                    <a:pt x="861" y="556"/>
                  </a:lnTo>
                  <a:lnTo>
                    <a:pt x="926" y="569"/>
                  </a:lnTo>
                  <a:lnTo>
                    <a:pt x="995" y="578"/>
                  </a:lnTo>
                  <a:lnTo>
                    <a:pt x="1063" y="587"/>
                  </a:lnTo>
                  <a:lnTo>
                    <a:pt x="1135" y="594"/>
                  </a:lnTo>
                  <a:lnTo>
                    <a:pt x="1206" y="600"/>
                  </a:lnTo>
                  <a:lnTo>
                    <a:pt x="1279" y="605"/>
                  </a:lnTo>
                  <a:lnTo>
                    <a:pt x="1353" y="608"/>
                  </a:lnTo>
                  <a:lnTo>
                    <a:pt x="1429" y="609"/>
                  </a:lnTo>
                  <a:lnTo>
                    <a:pt x="1505" y="611"/>
                  </a:lnTo>
                  <a:lnTo>
                    <a:pt x="1505" y="557"/>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6" name="Freeform 14">
              <a:extLst>
                <a:ext uri="{FF2B5EF4-FFF2-40B4-BE49-F238E27FC236}">
                  <a16:creationId xmlns:a16="http://schemas.microsoft.com/office/drawing/2014/main" id="{9DE565A8-5098-4707-8A6D-D9EEEECE475F}"/>
                </a:ext>
              </a:extLst>
            </p:cNvPr>
            <p:cNvSpPr>
              <a:spLocks/>
            </p:cNvSpPr>
            <p:nvPr/>
          </p:nvSpPr>
          <p:spPr bwMode="auto">
            <a:xfrm>
              <a:off x="2965" y="2375"/>
              <a:ext cx="1881" cy="727"/>
            </a:xfrm>
            <a:custGeom>
              <a:avLst/>
              <a:gdLst>
                <a:gd name="T0" fmla="*/ 2288 w 1497"/>
                <a:gd name="T1" fmla="*/ 0 h 635"/>
                <a:gd name="T2" fmla="*/ 2284 w 1497"/>
                <a:gd name="T3" fmla="*/ 35 h 635"/>
                <a:gd name="T4" fmla="*/ 2278 w 1497"/>
                <a:gd name="T5" fmla="*/ 71 h 635"/>
                <a:gd name="T6" fmla="*/ 2264 w 1497"/>
                <a:gd name="T7" fmla="*/ 106 h 635"/>
                <a:gd name="T8" fmla="*/ 2245 w 1497"/>
                <a:gd name="T9" fmla="*/ 141 h 635"/>
                <a:gd name="T10" fmla="*/ 2223 w 1497"/>
                <a:gd name="T11" fmla="*/ 175 h 635"/>
                <a:gd name="T12" fmla="*/ 2193 w 1497"/>
                <a:gd name="T13" fmla="*/ 211 h 635"/>
                <a:gd name="T14" fmla="*/ 2118 w 1497"/>
                <a:gd name="T15" fmla="*/ 279 h 635"/>
                <a:gd name="T16" fmla="*/ 2025 w 1497"/>
                <a:gd name="T17" fmla="*/ 345 h 635"/>
                <a:gd name="T18" fmla="*/ 1912 w 1497"/>
                <a:gd name="T19" fmla="*/ 409 h 635"/>
                <a:gd name="T20" fmla="*/ 1780 w 1497"/>
                <a:gd name="T21" fmla="*/ 469 h 635"/>
                <a:gd name="T22" fmla="*/ 1632 w 1497"/>
                <a:gd name="T23" fmla="*/ 524 h 635"/>
                <a:gd name="T24" fmla="*/ 1469 w 1497"/>
                <a:gd name="T25" fmla="*/ 577 h 635"/>
                <a:gd name="T26" fmla="*/ 1292 w 1497"/>
                <a:gd name="T27" fmla="*/ 622 h 635"/>
                <a:gd name="T28" fmla="*/ 1101 w 1497"/>
                <a:gd name="T29" fmla="*/ 661 h 635"/>
                <a:gd name="T30" fmla="*/ 901 w 1497"/>
                <a:gd name="T31" fmla="*/ 696 h 635"/>
                <a:gd name="T32" fmla="*/ 687 w 1497"/>
                <a:gd name="T33" fmla="*/ 724 h 635"/>
                <a:gd name="T34" fmla="*/ 466 w 1497"/>
                <a:gd name="T35" fmla="*/ 743 h 635"/>
                <a:gd name="T36" fmla="*/ 236 w 1497"/>
                <a:gd name="T37" fmla="*/ 758 h 635"/>
                <a:gd name="T38" fmla="*/ 0 w 1497"/>
                <a:gd name="T39" fmla="*/ 761 h 635"/>
                <a:gd name="T40" fmla="*/ 122 w 1497"/>
                <a:gd name="T41" fmla="*/ 830 h 635"/>
                <a:gd name="T42" fmla="*/ 358 w 1497"/>
                <a:gd name="T43" fmla="*/ 821 h 635"/>
                <a:gd name="T44" fmla="*/ 586 w 1497"/>
                <a:gd name="T45" fmla="*/ 804 h 635"/>
                <a:gd name="T46" fmla="*/ 807 w 1497"/>
                <a:gd name="T47" fmla="*/ 779 h 635"/>
                <a:gd name="T48" fmla="*/ 1015 w 1497"/>
                <a:gd name="T49" fmla="*/ 748 h 635"/>
                <a:gd name="T50" fmla="*/ 1216 w 1497"/>
                <a:gd name="T51" fmla="*/ 709 h 635"/>
                <a:gd name="T52" fmla="*/ 1404 w 1497"/>
                <a:gd name="T53" fmla="*/ 664 h 635"/>
                <a:gd name="T54" fmla="*/ 1579 w 1497"/>
                <a:gd name="T55" fmla="*/ 616 h 635"/>
                <a:gd name="T56" fmla="*/ 1738 w 1497"/>
                <a:gd name="T57" fmla="*/ 560 h 635"/>
                <a:gd name="T58" fmla="*/ 1882 w 1497"/>
                <a:gd name="T59" fmla="*/ 499 h 635"/>
                <a:gd name="T60" fmla="*/ 2012 w 1497"/>
                <a:gd name="T61" fmla="*/ 436 h 635"/>
                <a:gd name="T62" fmla="*/ 2122 w 1497"/>
                <a:gd name="T63" fmla="*/ 369 h 635"/>
                <a:gd name="T64" fmla="*/ 2214 w 1497"/>
                <a:gd name="T65" fmla="*/ 293 h 635"/>
                <a:gd name="T66" fmla="*/ 2269 w 1497"/>
                <a:gd name="T67" fmla="*/ 236 h 635"/>
                <a:gd name="T68" fmla="*/ 2301 w 1497"/>
                <a:gd name="T69" fmla="*/ 193 h 635"/>
                <a:gd name="T70" fmla="*/ 2326 w 1497"/>
                <a:gd name="T71" fmla="*/ 153 h 635"/>
                <a:gd name="T72" fmla="*/ 2345 w 1497"/>
                <a:gd name="T73" fmla="*/ 110 h 635"/>
                <a:gd name="T74" fmla="*/ 2356 w 1497"/>
                <a:gd name="T75" fmla="*/ 66 h 635"/>
                <a:gd name="T76" fmla="*/ 2364 w 1497"/>
                <a:gd name="T77" fmla="*/ 24 h 635"/>
                <a:gd name="T78" fmla="*/ 2364 w 1497"/>
                <a:gd name="T79" fmla="*/ 0 h 6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5">
                  <a:moveTo>
                    <a:pt x="1449" y="0"/>
                  </a:moveTo>
                  <a:lnTo>
                    <a:pt x="1449" y="0"/>
                  </a:lnTo>
                  <a:lnTo>
                    <a:pt x="1449" y="14"/>
                  </a:lnTo>
                  <a:lnTo>
                    <a:pt x="1447" y="27"/>
                  </a:lnTo>
                  <a:lnTo>
                    <a:pt x="1446" y="41"/>
                  </a:lnTo>
                  <a:lnTo>
                    <a:pt x="1443" y="54"/>
                  </a:lnTo>
                  <a:lnTo>
                    <a:pt x="1438" y="68"/>
                  </a:lnTo>
                  <a:lnTo>
                    <a:pt x="1434" y="81"/>
                  </a:lnTo>
                  <a:lnTo>
                    <a:pt x="1428" y="95"/>
                  </a:lnTo>
                  <a:lnTo>
                    <a:pt x="1422" y="107"/>
                  </a:lnTo>
                  <a:lnTo>
                    <a:pt x="1415" y="122"/>
                  </a:lnTo>
                  <a:lnTo>
                    <a:pt x="1408" y="134"/>
                  </a:lnTo>
                  <a:lnTo>
                    <a:pt x="1399" y="148"/>
                  </a:lnTo>
                  <a:lnTo>
                    <a:pt x="1389" y="161"/>
                  </a:lnTo>
                  <a:lnTo>
                    <a:pt x="1367" y="188"/>
                  </a:lnTo>
                  <a:lnTo>
                    <a:pt x="1342" y="213"/>
                  </a:lnTo>
                  <a:lnTo>
                    <a:pt x="1315" y="238"/>
                  </a:lnTo>
                  <a:lnTo>
                    <a:pt x="1283" y="263"/>
                  </a:lnTo>
                  <a:lnTo>
                    <a:pt x="1248" y="289"/>
                  </a:lnTo>
                  <a:lnTo>
                    <a:pt x="1211" y="312"/>
                  </a:lnTo>
                  <a:lnTo>
                    <a:pt x="1171" y="336"/>
                  </a:lnTo>
                  <a:lnTo>
                    <a:pt x="1128" y="358"/>
                  </a:lnTo>
                  <a:lnTo>
                    <a:pt x="1082" y="380"/>
                  </a:lnTo>
                  <a:lnTo>
                    <a:pt x="1034" y="400"/>
                  </a:lnTo>
                  <a:lnTo>
                    <a:pt x="984" y="421"/>
                  </a:lnTo>
                  <a:lnTo>
                    <a:pt x="930" y="440"/>
                  </a:lnTo>
                  <a:lnTo>
                    <a:pt x="876" y="457"/>
                  </a:lnTo>
                  <a:lnTo>
                    <a:pt x="818" y="474"/>
                  </a:lnTo>
                  <a:lnTo>
                    <a:pt x="760" y="490"/>
                  </a:lnTo>
                  <a:lnTo>
                    <a:pt x="697" y="504"/>
                  </a:lnTo>
                  <a:lnTo>
                    <a:pt x="635" y="518"/>
                  </a:lnTo>
                  <a:lnTo>
                    <a:pt x="571" y="531"/>
                  </a:lnTo>
                  <a:lnTo>
                    <a:pt x="504" y="542"/>
                  </a:lnTo>
                  <a:lnTo>
                    <a:pt x="435" y="552"/>
                  </a:lnTo>
                  <a:lnTo>
                    <a:pt x="367" y="559"/>
                  </a:lnTo>
                  <a:lnTo>
                    <a:pt x="295" y="567"/>
                  </a:lnTo>
                  <a:lnTo>
                    <a:pt x="222" y="574"/>
                  </a:lnTo>
                  <a:lnTo>
                    <a:pt x="150" y="578"/>
                  </a:lnTo>
                  <a:lnTo>
                    <a:pt x="75" y="580"/>
                  </a:lnTo>
                  <a:lnTo>
                    <a:pt x="0" y="581"/>
                  </a:lnTo>
                  <a:lnTo>
                    <a:pt x="0" y="635"/>
                  </a:lnTo>
                  <a:lnTo>
                    <a:pt x="77" y="633"/>
                  </a:lnTo>
                  <a:lnTo>
                    <a:pt x="153" y="630"/>
                  </a:lnTo>
                  <a:lnTo>
                    <a:pt x="227" y="626"/>
                  </a:lnTo>
                  <a:lnTo>
                    <a:pt x="300" y="619"/>
                  </a:lnTo>
                  <a:lnTo>
                    <a:pt x="371" y="613"/>
                  </a:lnTo>
                  <a:lnTo>
                    <a:pt x="441" y="604"/>
                  </a:lnTo>
                  <a:lnTo>
                    <a:pt x="511" y="594"/>
                  </a:lnTo>
                  <a:lnTo>
                    <a:pt x="578" y="583"/>
                  </a:lnTo>
                  <a:lnTo>
                    <a:pt x="643" y="570"/>
                  </a:lnTo>
                  <a:lnTo>
                    <a:pt x="707" y="556"/>
                  </a:lnTo>
                  <a:lnTo>
                    <a:pt x="770" y="541"/>
                  </a:lnTo>
                  <a:lnTo>
                    <a:pt x="831" y="525"/>
                  </a:lnTo>
                  <a:lnTo>
                    <a:pt x="889" y="507"/>
                  </a:lnTo>
                  <a:lnTo>
                    <a:pt x="945" y="489"/>
                  </a:lnTo>
                  <a:lnTo>
                    <a:pt x="1000" y="470"/>
                  </a:lnTo>
                  <a:lnTo>
                    <a:pt x="1051" y="449"/>
                  </a:lnTo>
                  <a:lnTo>
                    <a:pt x="1101" y="427"/>
                  </a:lnTo>
                  <a:lnTo>
                    <a:pt x="1149" y="405"/>
                  </a:lnTo>
                  <a:lnTo>
                    <a:pt x="1192" y="381"/>
                  </a:lnTo>
                  <a:lnTo>
                    <a:pt x="1235" y="358"/>
                  </a:lnTo>
                  <a:lnTo>
                    <a:pt x="1274" y="333"/>
                  </a:lnTo>
                  <a:lnTo>
                    <a:pt x="1310" y="307"/>
                  </a:lnTo>
                  <a:lnTo>
                    <a:pt x="1344" y="281"/>
                  </a:lnTo>
                  <a:lnTo>
                    <a:pt x="1374" y="252"/>
                  </a:lnTo>
                  <a:lnTo>
                    <a:pt x="1402" y="224"/>
                  </a:lnTo>
                  <a:lnTo>
                    <a:pt x="1427" y="194"/>
                  </a:lnTo>
                  <a:lnTo>
                    <a:pt x="1437" y="180"/>
                  </a:lnTo>
                  <a:lnTo>
                    <a:pt x="1447" y="164"/>
                  </a:lnTo>
                  <a:lnTo>
                    <a:pt x="1457" y="148"/>
                  </a:lnTo>
                  <a:lnTo>
                    <a:pt x="1465" y="133"/>
                  </a:lnTo>
                  <a:lnTo>
                    <a:pt x="1473" y="117"/>
                  </a:lnTo>
                  <a:lnTo>
                    <a:pt x="1479" y="101"/>
                  </a:lnTo>
                  <a:lnTo>
                    <a:pt x="1485" y="84"/>
                  </a:lnTo>
                  <a:lnTo>
                    <a:pt x="1489" y="68"/>
                  </a:lnTo>
                  <a:lnTo>
                    <a:pt x="1492" y="51"/>
                  </a:lnTo>
                  <a:lnTo>
                    <a:pt x="1495" y="33"/>
                  </a:lnTo>
                  <a:lnTo>
                    <a:pt x="1497" y="18"/>
                  </a:lnTo>
                  <a:lnTo>
                    <a:pt x="1497" y="0"/>
                  </a:lnTo>
                  <a:lnTo>
                    <a:pt x="1449" y="0"/>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7" name="Freeform 15">
              <a:extLst>
                <a:ext uri="{FF2B5EF4-FFF2-40B4-BE49-F238E27FC236}">
                  <a16:creationId xmlns:a16="http://schemas.microsoft.com/office/drawing/2014/main" id="{9529B5A0-8F37-4B12-8F6B-8D265017CFF9}"/>
                </a:ext>
              </a:extLst>
            </p:cNvPr>
            <p:cNvSpPr>
              <a:spLocks/>
            </p:cNvSpPr>
            <p:nvPr/>
          </p:nvSpPr>
          <p:spPr bwMode="auto">
            <a:xfrm>
              <a:off x="2955" y="1678"/>
              <a:ext cx="1888" cy="697"/>
            </a:xfrm>
            <a:custGeom>
              <a:avLst/>
              <a:gdLst>
                <a:gd name="T0" fmla="*/ 0 w 1505"/>
                <a:gd name="T1" fmla="*/ 69 h 609"/>
                <a:gd name="T2" fmla="*/ 236 w 1505"/>
                <a:gd name="T3" fmla="*/ 70 h 609"/>
                <a:gd name="T4" fmla="*/ 465 w 1505"/>
                <a:gd name="T5" fmla="*/ 80 h 609"/>
                <a:gd name="T6" fmla="*/ 686 w 1505"/>
                <a:gd name="T7" fmla="*/ 98 h 609"/>
                <a:gd name="T8" fmla="*/ 898 w 1505"/>
                <a:gd name="T9" fmla="*/ 124 h 609"/>
                <a:gd name="T10" fmla="*/ 1100 w 1505"/>
                <a:gd name="T11" fmla="*/ 155 h 609"/>
                <a:gd name="T12" fmla="*/ 1291 w 1505"/>
                <a:gd name="T13" fmla="*/ 191 h 609"/>
                <a:gd name="T14" fmla="*/ 1466 w 1505"/>
                <a:gd name="T15" fmla="*/ 235 h 609"/>
                <a:gd name="T16" fmla="*/ 1632 w 1505"/>
                <a:gd name="T17" fmla="*/ 284 h 609"/>
                <a:gd name="T18" fmla="*/ 1779 w 1505"/>
                <a:gd name="T19" fmla="*/ 338 h 609"/>
                <a:gd name="T20" fmla="*/ 1912 w 1505"/>
                <a:gd name="T21" fmla="*/ 396 h 609"/>
                <a:gd name="T22" fmla="*/ 2023 w 1505"/>
                <a:gd name="T23" fmla="*/ 457 h 609"/>
                <a:gd name="T24" fmla="*/ 2120 w 1505"/>
                <a:gd name="T25" fmla="*/ 522 h 609"/>
                <a:gd name="T26" fmla="*/ 2195 w 1505"/>
                <a:gd name="T27" fmla="*/ 589 h 609"/>
                <a:gd name="T28" fmla="*/ 2225 w 1505"/>
                <a:gd name="T29" fmla="*/ 623 h 609"/>
                <a:gd name="T30" fmla="*/ 2249 w 1505"/>
                <a:gd name="T31" fmla="*/ 658 h 609"/>
                <a:gd name="T32" fmla="*/ 2268 w 1505"/>
                <a:gd name="T33" fmla="*/ 692 h 609"/>
                <a:gd name="T34" fmla="*/ 2281 w 1505"/>
                <a:gd name="T35" fmla="*/ 728 h 609"/>
                <a:gd name="T36" fmla="*/ 2289 w 1505"/>
                <a:gd name="T37" fmla="*/ 762 h 609"/>
                <a:gd name="T38" fmla="*/ 2293 w 1505"/>
                <a:gd name="T39" fmla="*/ 798 h 609"/>
                <a:gd name="T40" fmla="*/ 2368 w 1505"/>
                <a:gd name="T41" fmla="*/ 776 h 609"/>
                <a:gd name="T42" fmla="*/ 2361 w 1505"/>
                <a:gd name="T43" fmla="*/ 729 h 609"/>
                <a:gd name="T44" fmla="*/ 2348 w 1505"/>
                <a:gd name="T45" fmla="*/ 687 h 609"/>
                <a:gd name="T46" fmla="*/ 2327 w 1505"/>
                <a:gd name="T47" fmla="*/ 645 h 609"/>
                <a:gd name="T48" fmla="*/ 2301 w 1505"/>
                <a:gd name="T49" fmla="*/ 604 h 609"/>
                <a:gd name="T50" fmla="*/ 2272 w 1505"/>
                <a:gd name="T51" fmla="*/ 564 h 609"/>
                <a:gd name="T52" fmla="*/ 2214 w 1505"/>
                <a:gd name="T53" fmla="*/ 507 h 609"/>
                <a:gd name="T54" fmla="*/ 2120 w 1505"/>
                <a:gd name="T55" fmla="*/ 435 h 609"/>
                <a:gd name="T56" fmla="*/ 2011 w 1505"/>
                <a:gd name="T57" fmla="*/ 366 h 609"/>
                <a:gd name="T58" fmla="*/ 1880 w 1505"/>
                <a:gd name="T59" fmla="*/ 302 h 609"/>
                <a:gd name="T60" fmla="*/ 1736 w 1505"/>
                <a:gd name="T61" fmla="*/ 245 h 609"/>
                <a:gd name="T62" fmla="*/ 1576 w 1505"/>
                <a:gd name="T63" fmla="*/ 193 h 609"/>
                <a:gd name="T64" fmla="*/ 1400 w 1505"/>
                <a:gd name="T65" fmla="*/ 146 h 609"/>
                <a:gd name="T66" fmla="*/ 1213 w 1505"/>
                <a:gd name="T67" fmla="*/ 105 h 609"/>
                <a:gd name="T68" fmla="*/ 1014 w 1505"/>
                <a:gd name="T69" fmla="*/ 70 h 609"/>
                <a:gd name="T70" fmla="*/ 803 w 1505"/>
                <a:gd name="T71" fmla="*/ 40 h 609"/>
                <a:gd name="T72" fmla="*/ 582 w 1505"/>
                <a:gd name="T73" fmla="*/ 19 h 609"/>
                <a:gd name="T74" fmla="*/ 356 w 1505"/>
                <a:gd name="T75" fmla="*/ 6 h 609"/>
                <a:gd name="T76" fmla="*/ 119 w 1505"/>
                <a:gd name="T77" fmla="*/ 0 h 609"/>
                <a:gd name="T78" fmla="*/ 0 w 1505"/>
                <a:gd name="T79" fmla="*/ 0 h 6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09">
                  <a:moveTo>
                    <a:pt x="0" y="52"/>
                  </a:moveTo>
                  <a:lnTo>
                    <a:pt x="0" y="52"/>
                  </a:lnTo>
                  <a:lnTo>
                    <a:pt x="76" y="52"/>
                  </a:lnTo>
                  <a:lnTo>
                    <a:pt x="150" y="53"/>
                  </a:lnTo>
                  <a:lnTo>
                    <a:pt x="223" y="56"/>
                  </a:lnTo>
                  <a:lnTo>
                    <a:pt x="296" y="61"/>
                  </a:lnTo>
                  <a:lnTo>
                    <a:pt x="366" y="67"/>
                  </a:lnTo>
                  <a:lnTo>
                    <a:pt x="436" y="75"/>
                  </a:lnTo>
                  <a:lnTo>
                    <a:pt x="504" y="83"/>
                  </a:lnTo>
                  <a:lnTo>
                    <a:pt x="571" y="94"/>
                  </a:lnTo>
                  <a:lnTo>
                    <a:pt x="635" y="105"/>
                  </a:lnTo>
                  <a:lnTo>
                    <a:pt x="699" y="118"/>
                  </a:lnTo>
                  <a:lnTo>
                    <a:pt x="761" y="132"/>
                  </a:lnTo>
                  <a:lnTo>
                    <a:pt x="820" y="146"/>
                  </a:lnTo>
                  <a:lnTo>
                    <a:pt x="877" y="162"/>
                  </a:lnTo>
                  <a:lnTo>
                    <a:pt x="932" y="179"/>
                  </a:lnTo>
                  <a:lnTo>
                    <a:pt x="986" y="198"/>
                  </a:lnTo>
                  <a:lnTo>
                    <a:pt x="1037" y="217"/>
                  </a:lnTo>
                  <a:lnTo>
                    <a:pt x="1085" y="236"/>
                  </a:lnTo>
                  <a:lnTo>
                    <a:pt x="1130" y="258"/>
                  </a:lnTo>
                  <a:lnTo>
                    <a:pt x="1174" y="278"/>
                  </a:lnTo>
                  <a:lnTo>
                    <a:pt x="1215" y="302"/>
                  </a:lnTo>
                  <a:lnTo>
                    <a:pt x="1253" y="324"/>
                  </a:lnTo>
                  <a:lnTo>
                    <a:pt x="1286" y="349"/>
                  </a:lnTo>
                  <a:lnTo>
                    <a:pt x="1318" y="373"/>
                  </a:lnTo>
                  <a:lnTo>
                    <a:pt x="1347" y="398"/>
                  </a:lnTo>
                  <a:lnTo>
                    <a:pt x="1372" y="423"/>
                  </a:lnTo>
                  <a:lnTo>
                    <a:pt x="1395" y="450"/>
                  </a:lnTo>
                  <a:lnTo>
                    <a:pt x="1404" y="463"/>
                  </a:lnTo>
                  <a:lnTo>
                    <a:pt x="1414" y="475"/>
                  </a:lnTo>
                  <a:lnTo>
                    <a:pt x="1422" y="490"/>
                  </a:lnTo>
                  <a:lnTo>
                    <a:pt x="1429" y="502"/>
                  </a:lnTo>
                  <a:lnTo>
                    <a:pt x="1436" y="516"/>
                  </a:lnTo>
                  <a:lnTo>
                    <a:pt x="1441" y="529"/>
                  </a:lnTo>
                  <a:lnTo>
                    <a:pt x="1446" y="542"/>
                  </a:lnTo>
                  <a:lnTo>
                    <a:pt x="1449" y="556"/>
                  </a:lnTo>
                  <a:lnTo>
                    <a:pt x="1452" y="568"/>
                  </a:lnTo>
                  <a:lnTo>
                    <a:pt x="1455" y="582"/>
                  </a:lnTo>
                  <a:lnTo>
                    <a:pt x="1457" y="595"/>
                  </a:lnTo>
                  <a:lnTo>
                    <a:pt x="1457" y="609"/>
                  </a:lnTo>
                  <a:lnTo>
                    <a:pt x="1505" y="609"/>
                  </a:lnTo>
                  <a:lnTo>
                    <a:pt x="1505" y="592"/>
                  </a:lnTo>
                  <a:lnTo>
                    <a:pt x="1503" y="575"/>
                  </a:lnTo>
                  <a:lnTo>
                    <a:pt x="1500" y="557"/>
                  </a:lnTo>
                  <a:lnTo>
                    <a:pt x="1496" y="542"/>
                  </a:lnTo>
                  <a:lnTo>
                    <a:pt x="1492" y="524"/>
                  </a:lnTo>
                  <a:lnTo>
                    <a:pt x="1486" y="508"/>
                  </a:lnTo>
                  <a:lnTo>
                    <a:pt x="1479" y="493"/>
                  </a:lnTo>
                  <a:lnTo>
                    <a:pt x="1471" y="477"/>
                  </a:lnTo>
                  <a:lnTo>
                    <a:pt x="1462" y="461"/>
                  </a:lnTo>
                  <a:lnTo>
                    <a:pt x="1454" y="445"/>
                  </a:lnTo>
                  <a:lnTo>
                    <a:pt x="1444" y="431"/>
                  </a:lnTo>
                  <a:lnTo>
                    <a:pt x="1432" y="416"/>
                  </a:lnTo>
                  <a:lnTo>
                    <a:pt x="1407" y="387"/>
                  </a:lnTo>
                  <a:lnTo>
                    <a:pt x="1379" y="359"/>
                  </a:lnTo>
                  <a:lnTo>
                    <a:pt x="1347" y="332"/>
                  </a:lnTo>
                  <a:lnTo>
                    <a:pt x="1314" y="305"/>
                  </a:lnTo>
                  <a:lnTo>
                    <a:pt x="1278" y="280"/>
                  </a:lnTo>
                  <a:lnTo>
                    <a:pt x="1238" y="255"/>
                  </a:lnTo>
                  <a:lnTo>
                    <a:pt x="1195" y="231"/>
                  </a:lnTo>
                  <a:lnTo>
                    <a:pt x="1151" y="209"/>
                  </a:lnTo>
                  <a:lnTo>
                    <a:pt x="1103" y="187"/>
                  </a:lnTo>
                  <a:lnTo>
                    <a:pt x="1053" y="167"/>
                  </a:lnTo>
                  <a:lnTo>
                    <a:pt x="1001" y="148"/>
                  </a:lnTo>
                  <a:lnTo>
                    <a:pt x="947" y="129"/>
                  </a:lnTo>
                  <a:lnTo>
                    <a:pt x="890" y="112"/>
                  </a:lnTo>
                  <a:lnTo>
                    <a:pt x="832" y="96"/>
                  </a:lnTo>
                  <a:lnTo>
                    <a:pt x="771" y="80"/>
                  </a:lnTo>
                  <a:lnTo>
                    <a:pt x="708" y="66"/>
                  </a:lnTo>
                  <a:lnTo>
                    <a:pt x="644" y="53"/>
                  </a:lnTo>
                  <a:lnTo>
                    <a:pt x="579" y="42"/>
                  </a:lnTo>
                  <a:lnTo>
                    <a:pt x="510" y="31"/>
                  </a:lnTo>
                  <a:lnTo>
                    <a:pt x="442" y="23"/>
                  </a:lnTo>
                  <a:lnTo>
                    <a:pt x="370" y="15"/>
                  </a:lnTo>
                  <a:lnTo>
                    <a:pt x="299" y="9"/>
                  </a:lnTo>
                  <a:lnTo>
                    <a:pt x="226" y="4"/>
                  </a:lnTo>
                  <a:lnTo>
                    <a:pt x="152" y="1"/>
                  </a:lnTo>
                  <a:lnTo>
                    <a:pt x="76" y="0"/>
                  </a:lnTo>
                  <a:lnTo>
                    <a:pt x="0" y="0"/>
                  </a:lnTo>
                  <a:lnTo>
                    <a:pt x="0" y="52"/>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8" name="Freeform 16">
              <a:extLst>
                <a:ext uri="{FF2B5EF4-FFF2-40B4-BE49-F238E27FC236}">
                  <a16:creationId xmlns:a16="http://schemas.microsoft.com/office/drawing/2014/main" id="{911FB815-FE7E-4C61-BAC3-193503AE33AC}"/>
                </a:ext>
              </a:extLst>
            </p:cNvPr>
            <p:cNvSpPr>
              <a:spLocks/>
            </p:cNvSpPr>
            <p:nvPr/>
          </p:nvSpPr>
          <p:spPr bwMode="auto">
            <a:xfrm>
              <a:off x="1074" y="1678"/>
              <a:ext cx="1881" cy="724"/>
            </a:xfrm>
            <a:custGeom>
              <a:avLst/>
              <a:gdLst>
                <a:gd name="T0" fmla="*/ 75 w 1497"/>
                <a:gd name="T1" fmla="*/ 828 h 633"/>
                <a:gd name="T2" fmla="*/ 79 w 1497"/>
                <a:gd name="T3" fmla="*/ 793 h 633"/>
                <a:gd name="T4" fmla="*/ 85 w 1497"/>
                <a:gd name="T5" fmla="*/ 757 h 633"/>
                <a:gd name="T6" fmla="*/ 99 w 1497"/>
                <a:gd name="T7" fmla="*/ 723 h 633"/>
                <a:gd name="T8" fmla="*/ 118 w 1497"/>
                <a:gd name="T9" fmla="*/ 689 h 633"/>
                <a:gd name="T10" fmla="*/ 141 w 1497"/>
                <a:gd name="T11" fmla="*/ 653 h 633"/>
                <a:gd name="T12" fmla="*/ 171 w 1497"/>
                <a:gd name="T13" fmla="*/ 620 h 633"/>
                <a:gd name="T14" fmla="*/ 245 w 1497"/>
                <a:gd name="T15" fmla="*/ 549 h 633"/>
                <a:gd name="T16" fmla="*/ 338 w 1497"/>
                <a:gd name="T17" fmla="*/ 484 h 633"/>
                <a:gd name="T18" fmla="*/ 451 w 1497"/>
                <a:gd name="T19" fmla="*/ 420 h 633"/>
                <a:gd name="T20" fmla="*/ 583 w 1497"/>
                <a:gd name="T21" fmla="*/ 360 h 633"/>
                <a:gd name="T22" fmla="*/ 731 w 1497"/>
                <a:gd name="T23" fmla="*/ 304 h 633"/>
                <a:gd name="T24" fmla="*/ 895 w 1497"/>
                <a:gd name="T25" fmla="*/ 255 h 633"/>
                <a:gd name="T26" fmla="*/ 1072 w 1497"/>
                <a:gd name="T27" fmla="*/ 209 h 633"/>
                <a:gd name="T28" fmla="*/ 1263 w 1497"/>
                <a:gd name="T29" fmla="*/ 169 h 633"/>
                <a:gd name="T30" fmla="*/ 1463 w 1497"/>
                <a:gd name="T31" fmla="*/ 136 h 633"/>
                <a:gd name="T32" fmla="*/ 1676 w 1497"/>
                <a:gd name="T33" fmla="*/ 108 h 633"/>
                <a:gd name="T34" fmla="*/ 1897 w 1497"/>
                <a:gd name="T35" fmla="*/ 86 h 633"/>
                <a:gd name="T36" fmla="*/ 2127 w 1497"/>
                <a:gd name="T37" fmla="*/ 73 h 633"/>
                <a:gd name="T38" fmla="*/ 2364 w 1497"/>
                <a:gd name="T39" fmla="*/ 67 h 633"/>
                <a:gd name="T40" fmla="*/ 2242 w 1497"/>
                <a:gd name="T41" fmla="*/ 1 h 633"/>
                <a:gd name="T42" fmla="*/ 2005 w 1497"/>
                <a:gd name="T43" fmla="*/ 10 h 633"/>
                <a:gd name="T44" fmla="*/ 1778 w 1497"/>
                <a:gd name="T45" fmla="*/ 29 h 633"/>
                <a:gd name="T46" fmla="*/ 1557 w 1497"/>
                <a:gd name="T47" fmla="*/ 54 h 633"/>
                <a:gd name="T48" fmla="*/ 1348 w 1497"/>
                <a:gd name="T49" fmla="*/ 83 h 633"/>
                <a:gd name="T50" fmla="*/ 1147 w 1497"/>
                <a:gd name="T51" fmla="*/ 121 h 633"/>
                <a:gd name="T52" fmla="*/ 960 w 1497"/>
                <a:gd name="T53" fmla="*/ 165 h 633"/>
                <a:gd name="T54" fmla="*/ 784 w 1497"/>
                <a:gd name="T55" fmla="*/ 215 h 633"/>
                <a:gd name="T56" fmla="*/ 626 w 1497"/>
                <a:gd name="T57" fmla="*/ 270 h 633"/>
                <a:gd name="T58" fmla="*/ 481 w 1497"/>
                <a:gd name="T59" fmla="*/ 329 h 633"/>
                <a:gd name="T60" fmla="*/ 352 w 1497"/>
                <a:gd name="T61" fmla="*/ 393 h 633"/>
                <a:gd name="T62" fmla="*/ 241 w 1497"/>
                <a:gd name="T63" fmla="*/ 463 h 633"/>
                <a:gd name="T64" fmla="*/ 150 w 1497"/>
                <a:gd name="T65" fmla="*/ 538 h 633"/>
                <a:gd name="T66" fmla="*/ 94 w 1497"/>
                <a:gd name="T67" fmla="*/ 595 h 633"/>
                <a:gd name="T68" fmla="*/ 63 w 1497"/>
                <a:gd name="T69" fmla="*/ 635 h 633"/>
                <a:gd name="T70" fmla="*/ 38 w 1497"/>
                <a:gd name="T71" fmla="*/ 675 h 633"/>
                <a:gd name="T72" fmla="*/ 19 w 1497"/>
                <a:gd name="T73" fmla="*/ 718 h 633"/>
                <a:gd name="T74" fmla="*/ 8 w 1497"/>
                <a:gd name="T75" fmla="*/ 762 h 633"/>
                <a:gd name="T76" fmla="*/ 0 w 1497"/>
                <a:gd name="T77" fmla="*/ 807 h 633"/>
                <a:gd name="T78" fmla="*/ 0 w 1497"/>
                <a:gd name="T79" fmla="*/ 828 h 6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3">
                  <a:moveTo>
                    <a:pt x="48" y="633"/>
                  </a:moveTo>
                  <a:lnTo>
                    <a:pt x="48" y="633"/>
                  </a:lnTo>
                  <a:lnTo>
                    <a:pt x="48" y="620"/>
                  </a:lnTo>
                  <a:lnTo>
                    <a:pt x="50" y="606"/>
                  </a:lnTo>
                  <a:lnTo>
                    <a:pt x="51" y="594"/>
                  </a:lnTo>
                  <a:lnTo>
                    <a:pt x="54" y="579"/>
                  </a:lnTo>
                  <a:lnTo>
                    <a:pt x="59" y="567"/>
                  </a:lnTo>
                  <a:lnTo>
                    <a:pt x="63" y="553"/>
                  </a:lnTo>
                  <a:lnTo>
                    <a:pt x="69" y="540"/>
                  </a:lnTo>
                  <a:lnTo>
                    <a:pt x="75" y="526"/>
                  </a:lnTo>
                  <a:lnTo>
                    <a:pt x="82" y="513"/>
                  </a:lnTo>
                  <a:lnTo>
                    <a:pt x="89" y="499"/>
                  </a:lnTo>
                  <a:lnTo>
                    <a:pt x="98" y="486"/>
                  </a:lnTo>
                  <a:lnTo>
                    <a:pt x="108" y="474"/>
                  </a:lnTo>
                  <a:lnTo>
                    <a:pt x="130" y="447"/>
                  </a:lnTo>
                  <a:lnTo>
                    <a:pt x="155" y="420"/>
                  </a:lnTo>
                  <a:lnTo>
                    <a:pt x="182" y="395"/>
                  </a:lnTo>
                  <a:lnTo>
                    <a:pt x="214" y="370"/>
                  </a:lnTo>
                  <a:lnTo>
                    <a:pt x="249" y="346"/>
                  </a:lnTo>
                  <a:lnTo>
                    <a:pt x="286" y="321"/>
                  </a:lnTo>
                  <a:lnTo>
                    <a:pt x="326" y="299"/>
                  </a:lnTo>
                  <a:lnTo>
                    <a:pt x="369" y="275"/>
                  </a:lnTo>
                  <a:lnTo>
                    <a:pt x="415" y="255"/>
                  </a:lnTo>
                  <a:lnTo>
                    <a:pt x="463" y="233"/>
                  </a:lnTo>
                  <a:lnTo>
                    <a:pt x="513" y="214"/>
                  </a:lnTo>
                  <a:lnTo>
                    <a:pt x="567" y="195"/>
                  </a:lnTo>
                  <a:lnTo>
                    <a:pt x="621" y="176"/>
                  </a:lnTo>
                  <a:lnTo>
                    <a:pt x="679" y="160"/>
                  </a:lnTo>
                  <a:lnTo>
                    <a:pt x="737" y="145"/>
                  </a:lnTo>
                  <a:lnTo>
                    <a:pt x="800" y="129"/>
                  </a:lnTo>
                  <a:lnTo>
                    <a:pt x="862" y="116"/>
                  </a:lnTo>
                  <a:lnTo>
                    <a:pt x="926" y="104"/>
                  </a:lnTo>
                  <a:lnTo>
                    <a:pt x="993" y="93"/>
                  </a:lnTo>
                  <a:lnTo>
                    <a:pt x="1062" y="82"/>
                  </a:lnTo>
                  <a:lnTo>
                    <a:pt x="1130" y="74"/>
                  </a:lnTo>
                  <a:lnTo>
                    <a:pt x="1202" y="66"/>
                  </a:lnTo>
                  <a:lnTo>
                    <a:pt x="1275" y="61"/>
                  </a:lnTo>
                  <a:lnTo>
                    <a:pt x="1347" y="56"/>
                  </a:lnTo>
                  <a:lnTo>
                    <a:pt x="1422" y="53"/>
                  </a:lnTo>
                  <a:lnTo>
                    <a:pt x="1497" y="52"/>
                  </a:lnTo>
                  <a:lnTo>
                    <a:pt x="1497" y="0"/>
                  </a:lnTo>
                  <a:lnTo>
                    <a:pt x="1420" y="1"/>
                  </a:lnTo>
                  <a:lnTo>
                    <a:pt x="1344" y="4"/>
                  </a:lnTo>
                  <a:lnTo>
                    <a:pt x="1270" y="8"/>
                  </a:lnTo>
                  <a:lnTo>
                    <a:pt x="1197" y="14"/>
                  </a:lnTo>
                  <a:lnTo>
                    <a:pt x="1126" y="22"/>
                  </a:lnTo>
                  <a:lnTo>
                    <a:pt x="1056" y="30"/>
                  </a:lnTo>
                  <a:lnTo>
                    <a:pt x="986" y="41"/>
                  </a:lnTo>
                  <a:lnTo>
                    <a:pt x="919" y="52"/>
                  </a:lnTo>
                  <a:lnTo>
                    <a:pt x="854" y="64"/>
                  </a:lnTo>
                  <a:lnTo>
                    <a:pt x="790" y="78"/>
                  </a:lnTo>
                  <a:lnTo>
                    <a:pt x="727" y="93"/>
                  </a:lnTo>
                  <a:lnTo>
                    <a:pt x="666" y="108"/>
                  </a:lnTo>
                  <a:lnTo>
                    <a:pt x="608" y="126"/>
                  </a:lnTo>
                  <a:lnTo>
                    <a:pt x="552" y="145"/>
                  </a:lnTo>
                  <a:lnTo>
                    <a:pt x="497" y="164"/>
                  </a:lnTo>
                  <a:lnTo>
                    <a:pt x="446" y="184"/>
                  </a:lnTo>
                  <a:lnTo>
                    <a:pt x="396" y="206"/>
                  </a:lnTo>
                  <a:lnTo>
                    <a:pt x="348" y="228"/>
                  </a:lnTo>
                  <a:lnTo>
                    <a:pt x="305" y="252"/>
                  </a:lnTo>
                  <a:lnTo>
                    <a:pt x="262" y="275"/>
                  </a:lnTo>
                  <a:lnTo>
                    <a:pt x="223" y="301"/>
                  </a:lnTo>
                  <a:lnTo>
                    <a:pt x="187" y="327"/>
                  </a:lnTo>
                  <a:lnTo>
                    <a:pt x="153" y="354"/>
                  </a:lnTo>
                  <a:lnTo>
                    <a:pt x="123" y="381"/>
                  </a:lnTo>
                  <a:lnTo>
                    <a:pt x="95" y="411"/>
                  </a:lnTo>
                  <a:lnTo>
                    <a:pt x="70" y="439"/>
                  </a:lnTo>
                  <a:lnTo>
                    <a:pt x="60" y="455"/>
                  </a:lnTo>
                  <a:lnTo>
                    <a:pt x="50" y="469"/>
                  </a:lnTo>
                  <a:lnTo>
                    <a:pt x="40" y="485"/>
                  </a:lnTo>
                  <a:lnTo>
                    <a:pt x="32" y="501"/>
                  </a:lnTo>
                  <a:lnTo>
                    <a:pt x="24" y="516"/>
                  </a:lnTo>
                  <a:lnTo>
                    <a:pt x="18" y="534"/>
                  </a:lnTo>
                  <a:lnTo>
                    <a:pt x="12" y="549"/>
                  </a:lnTo>
                  <a:lnTo>
                    <a:pt x="8" y="567"/>
                  </a:lnTo>
                  <a:lnTo>
                    <a:pt x="5" y="582"/>
                  </a:lnTo>
                  <a:lnTo>
                    <a:pt x="2" y="600"/>
                  </a:lnTo>
                  <a:lnTo>
                    <a:pt x="0" y="617"/>
                  </a:lnTo>
                  <a:lnTo>
                    <a:pt x="0" y="633"/>
                  </a:lnTo>
                  <a:lnTo>
                    <a:pt x="48" y="633"/>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9" name="Rectangle 17">
              <a:extLst>
                <a:ext uri="{FF2B5EF4-FFF2-40B4-BE49-F238E27FC236}">
                  <a16:creationId xmlns:a16="http://schemas.microsoft.com/office/drawing/2014/main" id="{FA7C35EA-D96C-45FE-AD1D-E81038B2B36E}"/>
                </a:ext>
              </a:extLst>
            </p:cNvPr>
            <p:cNvSpPr>
              <a:spLocks noChangeArrowheads="1"/>
            </p:cNvSpPr>
            <p:nvPr/>
          </p:nvSpPr>
          <p:spPr bwMode="auto">
            <a:xfrm>
              <a:off x="1853" y="1279"/>
              <a:ext cx="976"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MARQUES</a:t>
              </a:r>
              <a:endParaRPr lang="en-US" altLang="en-US" dirty="0">
                <a:solidFill>
                  <a:schemeClr val="accent1"/>
                </a:solidFill>
                <a:latin typeface="Verdana" panose="020B0604030504040204" pitchFamily="34" charset="0"/>
              </a:endParaRPr>
            </a:p>
          </p:txBody>
        </p:sp>
        <p:sp>
          <p:nvSpPr>
            <p:cNvPr id="21" name="Rectangle 19">
              <a:extLst>
                <a:ext uri="{FF2B5EF4-FFF2-40B4-BE49-F238E27FC236}">
                  <a16:creationId xmlns:a16="http://schemas.microsoft.com/office/drawing/2014/main" id="{260BAE42-B782-490C-8820-4D2806344995}"/>
                </a:ext>
              </a:extLst>
            </p:cNvPr>
            <p:cNvSpPr>
              <a:spLocks noChangeArrowheads="1"/>
            </p:cNvSpPr>
            <p:nvPr/>
          </p:nvSpPr>
          <p:spPr bwMode="auto">
            <a:xfrm>
              <a:off x="3310" y="1127"/>
              <a:ext cx="837" cy="3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DROIT </a:t>
              </a:r>
            </a:p>
            <a:p>
              <a:pPr>
                <a:spcBef>
                  <a:spcPct val="0"/>
                </a:spcBef>
                <a:buClrTx/>
                <a:buFontTx/>
                <a:buNone/>
              </a:pPr>
              <a:r>
                <a:rPr lang="en-US" altLang="en-US" b="1" dirty="0">
                  <a:solidFill>
                    <a:schemeClr val="accent1"/>
                  </a:solidFill>
                </a:rPr>
                <a:t>D’AUTEUR</a:t>
              </a:r>
              <a:endParaRPr lang="en-US" altLang="en-US" dirty="0">
                <a:solidFill>
                  <a:schemeClr val="accent1"/>
                </a:solidFill>
                <a:latin typeface="Verdana" panose="020B0604030504040204" pitchFamily="34" charset="0"/>
              </a:endParaRPr>
            </a:p>
          </p:txBody>
        </p:sp>
        <p:sp>
          <p:nvSpPr>
            <p:cNvPr id="22" name="Rectangle 20">
              <a:extLst>
                <a:ext uri="{FF2B5EF4-FFF2-40B4-BE49-F238E27FC236}">
                  <a16:creationId xmlns:a16="http://schemas.microsoft.com/office/drawing/2014/main" id="{DD347AE3-2C1D-4E0F-8254-CEA93A0D62FD}"/>
                </a:ext>
              </a:extLst>
            </p:cNvPr>
            <p:cNvSpPr>
              <a:spLocks noChangeArrowheads="1"/>
            </p:cNvSpPr>
            <p:nvPr/>
          </p:nvSpPr>
          <p:spPr bwMode="auto">
            <a:xfrm>
              <a:off x="1203" y="2273"/>
              <a:ext cx="711"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DESSINS</a:t>
              </a:r>
              <a:endParaRPr lang="en-US" altLang="en-US" dirty="0">
                <a:solidFill>
                  <a:schemeClr val="accent1"/>
                </a:solidFill>
                <a:latin typeface="Verdana" panose="020B0604030504040204" pitchFamily="34" charset="0"/>
              </a:endParaRPr>
            </a:p>
          </p:txBody>
        </p:sp>
        <p:sp>
          <p:nvSpPr>
            <p:cNvPr id="23" name="Rectangle 21">
              <a:extLst>
                <a:ext uri="{FF2B5EF4-FFF2-40B4-BE49-F238E27FC236}">
                  <a16:creationId xmlns:a16="http://schemas.microsoft.com/office/drawing/2014/main" id="{3CB96FE5-250A-4186-85EF-1DEC69C1CE26}"/>
                </a:ext>
              </a:extLst>
            </p:cNvPr>
            <p:cNvSpPr>
              <a:spLocks noChangeArrowheads="1"/>
            </p:cNvSpPr>
            <p:nvPr/>
          </p:nvSpPr>
          <p:spPr bwMode="auto">
            <a:xfrm>
              <a:off x="3978" y="2299"/>
              <a:ext cx="810"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 BREVETS</a:t>
              </a:r>
              <a:endParaRPr lang="en-US" altLang="en-US" dirty="0">
                <a:solidFill>
                  <a:schemeClr val="accent1"/>
                </a:solidFill>
                <a:latin typeface="Verdana" panose="020B0604030504040204" pitchFamily="34" charset="0"/>
              </a:endParaRPr>
            </a:p>
          </p:txBody>
        </p:sp>
        <p:sp>
          <p:nvSpPr>
            <p:cNvPr id="24" name="Rectangle 22">
              <a:extLst>
                <a:ext uri="{FF2B5EF4-FFF2-40B4-BE49-F238E27FC236}">
                  <a16:creationId xmlns:a16="http://schemas.microsoft.com/office/drawing/2014/main" id="{D99ADB08-CFE1-4317-869A-04EC588AA3A5}"/>
                </a:ext>
              </a:extLst>
            </p:cNvPr>
            <p:cNvSpPr>
              <a:spLocks noChangeArrowheads="1"/>
            </p:cNvSpPr>
            <p:nvPr/>
          </p:nvSpPr>
          <p:spPr bwMode="auto">
            <a:xfrm>
              <a:off x="1882" y="3294"/>
              <a:ext cx="719" cy="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sz="1800" b="1" dirty="0">
                  <a:solidFill>
                    <a:schemeClr val="accent1"/>
                  </a:solidFill>
                </a:rPr>
                <a:t>MODELES</a:t>
              </a:r>
              <a:endParaRPr lang="en-US" altLang="en-US" sz="1800" dirty="0">
                <a:solidFill>
                  <a:schemeClr val="accent1"/>
                </a:solidFill>
                <a:latin typeface="Verdana" panose="020B0604030504040204" pitchFamily="34" charset="0"/>
              </a:endParaRPr>
            </a:p>
          </p:txBody>
        </p:sp>
        <p:grpSp>
          <p:nvGrpSpPr>
            <p:cNvPr id="25" name="Group 23">
              <a:extLst>
                <a:ext uri="{FF2B5EF4-FFF2-40B4-BE49-F238E27FC236}">
                  <a16:creationId xmlns:a16="http://schemas.microsoft.com/office/drawing/2014/main" id="{6A77C240-9888-4B4D-8E91-72556AB9448C}"/>
                </a:ext>
              </a:extLst>
            </p:cNvPr>
            <p:cNvGrpSpPr>
              <a:grpSpLocks/>
            </p:cNvGrpSpPr>
            <p:nvPr/>
          </p:nvGrpSpPr>
          <p:grpSpPr bwMode="auto">
            <a:xfrm>
              <a:off x="2878" y="3157"/>
              <a:ext cx="1920" cy="554"/>
              <a:chOff x="3227" y="3158"/>
              <a:chExt cx="1091" cy="372"/>
            </a:xfrm>
          </p:grpSpPr>
          <p:sp>
            <p:nvSpPr>
              <p:cNvPr id="27" name="Rectangle 24">
                <a:extLst>
                  <a:ext uri="{FF2B5EF4-FFF2-40B4-BE49-F238E27FC236}">
                    <a16:creationId xmlns:a16="http://schemas.microsoft.com/office/drawing/2014/main" id="{1801D799-5093-47B8-A797-EA35AA1C38C1}"/>
                  </a:ext>
                </a:extLst>
              </p:cNvPr>
              <p:cNvSpPr>
                <a:spLocks noChangeArrowheads="1"/>
              </p:cNvSpPr>
              <p:nvPr/>
            </p:nvSpPr>
            <p:spPr bwMode="auto">
              <a:xfrm>
                <a:off x="3293" y="3158"/>
                <a:ext cx="960" cy="2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en-US" altLang="en-US" sz="1800" b="1" dirty="0">
                    <a:solidFill>
                      <a:schemeClr val="accent1"/>
                    </a:solidFill>
                  </a:rPr>
                  <a:t>INFORMATION CONFIDENTIELLE</a:t>
                </a:r>
                <a:endParaRPr lang="en-US" altLang="en-US" sz="1800" b="1" dirty="0">
                  <a:solidFill>
                    <a:schemeClr val="accent1"/>
                  </a:solidFill>
                  <a:latin typeface="Verdana" panose="020B0604030504040204" pitchFamily="34" charset="0"/>
                </a:endParaRPr>
              </a:p>
            </p:txBody>
          </p:sp>
          <p:sp>
            <p:nvSpPr>
              <p:cNvPr id="29" name="Rectangle 26">
                <a:extLst>
                  <a:ext uri="{FF2B5EF4-FFF2-40B4-BE49-F238E27FC236}">
                    <a16:creationId xmlns:a16="http://schemas.microsoft.com/office/drawing/2014/main" id="{35D2FA68-7C22-4E23-9CC9-10A078302FCB}"/>
                  </a:ext>
                </a:extLst>
              </p:cNvPr>
              <p:cNvSpPr>
                <a:spLocks noChangeArrowheads="1"/>
              </p:cNvSpPr>
              <p:nvPr/>
            </p:nvSpPr>
            <p:spPr bwMode="auto">
              <a:xfrm>
                <a:off x="3227" y="3421"/>
                <a:ext cx="1091" cy="1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en-US" altLang="en-US" sz="1800" b="1" dirty="0">
                    <a:solidFill>
                      <a:schemeClr val="accent1"/>
                    </a:solidFill>
                  </a:rPr>
                  <a:t>SECRETS D’AFFAIRES</a:t>
                </a:r>
                <a:endParaRPr lang="en-US" altLang="en-US" sz="1800" b="1" dirty="0">
                  <a:solidFill>
                    <a:schemeClr val="accent1"/>
                  </a:solidFill>
                  <a:latin typeface="Verdana" panose="020B0604030504040204" pitchFamily="34" charset="0"/>
                </a:endParaRPr>
              </a:p>
            </p:txBody>
          </p:sp>
        </p:grpSp>
        <p:sp>
          <p:nvSpPr>
            <p:cNvPr id="26" name="Text Box 27">
              <a:extLst>
                <a:ext uri="{FF2B5EF4-FFF2-40B4-BE49-F238E27FC236}">
                  <a16:creationId xmlns:a16="http://schemas.microsoft.com/office/drawing/2014/main" id="{752C8F4A-E351-4532-A249-78AB8D59DFA2}"/>
                </a:ext>
              </a:extLst>
            </p:cNvPr>
            <p:cNvSpPr txBox="1">
              <a:spLocks noChangeArrowheads="1"/>
            </p:cNvSpPr>
            <p:nvPr/>
          </p:nvSpPr>
          <p:spPr bwMode="auto">
            <a:xfrm>
              <a:off x="2166" y="2169"/>
              <a:ext cx="1722" cy="41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defRPr/>
              </a:pPr>
              <a:r>
                <a:rPr lang="en-US" sz="2000" b="1" dirty="0">
                  <a:effectLst>
                    <a:outerShdw blurRad="38100" dist="38100" dir="2700000" algn="tl">
                      <a:srgbClr val="C0C0C0"/>
                    </a:outerShdw>
                  </a:effectLst>
                  <a:latin typeface="Verdana" pitchFamily="34" charset="0"/>
                  <a:cs typeface="Arial" charset="0"/>
                </a:rPr>
                <a:t>PROPRIETE</a:t>
              </a:r>
            </a:p>
            <a:p>
              <a:pPr algn="ctr">
                <a:defRPr/>
              </a:pPr>
              <a:r>
                <a:rPr lang="en-US" sz="2000" b="1" dirty="0">
                  <a:effectLst>
                    <a:outerShdw blurRad="38100" dist="38100" dir="2700000" algn="tl">
                      <a:srgbClr val="C0C0C0"/>
                    </a:outerShdw>
                  </a:effectLst>
                  <a:latin typeface="Verdana" pitchFamily="34" charset="0"/>
                  <a:cs typeface="Arial" charset="0"/>
                </a:rPr>
                <a:t>INTELLECTUELLE</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err="1"/>
              <a:t>Rôle</a:t>
            </a:r>
            <a:r>
              <a:rPr lang="en-US" altLang="en-US" dirty="0"/>
              <a:t> de la marque</a:t>
            </a:r>
          </a:p>
        </p:txBody>
      </p:sp>
      <p:sp>
        <p:nvSpPr>
          <p:cNvPr id="3" name="Content Placeholder 2"/>
          <p:cNvSpPr>
            <a:spLocks noGrp="1"/>
          </p:cNvSpPr>
          <p:nvPr>
            <p:ph idx="1"/>
          </p:nvPr>
        </p:nvSpPr>
        <p:spPr/>
        <p:txBody>
          <a:bodyPr/>
          <a:lstStyle/>
          <a:p>
            <a:r>
              <a:rPr lang="fr-FR" altLang="en-US" dirty="0"/>
              <a:t>Indique l’origine des biens ou des services</a:t>
            </a:r>
          </a:p>
          <a:p>
            <a:r>
              <a:rPr lang="fr-FR" altLang="en-US" dirty="0"/>
              <a:t>Aide à garantir la qualité des produits portant la marque</a:t>
            </a:r>
          </a:p>
          <a:p>
            <a:r>
              <a:rPr lang="fr-FR" altLang="en-US" dirty="0"/>
              <a:t>Créer et maintenir une demande pour le produit</a:t>
            </a:r>
          </a:p>
          <a:p>
            <a:r>
              <a:rPr lang="fr-FR" altLang="en-US" dirty="0"/>
              <a:t>Utilisé comme un outil de marketing pour construire une marque</a:t>
            </a:r>
          </a:p>
          <a:p>
            <a:r>
              <a:rPr lang="fr-FR" altLang="en-US" dirty="0"/>
              <a:t>Peut avoir une grande valeur monétaire pour une entreprise</a:t>
            </a:r>
          </a:p>
        </p:txBody>
      </p:sp>
      <p:pic>
        <p:nvPicPr>
          <p:cNvPr id="4" name="Picture 4" descr="R.jpg">
            <a:extLst>
              <a:ext uri="{FF2B5EF4-FFF2-40B4-BE49-F238E27FC236}">
                <a16:creationId xmlns:a16="http://schemas.microsoft.com/office/drawing/2014/main" id="{A11C2C22-A20D-4FAC-AFED-1D224F55C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4442" y="4655435"/>
            <a:ext cx="785932" cy="74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M.jpg">
            <a:extLst>
              <a:ext uri="{FF2B5EF4-FFF2-40B4-BE49-F238E27FC236}">
                <a16:creationId xmlns:a16="http://schemas.microsoft.com/office/drawing/2014/main" id="{8DE1F657-BC56-458B-8C94-C3682D33A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9049" y="4655435"/>
            <a:ext cx="1200466" cy="10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M.bmp">
            <a:extLst>
              <a:ext uri="{FF2B5EF4-FFF2-40B4-BE49-F238E27FC236}">
                <a16:creationId xmlns:a16="http://schemas.microsoft.com/office/drawing/2014/main" id="{EDED397C-1003-46B0-B963-2049EB789C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5301" y="4526376"/>
            <a:ext cx="1317125" cy="131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49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pPr eaLnBrk="1" hangingPunct="1"/>
            <a:r>
              <a:rPr lang="en-US" altLang="en-US" dirty="0" err="1"/>
              <a:t>Pourquoi</a:t>
            </a:r>
            <a:r>
              <a:rPr lang="en-US" altLang="en-US" dirty="0"/>
              <a:t> </a:t>
            </a:r>
            <a:r>
              <a:rPr lang="en-US" altLang="en-US" dirty="0" err="1"/>
              <a:t>protéger</a:t>
            </a:r>
            <a:r>
              <a:rPr lang="en-US" altLang="en-US" dirty="0"/>
              <a:t> </a:t>
            </a:r>
            <a:r>
              <a:rPr lang="en-US" altLang="en-US" dirty="0" err="1"/>
              <a:t>une</a:t>
            </a:r>
            <a:r>
              <a:rPr lang="en-US" altLang="en-US" dirty="0"/>
              <a:t> marque?</a:t>
            </a:r>
          </a:p>
        </p:txBody>
      </p:sp>
      <p:sp>
        <p:nvSpPr>
          <p:cNvPr id="5" name="Content Placeholder 4"/>
          <p:cNvSpPr>
            <a:spLocks noGrp="1"/>
          </p:cNvSpPr>
          <p:nvPr>
            <p:ph idx="1"/>
          </p:nvPr>
        </p:nvSpPr>
        <p:spPr>
          <a:xfrm>
            <a:off x="838200" y="1560060"/>
            <a:ext cx="10853057" cy="4351338"/>
          </a:xfrm>
        </p:spPr>
        <p:txBody>
          <a:bodyPr rtlCol="0">
            <a:normAutofit fontScale="92500" lnSpcReduction="10000"/>
          </a:bodyPr>
          <a:lstStyle/>
          <a:p>
            <a:pPr>
              <a:defRPr/>
            </a:pPr>
            <a:r>
              <a:rPr lang="fr-FR" dirty="0"/>
              <a:t>Les marques sont protégées par la loi</a:t>
            </a:r>
          </a:p>
          <a:p>
            <a:pPr>
              <a:defRPr/>
            </a:pPr>
            <a:r>
              <a:rPr lang="fr-FR" dirty="0"/>
              <a:t>Les marques se méritent - Réputation</a:t>
            </a:r>
          </a:p>
          <a:p>
            <a:pPr>
              <a:defRPr/>
            </a:pPr>
            <a:r>
              <a:rPr lang="fr-FR" dirty="0"/>
              <a:t>Les marques naissent de l'usage effectif</a:t>
            </a:r>
          </a:p>
          <a:p>
            <a:pPr>
              <a:defRPr/>
            </a:pPr>
            <a:r>
              <a:rPr lang="fr-FR" dirty="0"/>
              <a:t>Il n'est pas nécessaire d'enregistrer une marque pour la faire protéger, mais cela présente certains avantages</a:t>
            </a:r>
          </a:p>
          <a:p>
            <a:pPr>
              <a:defRPr/>
            </a:pPr>
            <a:r>
              <a:rPr lang="fr-FR" dirty="0"/>
              <a:t>L'enregistrement d'une marque permet de fournir :</a:t>
            </a:r>
          </a:p>
          <a:p>
            <a:pPr>
              <a:defRPr/>
            </a:pPr>
            <a:r>
              <a:rPr lang="fr-FR" dirty="0"/>
              <a:t> un avis au public de la revendication de propriété du titulaire de la marque</a:t>
            </a:r>
          </a:p>
          <a:p>
            <a:pPr>
              <a:defRPr/>
            </a:pPr>
            <a:r>
              <a:rPr lang="fr-FR" dirty="0"/>
              <a:t>Le droit exclusif du titulaire d'utiliser la marque sur tout le territoire national pour les produits et/ou services énumérés dans l'enregistrement ou en relation avec ceux-ci</a:t>
            </a:r>
          </a:p>
          <a:p>
            <a:pPr>
              <a:defRPr/>
            </a:pPr>
            <a:endParaRPr lang="fr-FR" dirty="0"/>
          </a:p>
        </p:txBody>
      </p:sp>
    </p:spTree>
    <p:extLst>
      <p:ext uri="{BB962C8B-B14F-4D97-AF65-F5344CB8AC3E}">
        <p14:creationId xmlns:p14="http://schemas.microsoft.com/office/powerpoint/2010/main" val="2201427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dirty="0"/>
              <a:t>Marques </a:t>
            </a:r>
            <a:r>
              <a:rPr lang="en-US" altLang="en-US" dirty="0" err="1"/>
              <a:t>notoires</a:t>
            </a:r>
            <a:endParaRPr lang="en-US" altLang="en-US" dirty="0"/>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99718" y="4387824"/>
            <a:ext cx="2695575" cy="1408113"/>
          </a:xfrm>
        </p:spPr>
      </p:pic>
      <p:pic>
        <p:nvPicPr>
          <p:cNvPr id="14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1653">
            <a:off x="952388" y="3024331"/>
            <a:ext cx="26241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066" y="4570250"/>
            <a:ext cx="40243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184" y="3546856"/>
            <a:ext cx="1806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disne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3" name="Picture 2"/>
          <p:cNvPicPr>
            <a:picLocks noChangeAspect="1"/>
          </p:cNvPicPr>
          <p:nvPr/>
        </p:nvPicPr>
        <p:blipFill>
          <a:blip r:embed="rId7"/>
          <a:stretch>
            <a:fillRect/>
          </a:stretch>
        </p:blipFill>
        <p:spPr>
          <a:xfrm>
            <a:off x="838200" y="1595963"/>
            <a:ext cx="3169596" cy="1320665"/>
          </a:xfrm>
          <a:prstGeom prst="rect">
            <a:avLst/>
          </a:prstGeom>
        </p:spPr>
      </p:pic>
      <p:pic>
        <p:nvPicPr>
          <p:cNvPr id="76804" name="Picture 4" descr="Image result for coffe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577" y="1112742"/>
            <a:ext cx="1514475"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5100642" y="1468143"/>
            <a:ext cx="1985232" cy="1441746"/>
          </a:xfrm>
          <a:prstGeom prst="rect">
            <a:avLst/>
          </a:prstGeom>
          <a:ln>
            <a:noFill/>
          </a:ln>
          <a:effectLst>
            <a:softEdge rad="112500"/>
          </a:effectLst>
        </p:spPr>
      </p:pic>
      <p:pic>
        <p:nvPicPr>
          <p:cNvPr id="5" name="Picture 4"/>
          <p:cNvPicPr>
            <a:picLocks noChangeAspect="1"/>
          </p:cNvPicPr>
          <p:nvPr/>
        </p:nvPicPr>
        <p:blipFill>
          <a:blip r:embed="rId10"/>
          <a:stretch>
            <a:fillRect/>
          </a:stretch>
        </p:blipFill>
        <p:spPr>
          <a:xfrm>
            <a:off x="7558602" y="3207661"/>
            <a:ext cx="2933700" cy="1562100"/>
          </a:xfrm>
          <a:prstGeom prst="rect">
            <a:avLst/>
          </a:prstGeom>
          <a:ln>
            <a:noFill/>
          </a:ln>
          <a:effectLst>
            <a:softEdge rad="112500"/>
          </a:effectLst>
        </p:spPr>
      </p:pic>
    </p:spTree>
    <p:extLst>
      <p:ext uri="{BB962C8B-B14F-4D97-AF65-F5344CB8AC3E}">
        <p14:creationId xmlns:p14="http://schemas.microsoft.com/office/powerpoint/2010/main" val="2212944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Indications </a:t>
            </a:r>
            <a:r>
              <a:rPr lang="en-ZA" dirty="0" err="1"/>
              <a:t>Géographiques</a:t>
            </a:r>
            <a:endParaRPr lang="en-ZA" dirty="0"/>
          </a:p>
        </p:txBody>
      </p:sp>
      <p:sp>
        <p:nvSpPr>
          <p:cNvPr id="3" name="Content Placeholder 2"/>
          <p:cNvSpPr>
            <a:spLocks noGrp="1"/>
          </p:cNvSpPr>
          <p:nvPr>
            <p:ph idx="1"/>
          </p:nvPr>
        </p:nvSpPr>
        <p:spPr/>
        <p:txBody>
          <a:bodyPr/>
          <a:lstStyle/>
          <a:p>
            <a:r>
              <a:rPr lang="fr-FR" dirty="0"/>
              <a:t>Les indications géographiques vous permettent de savoir d'où vient un produit lorsque ce lieu est réputé pour ce type de produit. </a:t>
            </a:r>
          </a:p>
        </p:txBody>
      </p:sp>
      <p:pic>
        <p:nvPicPr>
          <p:cNvPr id="4" name="Picture 3"/>
          <p:cNvPicPr>
            <a:picLocks noChangeAspect="1"/>
          </p:cNvPicPr>
          <p:nvPr/>
        </p:nvPicPr>
        <p:blipFill>
          <a:blip r:embed="rId3"/>
          <a:stretch>
            <a:fillRect/>
          </a:stretch>
        </p:blipFill>
        <p:spPr>
          <a:xfrm>
            <a:off x="779702" y="2738012"/>
            <a:ext cx="4191000" cy="1085592"/>
          </a:xfrm>
          <a:prstGeom prst="rect">
            <a:avLst/>
          </a:prstGeom>
        </p:spPr>
      </p:pic>
      <p:pic>
        <p:nvPicPr>
          <p:cNvPr id="5" name="Picture 4"/>
          <p:cNvPicPr>
            <a:picLocks noChangeAspect="1"/>
          </p:cNvPicPr>
          <p:nvPr/>
        </p:nvPicPr>
        <p:blipFill>
          <a:blip r:embed="rId4"/>
          <a:stretch>
            <a:fillRect/>
          </a:stretch>
        </p:blipFill>
        <p:spPr>
          <a:xfrm>
            <a:off x="3308053" y="4042253"/>
            <a:ext cx="1428750" cy="1657350"/>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9163851" y="2693889"/>
            <a:ext cx="1945005" cy="23963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5771482" y="2914082"/>
            <a:ext cx="2304158" cy="2058698"/>
          </a:xfrm>
          <a:prstGeom prst="rect">
            <a:avLst/>
          </a:prstGeom>
          <a:ln>
            <a:noFill/>
          </a:ln>
          <a:effectLst>
            <a:softEdge rad="112500"/>
          </a:effectLst>
        </p:spPr>
      </p:pic>
    </p:spTree>
    <p:extLst>
      <p:ext uri="{BB962C8B-B14F-4D97-AF65-F5344CB8AC3E}">
        <p14:creationId xmlns:p14="http://schemas.microsoft.com/office/powerpoint/2010/main" val="171118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pPr eaLnBrk="1" hangingPunct="1"/>
            <a:r>
              <a:rPr lang="en-US" altLang="en-US" dirty="0"/>
              <a:t>Droit </a:t>
            </a:r>
            <a:r>
              <a:rPr lang="en-US" altLang="en-US" dirty="0" err="1"/>
              <a:t>d’auteur</a:t>
            </a:r>
            <a:endParaRPr lang="en-US" altLang="en-US" dirty="0"/>
          </a:p>
        </p:txBody>
      </p:sp>
      <p:sp>
        <p:nvSpPr>
          <p:cNvPr id="3" name="Subtitle 2">
            <a:extLst>
              <a:ext uri="{FF2B5EF4-FFF2-40B4-BE49-F238E27FC236}">
                <a16:creationId xmlns:a16="http://schemas.microsoft.com/office/drawing/2014/main" id="{7A725901-366C-4641-8F6F-6C51EFFBD285}"/>
              </a:ext>
            </a:extLst>
          </p:cNvPr>
          <p:cNvSpPr>
            <a:spLocks noGrp="1"/>
          </p:cNvSpPr>
          <p:nvPr>
            <p:ph type="subTitle" idx="1"/>
          </p:nvPr>
        </p:nvSpPr>
        <p:spPr/>
        <p:txBody>
          <a:bodyPr/>
          <a:lstStyle/>
          <a:p>
            <a:endParaRPr lang="en-ZA"/>
          </a:p>
        </p:txBody>
      </p:sp>
      <p:pic>
        <p:nvPicPr>
          <p:cNvPr id="2" name="Picture 1"/>
          <p:cNvPicPr>
            <a:picLocks noChangeAspect="1"/>
          </p:cNvPicPr>
          <p:nvPr/>
        </p:nvPicPr>
        <p:blipFill>
          <a:blip r:embed="rId3"/>
          <a:stretch>
            <a:fillRect/>
          </a:stretch>
        </p:blipFill>
        <p:spPr>
          <a:xfrm>
            <a:off x="4483478" y="3969161"/>
            <a:ext cx="3600450" cy="1266825"/>
          </a:xfrm>
          <a:prstGeom prst="rect">
            <a:avLst/>
          </a:prstGeom>
        </p:spPr>
      </p:pic>
    </p:spTree>
    <p:extLst>
      <p:ext uri="{BB962C8B-B14F-4D97-AF65-F5344CB8AC3E}">
        <p14:creationId xmlns:p14="http://schemas.microsoft.com/office/powerpoint/2010/main" val="294772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err="1"/>
              <a:t>Qu’est-ce</a:t>
            </a:r>
            <a:r>
              <a:rPr lang="en-US" altLang="en-US" dirty="0"/>
              <a:t> que le droit </a:t>
            </a:r>
            <a:r>
              <a:rPr lang="en-US" altLang="en-US" dirty="0" err="1"/>
              <a:t>d’auteur</a:t>
            </a:r>
            <a:r>
              <a:rPr lang="en-US" altLang="en-US" dirty="0"/>
              <a:t>?</a:t>
            </a:r>
          </a:p>
        </p:txBody>
      </p:sp>
      <p:sp>
        <p:nvSpPr>
          <p:cNvPr id="6148" name="Content Placeholder 3"/>
          <p:cNvSpPr>
            <a:spLocks noGrp="1"/>
          </p:cNvSpPr>
          <p:nvPr>
            <p:ph idx="1"/>
          </p:nvPr>
        </p:nvSpPr>
        <p:spPr/>
        <p:txBody>
          <a:bodyPr/>
          <a:lstStyle/>
          <a:p>
            <a:pPr algn="ctr" eaLnBrk="1" hangingPunct="1">
              <a:spcBef>
                <a:spcPct val="0"/>
              </a:spcBef>
              <a:buFont typeface="Arial" panose="020B0604020202020204" pitchFamily="34" charset="0"/>
              <a:buNone/>
            </a:pPr>
            <a:endParaRPr lang="en-US" altLang="en-US" dirty="0"/>
          </a:p>
          <a:p>
            <a:pPr algn="ctr" eaLnBrk="1" hangingPunct="1">
              <a:spcBef>
                <a:spcPct val="0"/>
              </a:spcBef>
              <a:buFont typeface="Arial" panose="020B0604020202020204" pitchFamily="34" charset="0"/>
              <a:buNone/>
            </a:pPr>
            <a:endParaRPr lang="en-US" altLang="en-US" dirty="0"/>
          </a:p>
          <a:p>
            <a:pPr algn="ctr" eaLnBrk="1" hangingPunct="1">
              <a:spcBef>
                <a:spcPct val="0"/>
              </a:spcBef>
              <a:buFont typeface="Arial" panose="020B0604020202020204" pitchFamily="34" charset="0"/>
              <a:buNone/>
            </a:pPr>
            <a:endParaRPr lang="en-US" altLang="en-US" dirty="0"/>
          </a:p>
          <a:p>
            <a:pPr algn="ctr">
              <a:spcBef>
                <a:spcPct val="0"/>
              </a:spcBef>
              <a:buNone/>
            </a:pPr>
            <a:r>
              <a:rPr lang="fr-FR" altLang="en-US" dirty="0"/>
              <a:t>Le droit d'auteur est une forme de protection accordée aux auteurs ou créateurs d'œuvres originales. </a:t>
            </a:r>
            <a:endParaRPr lang="en-US" altLang="en-US" dirty="0"/>
          </a:p>
        </p:txBody>
      </p:sp>
      <p:pic>
        <p:nvPicPr>
          <p:cNvPr id="4" name="Picture 3">
            <a:extLst>
              <a:ext uri="{FF2B5EF4-FFF2-40B4-BE49-F238E27FC236}">
                <a16:creationId xmlns:a16="http://schemas.microsoft.com/office/drawing/2014/main" id="{901A3045-7FF5-4300-B6CB-AC7B58556A3F}"/>
              </a:ext>
            </a:extLst>
          </p:cNvPr>
          <p:cNvPicPr>
            <a:picLocks noChangeAspect="1"/>
          </p:cNvPicPr>
          <p:nvPr/>
        </p:nvPicPr>
        <p:blipFill>
          <a:blip r:embed="rId3"/>
          <a:stretch>
            <a:fillRect/>
          </a:stretch>
        </p:blipFill>
        <p:spPr>
          <a:xfrm>
            <a:off x="1387395" y="3293084"/>
            <a:ext cx="2190750" cy="2095500"/>
          </a:xfrm>
          <a:prstGeom prst="rect">
            <a:avLst/>
          </a:prstGeom>
          <a:ln>
            <a:noFill/>
          </a:ln>
          <a:effectLst>
            <a:softEdge rad="112500"/>
          </a:effectLst>
        </p:spPr>
      </p:pic>
      <p:pic>
        <p:nvPicPr>
          <p:cNvPr id="5" name="Picture 4" descr="computer-clip-art.png">
            <a:extLst>
              <a:ext uri="{FF2B5EF4-FFF2-40B4-BE49-F238E27FC236}">
                <a16:creationId xmlns:a16="http://schemas.microsoft.com/office/drawing/2014/main" id="{776263B3-A9FE-4BD8-8DA5-77C0D1EC9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9574" y="3664734"/>
            <a:ext cx="2652583" cy="194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158E320-574C-41F1-8FBF-0D71C0F58A82}"/>
              </a:ext>
            </a:extLst>
          </p:cNvPr>
          <p:cNvPicPr>
            <a:picLocks noChangeAspect="1"/>
          </p:cNvPicPr>
          <p:nvPr/>
        </p:nvPicPr>
        <p:blipFill>
          <a:blip r:embed="rId5"/>
          <a:stretch>
            <a:fillRect/>
          </a:stretch>
        </p:blipFill>
        <p:spPr>
          <a:xfrm>
            <a:off x="4174733" y="4211256"/>
            <a:ext cx="3067050" cy="1485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3B78FA7-8510-487B-9D57-9DB4A8403EAA}"/>
              </a:ext>
            </a:extLst>
          </p:cNvPr>
          <p:cNvPicPr>
            <a:picLocks noChangeAspect="1"/>
          </p:cNvPicPr>
          <p:nvPr/>
        </p:nvPicPr>
        <p:blipFill>
          <a:blip r:embed="rId6"/>
          <a:stretch>
            <a:fillRect/>
          </a:stretch>
        </p:blipFill>
        <p:spPr>
          <a:xfrm>
            <a:off x="9076680" y="292976"/>
            <a:ext cx="1924050" cy="2381250"/>
          </a:xfrm>
          <a:prstGeom prst="rect">
            <a:avLst/>
          </a:prstGeom>
          <a:ln>
            <a:noFill/>
          </a:ln>
          <a:effectLst>
            <a:outerShdw blurRad="292100" dist="139700" dir="2700000" algn="tl" rotWithShape="0">
              <a:srgbClr val="333333">
                <a:alpha val="65000"/>
              </a:srgbClr>
            </a:outerShdw>
          </a:effectLst>
        </p:spPr>
      </p:pic>
      <p:pic>
        <p:nvPicPr>
          <p:cNvPr id="8" name="Picture 7" descr="music.jpg">
            <a:extLst>
              <a:ext uri="{FF2B5EF4-FFF2-40B4-BE49-F238E27FC236}">
                <a16:creationId xmlns:a16="http://schemas.microsoft.com/office/drawing/2014/main" id="{95495D6E-13CB-454B-B316-C7AE7914C5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08258" y="1197851"/>
            <a:ext cx="2447925" cy="186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AB7E4A4-EB7F-4F9D-95B5-7BCAF8FB0482}"/>
              </a:ext>
            </a:extLst>
          </p:cNvPr>
          <p:cNvPicPr>
            <a:picLocks noChangeAspect="1"/>
          </p:cNvPicPr>
          <p:nvPr/>
        </p:nvPicPr>
        <p:blipFill>
          <a:blip r:embed="rId8"/>
          <a:stretch>
            <a:fillRect/>
          </a:stretch>
        </p:blipFill>
        <p:spPr>
          <a:xfrm>
            <a:off x="1083986" y="1483601"/>
            <a:ext cx="3533775"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5822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Droit </a:t>
            </a:r>
            <a:r>
              <a:rPr lang="en-ZA" dirty="0" err="1"/>
              <a:t>d’auteur</a:t>
            </a:r>
            <a:endParaRPr lang="en-ZA" dirty="0"/>
          </a:p>
        </p:txBody>
      </p:sp>
      <p:sp>
        <p:nvSpPr>
          <p:cNvPr id="3" name="Content Placeholder 2"/>
          <p:cNvSpPr>
            <a:spLocks noGrp="1"/>
          </p:cNvSpPr>
          <p:nvPr>
            <p:ph idx="1"/>
          </p:nvPr>
        </p:nvSpPr>
        <p:spPr>
          <a:xfrm>
            <a:off x="838200" y="1433740"/>
            <a:ext cx="10515600" cy="4351338"/>
          </a:xfrm>
        </p:spPr>
        <p:txBody>
          <a:bodyPr/>
          <a:lstStyle/>
          <a:p>
            <a:pPr lvl="1">
              <a:buNone/>
            </a:pPr>
            <a:r>
              <a:rPr lang="fr-FR" altLang="en-US" sz="3200" dirty="0"/>
              <a:t>Le droit d’auteur protège les expressions créatives et artistiques, par exemple les livres, les dessins, les peintures, les programmes informatiques et la musique.</a:t>
            </a:r>
            <a:endParaRPr lang="en-US" altLang="en-US" dirty="0"/>
          </a:p>
        </p:txBody>
      </p:sp>
      <p:pic>
        <p:nvPicPr>
          <p:cNvPr id="7" name="Picture 6" descr="Children coloring papers">
            <a:extLst>
              <a:ext uri="{FF2B5EF4-FFF2-40B4-BE49-F238E27FC236}">
                <a16:creationId xmlns:a16="http://schemas.microsoft.com/office/drawing/2014/main" id="{8FE0FA68-BDD1-47F4-8DCB-E04C8101E4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3728" y="2908288"/>
            <a:ext cx="4904014" cy="32686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fr-FR" altLang="en-US" dirty="0"/>
              <a:t>Quels sont les droits accordés avec un droit d'auteur ?</a:t>
            </a:r>
            <a:endParaRPr lang="en-US" altLang="en-US" dirty="0"/>
          </a:p>
        </p:txBody>
      </p:sp>
      <p:sp>
        <p:nvSpPr>
          <p:cNvPr id="3" name="Content Placeholder 2"/>
          <p:cNvSpPr>
            <a:spLocks noGrp="1"/>
          </p:cNvSpPr>
          <p:nvPr>
            <p:ph idx="1"/>
          </p:nvPr>
        </p:nvSpPr>
        <p:spPr>
          <a:xfrm>
            <a:off x="1585284" y="1743912"/>
            <a:ext cx="10515600" cy="4351338"/>
          </a:xfrm>
        </p:spPr>
        <p:txBody>
          <a:bodyPr>
            <a:normAutofit/>
          </a:bodyPr>
          <a:lstStyle/>
          <a:p>
            <a:pPr>
              <a:spcBef>
                <a:spcPct val="0"/>
              </a:spcBef>
            </a:pPr>
            <a:r>
              <a:rPr lang="fr-FR" altLang="en-US" dirty="0"/>
              <a:t>Le droit d'auteur vous donne le droit, en tant qu'auteur de l'œuvre, de faire ce qui suit ou de laisser d'autres personnes faire ce qui suit :</a:t>
            </a:r>
          </a:p>
          <a:p>
            <a:pPr>
              <a:spcBef>
                <a:spcPct val="0"/>
              </a:spcBef>
            </a:pPr>
            <a:endParaRPr lang="fr-FR" altLang="en-US" dirty="0"/>
          </a:p>
          <a:p>
            <a:pPr>
              <a:spcBef>
                <a:spcPct val="0"/>
              </a:spcBef>
            </a:pPr>
            <a:r>
              <a:rPr lang="fr-FR" altLang="en-US" dirty="0"/>
              <a:t>faire des copies de votre travail</a:t>
            </a:r>
          </a:p>
          <a:p>
            <a:pPr>
              <a:spcBef>
                <a:spcPct val="0"/>
              </a:spcBef>
            </a:pPr>
            <a:r>
              <a:rPr lang="fr-FR" altLang="en-US" dirty="0"/>
              <a:t>Distribuez des copies de votre travail</a:t>
            </a:r>
          </a:p>
          <a:p>
            <a:pPr>
              <a:spcBef>
                <a:spcPct val="0"/>
              </a:spcBef>
            </a:pPr>
            <a:r>
              <a:rPr lang="fr-FR" altLang="en-US" dirty="0"/>
              <a:t>Présentez votre travail en public</a:t>
            </a:r>
          </a:p>
          <a:p>
            <a:pPr>
              <a:spcBef>
                <a:spcPct val="0"/>
              </a:spcBef>
            </a:pPr>
            <a:r>
              <a:rPr lang="fr-FR" altLang="en-US" dirty="0"/>
              <a:t>Exposez votre travail publiquement</a:t>
            </a:r>
          </a:p>
          <a:p>
            <a:pPr>
              <a:spcBef>
                <a:spcPct val="0"/>
              </a:spcBef>
            </a:pPr>
            <a:r>
              <a:rPr lang="fr-FR" altLang="en-US" dirty="0"/>
              <a:t>Faire des œuvres dérivées  </a:t>
            </a:r>
          </a:p>
          <a:p>
            <a:pPr>
              <a:spcBef>
                <a:spcPct val="0"/>
              </a:spcBef>
            </a:pPr>
            <a:endParaRPr lang="fr-FR" altLang="en-US" dirty="0"/>
          </a:p>
        </p:txBody>
      </p:sp>
      <p:sp>
        <p:nvSpPr>
          <p:cNvPr id="2" name="AutoShape 2" descr="Image result for copyrigh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969243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fr-FR" altLang="en-US" dirty="0"/>
              <a:t>Quand votre œuvre est-elle protégée</a:t>
            </a:r>
            <a:r>
              <a:rPr lang="en-US" altLang="en-US" dirty="0"/>
              <a:t>?</a:t>
            </a:r>
          </a:p>
        </p:txBody>
      </p:sp>
      <p:sp>
        <p:nvSpPr>
          <p:cNvPr id="6147" name="Content Placeholder 2"/>
          <p:cNvSpPr>
            <a:spLocks noGrp="1"/>
          </p:cNvSpPr>
          <p:nvPr>
            <p:ph idx="1"/>
          </p:nvPr>
        </p:nvSpPr>
        <p:spPr/>
        <p:txBody>
          <a:bodyPr/>
          <a:lstStyle/>
          <a:p>
            <a:pPr algn="just">
              <a:buNone/>
            </a:pPr>
            <a:r>
              <a:rPr lang="fr-FR" altLang="en-US" dirty="0"/>
              <a:t>Votre œuvre est protégée par un droit d'auteur dès qu'elle est créée</a:t>
            </a:r>
            <a:r>
              <a:rPr lang="fr-FR" dirty="0"/>
              <a:t>, même inachevée,</a:t>
            </a:r>
            <a:r>
              <a:rPr lang="fr-FR" altLang="en-US" dirty="0"/>
              <a:t> et transformée en une forme tangible.  On parle de réalisation de la conception de l’auteur.</a:t>
            </a:r>
          </a:p>
          <a:p>
            <a:pPr algn="ctr">
              <a:buNone/>
            </a:pPr>
            <a:endParaRPr lang="fr-FR" altLang="en-US" dirty="0"/>
          </a:p>
        </p:txBody>
      </p:sp>
      <p:sp>
        <p:nvSpPr>
          <p:cNvPr id="2" name="AutoShape 2" descr="Image result for ide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3"/>
          <a:stretch>
            <a:fillRect/>
          </a:stretch>
        </p:blipFill>
        <p:spPr>
          <a:xfrm>
            <a:off x="1744820" y="3429000"/>
            <a:ext cx="8076419" cy="2005674"/>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2369238" y="3385354"/>
            <a:ext cx="1677467" cy="2049320"/>
          </a:xfrm>
          <a:prstGeom prst="rect">
            <a:avLst/>
          </a:prstGeom>
          <a:ln>
            <a:noFill/>
          </a:ln>
          <a:effectLst>
            <a:softEdge rad="112500"/>
          </a:effectLst>
        </p:spPr>
      </p:pic>
    </p:spTree>
    <p:extLst>
      <p:ext uri="{BB962C8B-B14F-4D97-AF65-F5344CB8AC3E}">
        <p14:creationId xmlns:p14="http://schemas.microsoft.com/office/powerpoint/2010/main" val="3303388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2"/>
          <p:cNvSpPr txBox="1">
            <a:spLocks noChangeArrowheads="1"/>
          </p:cNvSpPr>
          <p:nvPr/>
        </p:nvSpPr>
        <p:spPr bwMode="auto">
          <a:xfrm>
            <a:off x="4495801" y="2133600"/>
            <a:ext cx="528330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dirty="0"/>
              <a:t>“…</a:t>
            </a:r>
            <a:r>
              <a:rPr lang="fr-FR" altLang="en-US" sz="2800" dirty="0"/>
              <a:t>trop différent des autres [livres]</a:t>
            </a:r>
          </a:p>
          <a:p>
            <a:pPr>
              <a:spcBef>
                <a:spcPct val="0"/>
              </a:spcBef>
              <a:buNone/>
            </a:pPr>
            <a:r>
              <a:rPr lang="fr-FR" altLang="en-US" sz="2800" dirty="0"/>
              <a:t> pour garantir sa vente".</a:t>
            </a:r>
          </a:p>
          <a:p>
            <a:pPr eaLnBrk="1" hangingPunct="1">
              <a:spcBef>
                <a:spcPct val="0"/>
              </a:spcBef>
              <a:buFontTx/>
              <a:buNone/>
            </a:pPr>
            <a:endParaRPr lang="en-US" altLang="en-US" sz="2800" dirty="0"/>
          </a:p>
          <a:p>
            <a:pPr eaLnBrk="1" hangingPunct="1">
              <a:spcBef>
                <a:spcPct val="0"/>
              </a:spcBef>
              <a:buFontTx/>
              <a:buNone/>
            </a:pPr>
            <a:endParaRPr lang="en-US" altLang="en-US" sz="2800" dirty="0"/>
          </a:p>
          <a:p>
            <a:pPr eaLnBrk="1" hangingPunct="1">
              <a:spcBef>
                <a:spcPct val="0"/>
              </a:spcBef>
              <a:buFontTx/>
              <a:buNone/>
            </a:pPr>
            <a:endParaRPr lang="en-US" altLang="en-US" sz="2800" dirty="0"/>
          </a:p>
          <a:p>
            <a:pPr eaLnBrk="1" hangingPunct="1">
              <a:spcBef>
                <a:spcPct val="0"/>
              </a:spcBef>
              <a:buFontTx/>
              <a:buNone/>
            </a:pPr>
            <a:r>
              <a:rPr lang="en-US" altLang="en-US" sz="2800" dirty="0"/>
              <a:t>			</a:t>
            </a:r>
          </a:p>
        </p:txBody>
      </p:sp>
      <p:pic>
        <p:nvPicPr>
          <p:cNvPr id="8196" name="Picture 2"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168" y="2133600"/>
            <a:ext cx="246697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3657" y="525007"/>
            <a:ext cx="8588514" cy="1508760"/>
          </a:xfrm>
        </p:spPr>
        <p:txBody>
          <a:bodyPr>
            <a:normAutofit/>
          </a:bodyPr>
          <a:lstStyle/>
          <a:p>
            <a:r>
              <a:rPr lang="en-US" altLang="en-US" dirty="0" err="1"/>
              <a:t>Rejet</a:t>
            </a:r>
            <a:r>
              <a:rPr lang="en-US" altLang="en-US" dirty="0"/>
              <a:t> du livre de Dr. Seuss’ – 27 </a:t>
            </a:r>
            <a:r>
              <a:rPr lang="en-US" altLang="en-US" dirty="0" err="1"/>
              <a:t>fois</a:t>
            </a:r>
            <a:endParaRPr lang="en-ZA" dirty="0"/>
          </a:p>
        </p:txBody>
      </p:sp>
      <p:sp>
        <p:nvSpPr>
          <p:cNvPr id="4" name="Rectangle 3"/>
          <p:cNvSpPr/>
          <p:nvPr/>
        </p:nvSpPr>
        <p:spPr>
          <a:xfrm>
            <a:off x="5029200" y="3505201"/>
            <a:ext cx="4572000" cy="3042371"/>
          </a:xfrm>
          <a:prstGeom prst="rect">
            <a:avLst/>
          </a:prstGeom>
        </p:spPr>
        <p:txBody>
          <a:bodyPr>
            <a:spAutoFit/>
          </a:bodyPr>
          <a:lstStyle/>
          <a:p>
            <a:pPr>
              <a:lnSpc>
                <a:spcPct val="107000"/>
              </a:lnSpc>
              <a:spcAft>
                <a:spcPts val="800"/>
              </a:spcAft>
            </a:pPr>
            <a:r>
              <a:rPr lang="en-ZA" dirty="0">
                <a:solidFill>
                  <a:schemeClr val="bg1"/>
                </a:solidFill>
                <a:latin typeface="Arial" panose="020B0604020202020204" pitchFamily="34" charset="0"/>
                <a:ea typeface="Calibri" panose="020F0502020204030204" pitchFamily="34" charset="0"/>
                <a:cs typeface="Times New Roman" panose="02020603050405020304" pitchFamily="18" charset="0"/>
              </a:rPr>
              <a:t>Theodor Geisel sold 11,000 Dr. Seuss books every day of the year, in the United States alone, twenty-four years after he died. </a:t>
            </a:r>
            <a:endPar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ZA" dirty="0">
                <a:solidFill>
                  <a:schemeClr val="bg1"/>
                </a:solidFill>
                <a:latin typeface="Arial" panose="020B0604020202020204" pitchFamily="34" charset="0"/>
                <a:ea typeface="Calibri" panose="020F0502020204030204" pitchFamily="34" charset="0"/>
              </a:rPr>
              <a:t>He has sold 600 million books worldwide since his first book, And to Think That I Saw It on Mulberry Street, was published in 1937 (</a:t>
            </a:r>
            <a:r>
              <a:rPr lang="en-ZA" dirty="0">
                <a:solidFill>
                  <a:schemeClr val="bg1"/>
                </a:solidFill>
              </a:rPr>
              <a:t>rejected by twenty-seven publishers before it was finally accepted by Vanguard Press)</a:t>
            </a:r>
          </a:p>
        </p:txBody>
      </p:sp>
    </p:spTree>
    <p:extLst>
      <p:ext uri="{BB962C8B-B14F-4D97-AF65-F5344CB8AC3E}">
        <p14:creationId xmlns:p14="http://schemas.microsoft.com/office/powerpoint/2010/main" val="248137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dissolve">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additive="base">
                                        <p:cTn id="12" dur="1000" fill="hold"/>
                                        <p:tgtEl>
                                          <p:spTgt spid="8195"/>
                                        </p:tgtEl>
                                        <p:attrNameLst>
                                          <p:attrName>ppt_x</p:attrName>
                                        </p:attrNameLst>
                                      </p:cBhvr>
                                      <p:tavLst>
                                        <p:tav tm="0">
                                          <p:val>
                                            <p:strVal val="1+#ppt_w/2"/>
                                          </p:val>
                                        </p:tav>
                                        <p:tav tm="100000">
                                          <p:val>
                                            <p:strVal val="#ppt_x"/>
                                          </p:val>
                                        </p:tav>
                                      </p:tavLst>
                                    </p:anim>
                                    <p:anim calcmode="lin" valueType="num">
                                      <p:cBhvr additive="base">
                                        <p:cTn id="13" dur="10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1083834" cy="1325563"/>
          </a:xfrm>
        </p:spPr>
        <p:txBody>
          <a:bodyPr>
            <a:normAutofit fontScale="90000"/>
          </a:bodyPr>
          <a:lstStyle/>
          <a:p>
            <a:r>
              <a:rPr lang="en-US" altLang="en-US" dirty="0" err="1"/>
              <a:t>Pourquoi</a:t>
            </a:r>
            <a:r>
              <a:rPr lang="en-US" altLang="en-US" dirty="0"/>
              <a:t> la </a:t>
            </a:r>
            <a:r>
              <a:rPr lang="en-US" altLang="en-US" dirty="0" err="1"/>
              <a:t>propriété</a:t>
            </a:r>
            <a:r>
              <a:rPr lang="en-US" altLang="en-US" dirty="0"/>
              <a:t> </a:t>
            </a:r>
            <a:r>
              <a:rPr lang="en-US" altLang="en-US" dirty="0" err="1"/>
              <a:t>intelelctuelles</a:t>
            </a:r>
            <a:r>
              <a:rPr lang="en-US" altLang="en-US" dirty="0"/>
              <a:t> </a:t>
            </a:r>
            <a:r>
              <a:rPr lang="en-US" altLang="en-US" dirty="0" err="1"/>
              <a:t>est</a:t>
            </a:r>
            <a:r>
              <a:rPr lang="en-US" altLang="en-US" dirty="0"/>
              <a:t> </a:t>
            </a:r>
            <a:r>
              <a:rPr lang="en-US" altLang="en-US" dirty="0" err="1"/>
              <a:t>importante</a:t>
            </a:r>
            <a:r>
              <a:rPr lang="en-US" altLang="en-US" dirty="0"/>
              <a:t>?</a:t>
            </a:r>
            <a:br>
              <a:rPr lang="en-US" altLang="en-US" dirty="0"/>
            </a:br>
            <a:endParaRPr lang="en-ZA" dirty="0"/>
          </a:p>
        </p:txBody>
      </p:sp>
      <p:pic>
        <p:nvPicPr>
          <p:cNvPr id="10" name="Picture 9" descr="A stack of bank cards">
            <a:extLst>
              <a:ext uri="{FF2B5EF4-FFF2-40B4-BE49-F238E27FC236}">
                <a16:creationId xmlns:a16="http://schemas.microsoft.com/office/drawing/2014/main" id="{5508EDC7-9788-41BE-97B1-2D86335D55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29144" y="1121221"/>
            <a:ext cx="8607857" cy="5760145"/>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F903D7C1-103B-4E90-8289-E6B6440CC6C9}"/>
              </a:ext>
            </a:extLst>
          </p:cNvPr>
          <p:cNvSpPr txBox="1">
            <a:spLocks/>
          </p:cNvSpPr>
          <p:nvPr/>
        </p:nvSpPr>
        <p:spPr>
          <a:xfrm>
            <a:off x="2169916" y="2663757"/>
            <a:ext cx="5223661" cy="30730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None/>
            </a:pPr>
            <a:r>
              <a:rPr lang="fr-FR" altLang="en-US" sz="3200" dirty="0">
                <a:solidFill>
                  <a:schemeClr val="bg1"/>
                </a:solidFill>
              </a:rPr>
              <a:t>Ces "idées", "inventions" et "créations" ont une valeur commerciale</a:t>
            </a:r>
          </a:p>
          <a:p>
            <a:pPr lvl="1">
              <a:buNone/>
            </a:pPr>
            <a:r>
              <a:rPr lang="fr-FR" altLang="en-US" sz="3200" dirty="0">
                <a:solidFill>
                  <a:schemeClr val="bg1"/>
                </a:solidFill>
              </a:rPr>
              <a:t>Cela signifie que la propriété intellectuelle peut être transférée :</a:t>
            </a:r>
          </a:p>
          <a:p>
            <a:pPr lvl="1">
              <a:buNone/>
            </a:pPr>
            <a:r>
              <a:rPr lang="fr-FR" altLang="en-US" sz="3200" dirty="0">
                <a:solidFill>
                  <a:schemeClr val="bg1"/>
                </a:solidFill>
              </a:rPr>
              <a:t>par exemple : cession, licence</a:t>
            </a:r>
          </a:p>
          <a:p>
            <a:endParaRPr lang="en-US" altLang="en-US" dirty="0">
              <a:solidFill>
                <a:schemeClr val="bg1"/>
              </a:solidFill>
            </a:endParaRPr>
          </a:p>
        </p:txBody>
      </p:sp>
    </p:spTree>
    <p:extLst>
      <p:ext uri="{BB962C8B-B14F-4D97-AF65-F5344CB8AC3E}">
        <p14:creationId xmlns:p14="http://schemas.microsoft.com/office/powerpoint/2010/main" val="1126796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Echantillonnage</a:t>
            </a:r>
            <a:endParaRPr lang="en-ZA" dirty="0"/>
          </a:p>
        </p:txBody>
      </p:sp>
      <p:sp>
        <p:nvSpPr>
          <p:cNvPr id="7" name="Content Placeholder 6"/>
          <p:cNvSpPr>
            <a:spLocks noGrp="1"/>
          </p:cNvSpPr>
          <p:nvPr>
            <p:ph idx="1"/>
          </p:nvPr>
        </p:nvSpPr>
        <p:spPr>
          <a:xfrm>
            <a:off x="1577503" y="1448191"/>
            <a:ext cx="10515600" cy="4351338"/>
          </a:xfrm>
        </p:spPr>
        <p:txBody>
          <a:bodyPr>
            <a:normAutofit fontScale="92500" lnSpcReduction="10000"/>
          </a:bodyPr>
          <a:lstStyle/>
          <a:p>
            <a:r>
              <a:rPr lang="fr-FR" dirty="0"/>
              <a:t>L'échantillonnage est l'utilisation de parties d'enregistrements antérieurs qui sont incorporées dans une nouvelle composition. </a:t>
            </a:r>
          </a:p>
          <a:p>
            <a:r>
              <a:rPr lang="fr-FR" dirty="0"/>
              <a:t>L'échantillonnage est devenu une partie intégrante de nombreux genres de musique aujourd'hui. </a:t>
            </a:r>
          </a:p>
          <a:p>
            <a:r>
              <a:rPr lang="fr-FR" dirty="0"/>
              <a:t>Lorsque vous échantillonnez la chanson d'une personne sans autorisation, il s'agit d'une violation instantanée du droit d'auteur. Il s'agit de l'utilisation non autorisée de matériel protégé par des droits d'auteur appartenant à une autre personne. </a:t>
            </a:r>
          </a:p>
          <a:p>
            <a:r>
              <a:rPr lang="fr-FR" dirty="0"/>
              <a:t>L'échantillonnage sans autorisation viole deux droits d'auteur : le droit d'auteur sur l'enregistrement sonore (généralement détenu par la maison de disques) et le droit d'auteur sur la chanson elle-même (généralement détenu par l'auteur de la chanson ou la maison d'édition).</a:t>
            </a:r>
          </a:p>
        </p:txBody>
      </p:sp>
    </p:spTree>
    <p:extLst>
      <p:ext uri="{BB962C8B-B14F-4D97-AF65-F5344CB8AC3E}">
        <p14:creationId xmlns:p14="http://schemas.microsoft.com/office/powerpoint/2010/main" val="3319913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Est-</a:t>
            </a:r>
            <a:r>
              <a:rPr lang="en-ZA" dirty="0" err="1"/>
              <a:t>ce</a:t>
            </a:r>
            <a:r>
              <a:rPr lang="en-ZA" dirty="0"/>
              <a:t> de </a:t>
            </a:r>
            <a:r>
              <a:rPr lang="en-ZA" dirty="0" err="1"/>
              <a:t>l’échantillonnage</a:t>
            </a:r>
            <a:r>
              <a:rPr lang="en-ZA" dirty="0"/>
              <a:t>? </a:t>
            </a:r>
          </a:p>
        </p:txBody>
      </p:sp>
      <p:pic>
        <p:nvPicPr>
          <p:cNvPr id="6" name="Mbube Sho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tretch>
            <a:fillRect/>
          </a:stretch>
        </p:blipFill>
        <p:spPr>
          <a:xfrm>
            <a:off x="1752600" y="2209801"/>
            <a:ext cx="1981200" cy="1987805"/>
          </a:xfrm>
          <a:prstGeom prst="rect">
            <a:avLst/>
          </a:prstGeom>
        </p:spPr>
      </p:pic>
      <p:pic>
        <p:nvPicPr>
          <p:cNvPr id="7" name="Wimoweh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3886200" y="2227471"/>
            <a:ext cx="2057400" cy="2059975"/>
          </a:xfrm>
          <a:prstGeom prst="rect">
            <a:avLst/>
          </a:prstGeom>
        </p:spPr>
      </p:pic>
      <p:pic>
        <p:nvPicPr>
          <p:cNvPr id="8" name="Lion Sleeps Tonight Original.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extLst>
              <a:ext uri="{28A0092B-C50C-407E-A947-70E740481C1C}">
                <a14:useLocalDpi xmlns:a14="http://schemas.microsoft.com/office/drawing/2010/main" val="0"/>
              </a:ext>
            </a:extLst>
          </a:blip>
          <a:stretch>
            <a:fillRect/>
          </a:stretch>
        </p:blipFill>
        <p:spPr>
          <a:xfrm>
            <a:off x="6118087" y="2258392"/>
            <a:ext cx="2035313" cy="2035313"/>
          </a:xfrm>
          <a:prstGeom prst="rect">
            <a:avLst/>
          </a:prstGeom>
        </p:spPr>
      </p:pic>
      <p:pic>
        <p:nvPicPr>
          <p:cNvPr id="9" name="15 The Lion Sleeps Tonigh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tretch>
            <a:fillRect/>
          </a:stretch>
        </p:blipFill>
        <p:spPr>
          <a:xfrm>
            <a:off x="8327886" y="2227470"/>
            <a:ext cx="2124353" cy="2114608"/>
          </a:xfrm>
          <a:prstGeom prst="rect">
            <a:avLst/>
          </a:prstGeom>
        </p:spPr>
      </p:pic>
      <p:pic>
        <p:nvPicPr>
          <p:cNvPr id="10" name="Lion Sleeps Tonight (Timon &amp; Pumbaa).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tretch>
            <a:fillRect/>
          </a:stretch>
        </p:blipFill>
        <p:spPr>
          <a:xfrm>
            <a:off x="1905001" y="4495800"/>
            <a:ext cx="2139091" cy="2125674"/>
          </a:xfrm>
          <a:prstGeom prst="rect">
            <a:avLst/>
          </a:prstGeom>
        </p:spPr>
      </p:pic>
    </p:spTree>
    <p:extLst>
      <p:ext uri="{BB962C8B-B14F-4D97-AF65-F5344CB8AC3E}">
        <p14:creationId xmlns:p14="http://schemas.microsoft.com/office/powerpoint/2010/main" val="182637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5456" fill="hold"/>
                                        <p:tgtEl>
                                          <p:spTgt spid="7"/>
                                        </p:tgtEl>
                                      </p:cBhvr>
                                    </p:cmd>
                                  </p:childTnLst>
                                </p:cTn>
                              </p:par>
                            </p:childTnLst>
                          </p:cTn>
                        </p:par>
                      </p:childTnLst>
                    </p:cTn>
                  </p:par>
                </p:childTnLst>
              </p:cTn>
              <p:nextCondLst>
                <p:cond evt="onClick" delay="0">
                  <p:tgtEl>
                    <p:spTgt spid="7"/>
                  </p:tgtEl>
                </p:cond>
              </p:nextCondLst>
            </p:seq>
            <p:audio>
              <p:cMediaNode vol="10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7831" fill="hold"/>
                                        <p:tgtEl>
                                          <p:spTgt spid="8"/>
                                        </p:tgtEl>
                                      </p:cBhvr>
                                    </p:cmd>
                                  </p:childTnLst>
                                </p:cTn>
                              </p:par>
                            </p:childTnLst>
                          </p:cTn>
                        </p:par>
                      </p:childTnLst>
                    </p:cTn>
                  </p:par>
                </p:childTnLst>
              </p:cTn>
              <p:nextCondLst>
                <p:cond evt="onClick" delay="0">
                  <p:tgtEl>
                    <p:spTgt spid="8"/>
                  </p:tgtEl>
                </p:cond>
              </p:nextCondLst>
            </p:seq>
            <p:audio>
              <p:cMediaNode vol="10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0217" fill="hold"/>
                                        <p:tgtEl>
                                          <p:spTgt spid="9"/>
                                        </p:tgtEl>
                                      </p:cBhvr>
                                    </p:cmd>
                                  </p:childTnLst>
                                </p:cTn>
                              </p:par>
                            </p:childTnLst>
                          </p:cTn>
                        </p:par>
                      </p:childTnLst>
                    </p:cTn>
                  </p:par>
                </p:childTnLst>
              </p:cTn>
              <p:nextCondLst>
                <p:cond evt="onClick" delay="0">
                  <p:tgtEl>
                    <p:spTgt spid="9"/>
                  </p:tgtEl>
                </p:cond>
              </p:nextCondLst>
            </p:seq>
            <p:audio>
              <p:cMediaNode vol="10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9126" fill="hold"/>
                                        <p:tgtEl>
                                          <p:spTgt spid="10"/>
                                        </p:tgtEl>
                                      </p:cBhvr>
                                    </p:cmd>
                                  </p:childTnLst>
                                </p:cTn>
                              </p:par>
                            </p:childTnLst>
                          </p:cTn>
                        </p:par>
                      </p:childTnLst>
                    </p:cTn>
                  </p:par>
                </p:childTnLst>
              </p:cTn>
              <p:nextCondLst>
                <p:cond evt="onClick" delay="0">
                  <p:tgtEl>
                    <p:spTgt spid="10"/>
                  </p:tgtEl>
                </p:cond>
              </p:nextCondLst>
            </p:seq>
            <p:audio>
              <p:cMediaNode vol="100000">
                <p:cTn id="31"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b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544" y="1539245"/>
            <a:ext cx="1034390" cy="144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bugs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494" y="3065804"/>
            <a:ext cx="1084440" cy="160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bugsn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340" y="4670775"/>
            <a:ext cx="1005594" cy="16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2841090" y="1766337"/>
            <a:ext cx="688451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dirty="0"/>
              <a:t>Il s'agit d'une image sous licence officielle de Warner </a:t>
            </a:r>
            <a:r>
              <a:rPr lang="fr-FR" dirty="0" err="1"/>
              <a:t>Bros</a:t>
            </a:r>
            <a:r>
              <a:rPr lang="fr-FR" dirty="0"/>
              <a:t>. Studios. L'utilisation de cette image dans votre livre sans obtenir la permission appropriée constituerait une violation du droit d'auteur.</a:t>
            </a:r>
          </a:p>
          <a:p>
            <a:pPr eaLnBrk="1" hangingPunct="1"/>
            <a:endParaRPr lang="fr-FR" dirty="0"/>
          </a:p>
          <a:p>
            <a:pPr eaLnBrk="1" hangingPunct="1"/>
            <a:endParaRPr lang="fr-FR" dirty="0"/>
          </a:p>
          <a:p>
            <a:pPr eaLnBrk="1" hangingPunct="1"/>
            <a:r>
              <a:rPr lang="fr-FR" dirty="0"/>
              <a:t>Cette image, bien qu'elle ne soit pas une copie exacte de la version Warner </a:t>
            </a:r>
            <a:r>
              <a:rPr lang="fr-FR" dirty="0" err="1"/>
              <a:t>Bros</a:t>
            </a:r>
            <a:r>
              <a:rPr lang="fr-FR" dirty="0"/>
              <a:t>, est suffisamment proche de l'original pour prêter à confusion. Son utilisation serait probablement considérée comme une violation du droit d'auteur</a:t>
            </a:r>
          </a:p>
          <a:p>
            <a:pPr eaLnBrk="1" hangingPunct="1"/>
            <a:endParaRPr lang="fr-FR" dirty="0"/>
          </a:p>
          <a:p>
            <a:pPr eaLnBrk="1" hangingPunct="1"/>
            <a:endParaRPr lang="fr-FR" dirty="0"/>
          </a:p>
          <a:p>
            <a:pPr eaLnBrk="1" hangingPunct="1"/>
            <a:r>
              <a:rPr lang="fr-FR" dirty="0"/>
              <a:t>Cette image, qui est suffisamment dissemblable pour ne pas être confondue avec Bugs </a:t>
            </a:r>
            <a:r>
              <a:rPr lang="fr-FR" dirty="0" err="1"/>
              <a:t>Bunny</a:t>
            </a:r>
            <a:r>
              <a:rPr lang="fr-FR" dirty="0"/>
              <a:t>, peut être utilisée sans </a:t>
            </a:r>
            <a:r>
              <a:rPr lang="fr-FR" dirty="0" err="1"/>
              <a:t>dange</a:t>
            </a:r>
            <a:r>
              <a:rPr lang="fr-FR" dirty="0"/>
              <a:t> sans avoir à contacter Warner </a:t>
            </a:r>
            <a:r>
              <a:rPr lang="fr-FR" dirty="0" err="1"/>
              <a:t>Bros</a:t>
            </a:r>
            <a:r>
              <a:rPr lang="fr-FR" dirty="0"/>
              <a:t>. pour obtenir l'autorisation.</a:t>
            </a:r>
          </a:p>
          <a:p>
            <a:pPr eaLnBrk="1" hangingPunct="1"/>
            <a:endParaRPr lang="fr-FR" dirty="0"/>
          </a:p>
          <a:p>
            <a:pPr eaLnBrk="1" hangingPunct="1"/>
            <a:endParaRPr lang="fr-FR" dirty="0"/>
          </a:p>
        </p:txBody>
      </p:sp>
      <p:sp>
        <p:nvSpPr>
          <p:cNvPr id="6" name="Rectangle 2"/>
          <p:cNvSpPr>
            <a:spLocks noGrp="1" noChangeArrowheads="1"/>
          </p:cNvSpPr>
          <p:nvPr>
            <p:ph type="title"/>
          </p:nvPr>
        </p:nvSpPr>
        <p:spPr/>
        <p:txBody>
          <a:bodyPr>
            <a:normAutofit/>
          </a:bodyPr>
          <a:lstStyle/>
          <a:p>
            <a:r>
              <a:rPr lang="en-US" sz="3600" dirty="0" err="1"/>
              <a:t>Exemple</a:t>
            </a:r>
            <a:endParaRPr lang="en-US" sz="3600" dirty="0">
              <a:cs typeface="Arial" panose="020B0604020202020204" pitchFamily="34" charset="0"/>
            </a:endParaRPr>
          </a:p>
        </p:txBody>
      </p:sp>
    </p:spTree>
    <p:extLst>
      <p:ext uri="{BB962C8B-B14F-4D97-AF65-F5344CB8AC3E}">
        <p14:creationId xmlns:p14="http://schemas.microsoft.com/office/powerpoint/2010/main" val="271102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01B4B6-0188-44D0-A358-70E5ADFF0EE7}"/>
              </a:ext>
            </a:extLst>
          </p:cNvPr>
          <p:cNvSpPr>
            <a:spLocks noGrp="1"/>
          </p:cNvSpPr>
          <p:nvPr>
            <p:ph type="sldNum" sz="quarter" idx="12"/>
          </p:nvPr>
        </p:nvSpPr>
        <p:spPr/>
        <p:txBody>
          <a:bodyPr/>
          <a:lstStyle/>
          <a:p>
            <a:fld id="{9D0EE200-46CD-4802-812E-D45928ED56D2}" type="slidenum">
              <a:rPr lang="en-US" smtClean="0"/>
              <a:t>63</a:t>
            </a:fld>
            <a:endParaRPr lang="en-US"/>
          </a:p>
        </p:txBody>
      </p:sp>
      <p:pic>
        <p:nvPicPr>
          <p:cNvPr id="8" name="Picture 7">
            <a:extLst>
              <a:ext uri="{FF2B5EF4-FFF2-40B4-BE49-F238E27FC236}">
                <a16:creationId xmlns:a16="http://schemas.microsoft.com/office/drawing/2014/main" id="{7BE30CD4-BBB0-4BF6-BAD4-D7165E2A9365}"/>
              </a:ext>
            </a:extLst>
          </p:cNvPr>
          <p:cNvPicPr>
            <a:picLocks noChangeAspect="1"/>
          </p:cNvPicPr>
          <p:nvPr/>
        </p:nvPicPr>
        <p:blipFill>
          <a:blip r:embed="rId2"/>
          <a:stretch>
            <a:fillRect/>
          </a:stretch>
        </p:blipFill>
        <p:spPr>
          <a:xfrm>
            <a:off x="3184070" y="1165373"/>
            <a:ext cx="7717395" cy="4993609"/>
          </a:xfrm>
          <a:prstGeom prst="rect">
            <a:avLst/>
          </a:prstGeom>
        </p:spPr>
      </p:pic>
      <p:sp>
        <p:nvSpPr>
          <p:cNvPr id="4" name="Rectangle 2"/>
          <p:cNvSpPr>
            <a:spLocks noGrp="1" noChangeArrowheads="1"/>
          </p:cNvSpPr>
          <p:nvPr>
            <p:ph type="title"/>
          </p:nvPr>
        </p:nvSpPr>
        <p:spPr>
          <a:xfrm>
            <a:off x="838200" y="365125"/>
            <a:ext cx="10515600" cy="1325563"/>
          </a:xfrm>
        </p:spPr>
        <p:txBody>
          <a:bodyPr>
            <a:normAutofit/>
          </a:bodyPr>
          <a:lstStyle/>
          <a:p>
            <a:r>
              <a:rPr lang="en-US" sz="3600" dirty="0" err="1"/>
              <a:t>Puis</a:t>
            </a:r>
            <a:r>
              <a:rPr lang="en-US" sz="3600" dirty="0"/>
              <a:t>-je </a:t>
            </a:r>
            <a:r>
              <a:rPr lang="en-US" sz="3600" dirty="0" err="1"/>
              <a:t>utiliser</a:t>
            </a:r>
            <a:r>
              <a:rPr lang="en-US" sz="3600" dirty="0"/>
              <a:t> </a:t>
            </a:r>
            <a:r>
              <a:rPr lang="en-US" sz="3600" dirty="0" err="1"/>
              <a:t>cette</a:t>
            </a:r>
            <a:r>
              <a:rPr lang="en-US" sz="3600" dirty="0"/>
              <a:t> image?</a:t>
            </a:r>
            <a:endParaRPr lang="en-US" sz="3600" dirty="0">
              <a:cs typeface="Arial" panose="020B0604020202020204" pitchFamily="34" charset="0"/>
            </a:endParaRPr>
          </a:p>
        </p:txBody>
      </p:sp>
    </p:spTree>
    <p:extLst>
      <p:ext uri="{BB962C8B-B14F-4D97-AF65-F5344CB8AC3E}">
        <p14:creationId xmlns:p14="http://schemas.microsoft.com/office/powerpoint/2010/main" val="326506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p:txBody>
          <a:bodyPr>
            <a:normAutofit/>
          </a:bodyPr>
          <a:lstStyle/>
          <a:p>
            <a:pPr>
              <a:lnSpc>
                <a:spcPct val="80000"/>
              </a:lnSpc>
            </a:pPr>
            <a:r>
              <a:rPr lang="fr-FR" altLang="en-US" sz="2400" dirty="0"/>
              <a:t>le processus de partage de fichiers par le biais, par exemple, d'internet via un réseau décentralisé ou Peer-to-Peer (P2P), mais il peut également être réalisé par le biais d'intranets, de </a:t>
            </a:r>
            <a:r>
              <a:rPr lang="fr-FR" altLang="en-US" sz="2400" dirty="0" err="1"/>
              <a:t>wi-fi</a:t>
            </a:r>
            <a:r>
              <a:rPr lang="fr-FR" altLang="en-US" sz="2400" dirty="0"/>
              <a:t>, de dispositifs médiatiques portables, ou même de matériel </a:t>
            </a:r>
            <a:r>
              <a:rPr lang="fr-FR" altLang="en-US" sz="2400" dirty="0" err="1"/>
              <a:t>hyperlié</a:t>
            </a:r>
            <a:r>
              <a:rPr lang="fr-FR" altLang="en-US" sz="2400" dirty="0"/>
              <a:t> sur le  « World Wide Web ».</a:t>
            </a:r>
          </a:p>
          <a:p>
            <a:pPr>
              <a:lnSpc>
                <a:spcPct val="80000"/>
              </a:lnSpc>
            </a:pPr>
            <a:r>
              <a:rPr lang="fr-FR" altLang="en-US" sz="2400" dirty="0"/>
              <a:t>Lorsque les gens pensent au partage de fichiers, ils ont tendance à penser d'abord aux téléchargements gratuits de musique et de films sur l'internet, et aux réseaux </a:t>
            </a:r>
            <a:r>
              <a:rPr lang="fr-FR" altLang="en-US" sz="2400" dirty="0" err="1"/>
              <a:t>peer</a:t>
            </a:r>
            <a:r>
              <a:rPr lang="fr-FR" altLang="en-US" sz="2400" dirty="0"/>
              <a:t>-</a:t>
            </a:r>
            <a:r>
              <a:rPr lang="fr-FR" altLang="en-US" sz="2400" dirty="0" err="1"/>
              <a:t>to-peer</a:t>
            </a:r>
            <a:r>
              <a:rPr lang="fr-FR" altLang="en-US" sz="2400" dirty="0"/>
              <a:t> (P2P) très en vue, car ce sont eux qui ont reçu le plus de couverture dans les médias ces dernières années. </a:t>
            </a:r>
          </a:p>
        </p:txBody>
      </p:sp>
      <p:sp>
        <p:nvSpPr>
          <p:cNvPr id="2" name="Title 1"/>
          <p:cNvSpPr>
            <a:spLocks noGrp="1"/>
          </p:cNvSpPr>
          <p:nvPr>
            <p:ph type="title"/>
          </p:nvPr>
        </p:nvSpPr>
        <p:spPr/>
        <p:txBody>
          <a:bodyPr/>
          <a:lstStyle/>
          <a:p>
            <a:r>
              <a:rPr lang="en-ZA" dirty="0" err="1"/>
              <a:t>Partage</a:t>
            </a:r>
            <a:r>
              <a:rPr lang="en-ZA" dirty="0"/>
              <a:t> de </a:t>
            </a:r>
            <a:r>
              <a:rPr lang="en-ZA" dirty="0" err="1"/>
              <a:t>fichiers</a:t>
            </a:r>
            <a:r>
              <a:rPr lang="en-ZA" dirty="0"/>
              <a:t> </a:t>
            </a:r>
            <a:r>
              <a:rPr lang="en-ZA" dirty="0" err="1"/>
              <a:t>électroniques</a:t>
            </a:r>
            <a:endParaRPr lang="en-ZA" dirty="0"/>
          </a:p>
        </p:txBody>
      </p:sp>
      <p:sp>
        <p:nvSpPr>
          <p:cNvPr id="5" name="TextBox 4"/>
          <p:cNvSpPr txBox="1"/>
          <p:nvPr/>
        </p:nvSpPr>
        <p:spPr>
          <a:xfrm>
            <a:off x="1981201" y="6400800"/>
            <a:ext cx="3935693" cy="215444"/>
          </a:xfrm>
          <a:prstGeom prst="rect">
            <a:avLst/>
          </a:prstGeom>
          <a:noFill/>
        </p:spPr>
        <p:txBody>
          <a:bodyPr wrap="none" rtlCol="0">
            <a:spAutoFit/>
          </a:bodyPr>
          <a:lstStyle/>
          <a:p>
            <a:r>
              <a:rPr lang="en-ZA" sz="800" dirty="0"/>
              <a:t>Source for file-sharing slides: https://www.slideshare.net/geoffwallace/illegal-file-sharing</a:t>
            </a:r>
          </a:p>
        </p:txBody>
      </p:sp>
    </p:spTree>
    <p:extLst>
      <p:ext uri="{BB962C8B-B14F-4D97-AF65-F5344CB8AC3E}">
        <p14:creationId xmlns:p14="http://schemas.microsoft.com/office/powerpoint/2010/main" val="2719183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9" name="Picture 3" descr="nap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3557588" cy="915988"/>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BitTor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98" y="2710450"/>
            <a:ext cx="1981200"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0661" name="Picture 5" descr="isohu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352800"/>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kaz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724401"/>
            <a:ext cx="2643188" cy="1343025"/>
          </a:xfrm>
          <a:prstGeom prst="rect">
            <a:avLst/>
          </a:prstGeom>
          <a:noFill/>
          <a:extLst>
            <a:ext uri="{909E8E84-426E-40DD-AFC4-6F175D3DCCD1}">
              <a14:hiddenFill xmlns:a14="http://schemas.microsoft.com/office/drawing/2010/main">
                <a:solidFill>
                  <a:srgbClr val="FFFFFF"/>
                </a:solidFill>
              </a14:hiddenFill>
            </a:ext>
          </a:extLst>
        </p:spPr>
      </p:pic>
      <p:pic>
        <p:nvPicPr>
          <p:cNvPr id="70663" name="Picture 7" descr="lime-w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1" y="4524378"/>
            <a:ext cx="1387163" cy="1180208"/>
          </a:xfrm>
          <a:prstGeom prst="rect">
            <a:avLst/>
          </a:prstGeom>
          <a:noFill/>
          <a:extLst>
            <a:ext uri="{909E8E84-426E-40DD-AFC4-6F175D3DCCD1}">
              <a14:hiddenFill xmlns:a14="http://schemas.microsoft.com/office/drawing/2010/main">
                <a:solidFill>
                  <a:srgbClr val="FFFFFF"/>
                </a:solidFill>
              </a14:hiddenFill>
            </a:ext>
          </a:extLst>
        </p:spPr>
      </p:pic>
      <p:pic>
        <p:nvPicPr>
          <p:cNvPr id="70664" name="Picture 8" descr="minin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211" y="4739644"/>
            <a:ext cx="1301399" cy="1115485"/>
          </a:xfrm>
          <a:prstGeom prst="rect">
            <a:avLst/>
          </a:prstGeom>
          <a:noFill/>
          <a:extLst>
            <a:ext uri="{909E8E84-426E-40DD-AFC4-6F175D3DCCD1}">
              <a14:hiddenFill xmlns:a14="http://schemas.microsoft.com/office/drawing/2010/main">
                <a:solidFill>
                  <a:srgbClr val="FFFFFF"/>
                </a:solidFill>
              </a14:hiddenFill>
            </a:ext>
          </a:extLst>
        </p:spPr>
      </p:pic>
      <p:pic>
        <p:nvPicPr>
          <p:cNvPr id="70666" name="Picture 10" descr="pir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1752601"/>
            <a:ext cx="2463800" cy="27098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err="1"/>
              <a:t>Exemples</a:t>
            </a:r>
            <a:r>
              <a:rPr lang="en-ZA" dirty="0"/>
              <a:t> de </a:t>
            </a:r>
            <a:r>
              <a:rPr lang="en-ZA" dirty="0" err="1"/>
              <a:t>réseaux</a:t>
            </a:r>
            <a:r>
              <a:rPr lang="en-ZA" dirty="0"/>
              <a:t> de </a:t>
            </a:r>
            <a:r>
              <a:rPr lang="en-ZA" dirty="0" err="1"/>
              <a:t>partage</a:t>
            </a:r>
            <a:r>
              <a:rPr lang="en-ZA" dirty="0"/>
              <a:t> de </a:t>
            </a:r>
            <a:r>
              <a:rPr lang="en-ZA" dirty="0" err="1"/>
              <a:t>fichiers</a:t>
            </a:r>
            <a:endParaRPr lang="en-ZA" dirty="0"/>
          </a:p>
        </p:txBody>
      </p:sp>
    </p:spTree>
    <p:extLst>
      <p:ext uri="{BB962C8B-B14F-4D97-AF65-F5344CB8AC3E}">
        <p14:creationId xmlns:p14="http://schemas.microsoft.com/office/powerpoint/2010/main" val="99757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linds(horizontal)">
                                      <p:cBhvr>
                                        <p:cTn id="7" dur="500"/>
                                        <p:tgtEl>
                                          <p:spTgt spid="70660"/>
                                        </p:tgtEl>
                                      </p:cBhvr>
                                    </p:animEffect>
                                  </p:childTnLst>
                                </p:cTn>
                              </p:par>
                              <p:par>
                                <p:cTn id="8" presetID="3" presetClass="entr" presetSubtype="10" fill="hold" nodeType="withEffect">
                                  <p:stCondLst>
                                    <p:cond delay="0"/>
                                  </p:stCondLst>
                                  <p:childTnLst>
                                    <p:set>
                                      <p:cBhvr>
                                        <p:cTn id="9" dur="1" fill="hold">
                                          <p:stCondLst>
                                            <p:cond delay="0"/>
                                          </p:stCondLst>
                                        </p:cTn>
                                        <p:tgtEl>
                                          <p:spTgt spid="70662"/>
                                        </p:tgtEl>
                                        <p:attrNameLst>
                                          <p:attrName>style.visibility</p:attrName>
                                        </p:attrNameLst>
                                      </p:cBhvr>
                                      <p:to>
                                        <p:strVal val="visible"/>
                                      </p:to>
                                    </p:set>
                                    <p:animEffect transition="in" filter="blinds(horizontal)">
                                      <p:cBhvr>
                                        <p:cTn id="10" dur="500"/>
                                        <p:tgtEl>
                                          <p:spTgt spid="70662"/>
                                        </p:tgtEl>
                                      </p:cBhvr>
                                    </p:animEffect>
                                  </p:childTnLst>
                                </p:cTn>
                              </p:par>
                              <p:par>
                                <p:cTn id="11" presetID="3" presetClass="entr" presetSubtype="10" fill="hold" nodeType="withEffect">
                                  <p:stCondLst>
                                    <p:cond delay="0"/>
                                  </p:stCondLst>
                                  <p:childTnLst>
                                    <p:set>
                                      <p:cBhvr>
                                        <p:cTn id="12" dur="1" fill="hold">
                                          <p:stCondLst>
                                            <p:cond delay="0"/>
                                          </p:stCondLst>
                                        </p:cTn>
                                        <p:tgtEl>
                                          <p:spTgt spid="70663"/>
                                        </p:tgtEl>
                                        <p:attrNameLst>
                                          <p:attrName>style.visibility</p:attrName>
                                        </p:attrNameLst>
                                      </p:cBhvr>
                                      <p:to>
                                        <p:strVal val="visible"/>
                                      </p:to>
                                    </p:set>
                                    <p:animEffect transition="in" filter="blinds(horizontal)">
                                      <p:cBhvr>
                                        <p:cTn id="13" dur="500"/>
                                        <p:tgtEl>
                                          <p:spTgt spid="70663"/>
                                        </p:tgtEl>
                                      </p:cBhvr>
                                    </p:animEffect>
                                  </p:childTnLst>
                                </p:cTn>
                              </p:par>
                              <p:par>
                                <p:cTn id="14" presetID="3" presetClass="entr" presetSubtype="10" fill="hold" nodeType="withEffect">
                                  <p:stCondLst>
                                    <p:cond delay="0"/>
                                  </p:stCondLst>
                                  <p:childTnLst>
                                    <p:set>
                                      <p:cBhvr>
                                        <p:cTn id="15" dur="1" fill="hold">
                                          <p:stCondLst>
                                            <p:cond delay="0"/>
                                          </p:stCondLst>
                                        </p:cTn>
                                        <p:tgtEl>
                                          <p:spTgt spid="70659"/>
                                        </p:tgtEl>
                                        <p:attrNameLst>
                                          <p:attrName>style.visibility</p:attrName>
                                        </p:attrNameLst>
                                      </p:cBhvr>
                                      <p:to>
                                        <p:strVal val="visible"/>
                                      </p:to>
                                    </p:set>
                                    <p:animEffect transition="in" filter="blinds(horizontal)">
                                      <p:cBhvr>
                                        <p:cTn id="16" dur="500"/>
                                        <p:tgtEl>
                                          <p:spTgt spid="70659"/>
                                        </p:tgtEl>
                                      </p:cBhvr>
                                    </p:animEffect>
                                  </p:childTnLst>
                                </p:cTn>
                              </p:par>
                              <p:par>
                                <p:cTn id="17" presetID="3" presetClass="entr" presetSubtype="10" fill="hold" nodeType="withEffect">
                                  <p:stCondLst>
                                    <p:cond delay="0"/>
                                  </p:stCondLst>
                                  <p:childTnLst>
                                    <p:set>
                                      <p:cBhvr>
                                        <p:cTn id="18" dur="1" fill="hold">
                                          <p:stCondLst>
                                            <p:cond delay="0"/>
                                          </p:stCondLst>
                                        </p:cTn>
                                        <p:tgtEl>
                                          <p:spTgt spid="70664"/>
                                        </p:tgtEl>
                                        <p:attrNameLst>
                                          <p:attrName>style.visibility</p:attrName>
                                        </p:attrNameLst>
                                      </p:cBhvr>
                                      <p:to>
                                        <p:strVal val="visible"/>
                                      </p:to>
                                    </p:set>
                                    <p:animEffect transition="in" filter="blinds(horizontal)">
                                      <p:cBhvr>
                                        <p:cTn id="19" dur="500"/>
                                        <p:tgtEl>
                                          <p:spTgt spid="70664"/>
                                        </p:tgtEl>
                                      </p:cBhvr>
                                    </p:animEffect>
                                  </p:childTnLst>
                                </p:cTn>
                              </p:par>
                              <p:par>
                                <p:cTn id="20" presetID="3" presetClass="entr" presetSubtype="10" fill="hold" nodeType="withEffect">
                                  <p:stCondLst>
                                    <p:cond delay="0"/>
                                  </p:stCondLst>
                                  <p:childTnLst>
                                    <p:set>
                                      <p:cBhvr>
                                        <p:cTn id="21" dur="1" fill="hold">
                                          <p:stCondLst>
                                            <p:cond delay="0"/>
                                          </p:stCondLst>
                                        </p:cTn>
                                        <p:tgtEl>
                                          <p:spTgt spid="70661"/>
                                        </p:tgtEl>
                                        <p:attrNameLst>
                                          <p:attrName>style.visibility</p:attrName>
                                        </p:attrNameLst>
                                      </p:cBhvr>
                                      <p:to>
                                        <p:strVal val="visible"/>
                                      </p:to>
                                    </p:set>
                                    <p:animEffect transition="in" filter="blinds(horizontal)">
                                      <p:cBhvr>
                                        <p:cTn id="22" dur="500"/>
                                        <p:tgtEl>
                                          <p:spTgt spid="706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p:txBody>
          <a:bodyPr>
            <a:normAutofit/>
          </a:bodyPr>
          <a:lstStyle/>
          <a:p>
            <a:endParaRPr lang="fr-FR" altLang="en-US" sz="2400" dirty="0"/>
          </a:p>
          <a:p>
            <a:r>
              <a:rPr lang="fr-FR" altLang="en-US" sz="2400" dirty="0"/>
              <a:t>Le partage illégal de fichiers est le cas où un matériel protégé par des droits d'auteur est distribué ou téléchargé sans la permission de son propriétaire, ou sans le payer. Il peut s'agir de musique, d'un film, de jeux, d'une œuvre d'art ou de toute autre œuvre publiée.</a:t>
            </a:r>
          </a:p>
          <a:p>
            <a:endParaRPr lang="fr-FR" altLang="en-US" sz="2400" dirty="0"/>
          </a:p>
          <a:p>
            <a:r>
              <a:rPr lang="fr-FR" altLang="en-US" sz="2400" dirty="0"/>
              <a:t>Le partage légal de fichiers peut être considéré comme le partage de tout matériel non protégé par le droit d'auteur ou de matériel dont la distribution a été autorisée par le propriétaire du droit d'auteur.</a:t>
            </a:r>
          </a:p>
          <a:p>
            <a:endParaRPr lang="fr-FR" altLang="en-US" sz="2400" dirty="0"/>
          </a:p>
        </p:txBody>
      </p:sp>
      <p:sp>
        <p:nvSpPr>
          <p:cNvPr id="2" name="Title 1"/>
          <p:cNvSpPr>
            <a:spLocks noGrp="1"/>
          </p:cNvSpPr>
          <p:nvPr>
            <p:ph type="title"/>
          </p:nvPr>
        </p:nvSpPr>
        <p:spPr/>
        <p:txBody>
          <a:bodyPr/>
          <a:lstStyle/>
          <a:p>
            <a:r>
              <a:rPr lang="en-ZA" dirty="0" err="1"/>
              <a:t>Partage</a:t>
            </a:r>
            <a:r>
              <a:rPr lang="en-ZA" dirty="0"/>
              <a:t> </a:t>
            </a:r>
            <a:r>
              <a:rPr lang="en-ZA" dirty="0" err="1"/>
              <a:t>légal</a:t>
            </a:r>
            <a:r>
              <a:rPr lang="en-ZA" dirty="0"/>
              <a:t>/illegal de </a:t>
            </a:r>
            <a:r>
              <a:rPr lang="en-ZA" dirty="0" err="1"/>
              <a:t>fichiers</a:t>
            </a:r>
            <a:endParaRPr lang="en-ZA" dirty="0"/>
          </a:p>
        </p:txBody>
      </p:sp>
    </p:spTree>
    <p:extLst>
      <p:ext uri="{BB962C8B-B14F-4D97-AF65-F5344CB8AC3E}">
        <p14:creationId xmlns:p14="http://schemas.microsoft.com/office/powerpoint/2010/main" val="3621268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fr-FR" altLang="en-US" dirty="0"/>
              <a:t>Protection des droits d'auteur dans l'industrie de la musique</a:t>
            </a:r>
            <a:endParaRPr lang="en-US" altLang="en-US" dirty="0"/>
          </a:p>
        </p:txBody>
      </p:sp>
      <p:sp>
        <p:nvSpPr>
          <p:cNvPr id="11267" name="Content Placeholder 3"/>
          <p:cNvSpPr>
            <a:spLocks noGrp="1"/>
          </p:cNvSpPr>
          <p:nvPr>
            <p:ph sz="half" idx="1"/>
          </p:nvPr>
        </p:nvSpPr>
        <p:spPr/>
        <p:txBody>
          <a:bodyPr/>
          <a:lstStyle/>
          <a:p>
            <a:r>
              <a:rPr lang="en-US" altLang="en-US" dirty="0" err="1"/>
              <a:t>Chanteurs</a:t>
            </a:r>
            <a:r>
              <a:rPr lang="en-US" altLang="en-US" dirty="0"/>
              <a:t>	</a:t>
            </a:r>
          </a:p>
          <a:p>
            <a:pPr lvl="1"/>
            <a:r>
              <a:rPr lang="en-US" altLang="en-US" dirty="0"/>
              <a:t>Labels </a:t>
            </a:r>
            <a:r>
              <a:rPr lang="en-US" altLang="en-US" dirty="0" err="1"/>
              <a:t>d'enregistrement</a:t>
            </a:r>
            <a:endParaRPr lang="en-US" altLang="en-US" dirty="0"/>
          </a:p>
        </p:txBody>
      </p:sp>
      <p:sp>
        <p:nvSpPr>
          <p:cNvPr id="11268" name="Content Placeholder 4"/>
          <p:cNvSpPr>
            <a:spLocks noGrp="1"/>
          </p:cNvSpPr>
          <p:nvPr>
            <p:ph sz="half" idx="2"/>
          </p:nvPr>
        </p:nvSpPr>
        <p:spPr>
          <a:xfrm>
            <a:off x="6172200" y="2011681"/>
            <a:ext cx="4267200" cy="4525963"/>
          </a:xfrm>
        </p:spPr>
        <p:txBody>
          <a:bodyPr/>
          <a:lstStyle/>
          <a:p>
            <a:r>
              <a:rPr lang="en-US" altLang="en-US" dirty="0">
                <a:solidFill>
                  <a:srgbClr val="FF33CC"/>
                </a:solidFill>
              </a:rPr>
              <a:t>Auteurs</a:t>
            </a:r>
          </a:p>
          <a:p>
            <a:pPr lvl="1"/>
            <a:r>
              <a:rPr lang="en-US" altLang="en-US" dirty="0"/>
              <a:t>The American Society of Composers, Authors and Publishers (ASCAP) - RISA</a:t>
            </a:r>
          </a:p>
          <a:p>
            <a:pPr lvl="1"/>
            <a:r>
              <a:rPr lang="en-US" altLang="en-US" dirty="0"/>
              <a:t>SAMRO (RSA); Broadcast Music, Inc. (BMI - USA)</a:t>
            </a:r>
          </a:p>
        </p:txBody>
      </p:sp>
      <p:pic>
        <p:nvPicPr>
          <p:cNvPr id="11271" name="Picture 7" descr="EM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895601"/>
            <a:ext cx="2600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sony-music-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57400"/>
            <a:ext cx="1397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Universal.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343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Warner_Music_Group_logo_svg_.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3812844"/>
            <a:ext cx="246221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Picture 2" descr="Image result for recording houses south afr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4274662"/>
            <a:ext cx="2971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5486401" y="5361141"/>
            <a:ext cx="3571875" cy="1285875"/>
          </a:xfrm>
          <a:prstGeom prst="rect">
            <a:avLst/>
          </a:prstGeom>
        </p:spPr>
      </p:pic>
    </p:spTree>
    <p:extLst>
      <p:ext uri="{BB962C8B-B14F-4D97-AF65-F5344CB8AC3E}">
        <p14:creationId xmlns:p14="http://schemas.microsoft.com/office/powerpoint/2010/main" val="3326348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F5C6EE-AC6E-4005-A122-E942AAAAB5D1}"/>
              </a:ext>
            </a:extLst>
          </p:cNvPr>
          <p:cNvSpPr>
            <a:spLocks noGrp="1"/>
          </p:cNvSpPr>
          <p:nvPr>
            <p:ph type="ctrTitle"/>
          </p:nvPr>
        </p:nvSpPr>
        <p:spPr/>
        <p:txBody>
          <a:bodyPr/>
          <a:lstStyle/>
          <a:p>
            <a:r>
              <a:rPr lang="en-US" dirty="0" err="1"/>
              <a:t>Transfert</a:t>
            </a:r>
            <a:r>
              <a:rPr lang="en-US" dirty="0"/>
              <a:t>/</a:t>
            </a:r>
            <a:r>
              <a:rPr lang="en-US" dirty="0" err="1"/>
              <a:t>Licences</a:t>
            </a:r>
            <a:endParaRPr lang="en-ZA" dirty="0"/>
          </a:p>
        </p:txBody>
      </p:sp>
      <p:sp>
        <p:nvSpPr>
          <p:cNvPr id="7" name="Subtitle 6">
            <a:extLst>
              <a:ext uri="{FF2B5EF4-FFF2-40B4-BE49-F238E27FC236}">
                <a16:creationId xmlns:a16="http://schemas.microsoft.com/office/drawing/2014/main" id="{F71E3E5C-51D9-4739-B06B-20695935DF34}"/>
              </a:ext>
            </a:extLst>
          </p:cNvPr>
          <p:cNvSpPr>
            <a:spLocks noGrp="1"/>
          </p:cNvSpPr>
          <p:nvPr>
            <p:ph type="subTitle" idx="1"/>
          </p:nvPr>
        </p:nvSpPr>
        <p:spPr/>
        <p:txBody>
          <a:bodyPr/>
          <a:lstStyle/>
          <a:p>
            <a:endParaRPr lang="en-ZA" dirty="0"/>
          </a:p>
        </p:txBody>
      </p:sp>
      <p:sp>
        <p:nvSpPr>
          <p:cNvPr id="5" name="Slide Number Placeholder 4">
            <a:extLst>
              <a:ext uri="{FF2B5EF4-FFF2-40B4-BE49-F238E27FC236}">
                <a16:creationId xmlns:a16="http://schemas.microsoft.com/office/drawing/2014/main" id="{C80128DE-47EC-4A90-8C70-EDF511E8551A}"/>
              </a:ext>
            </a:extLst>
          </p:cNvPr>
          <p:cNvSpPr>
            <a:spLocks noGrp="1"/>
          </p:cNvSpPr>
          <p:nvPr>
            <p:ph type="sldNum" sz="quarter" idx="12"/>
          </p:nvPr>
        </p:nvSpPr>
        <p:spPr/>
        <p:txBody>
          <a:bodyPr/>
          <a:lstStyle/>
          <a:p>
            <a:fld id="{9D0EE200-46CD-4802-812E-D45928ED56D2}" type="slidenum">
              <a:rPr lang="en-US" smtClean="0"/>
              <a:t>68</a:t>
            </a:fld>
            <a:endParaRPr lang="en-US"/>
          </a:p>
        </p:txBody>
      </p:sp>
    </p:spTree>
    <p:extLst>
      <p:ext uri="{BB962C8B-B14F-4D97-AF65-F5344CB8AC3E}">
        <p14:creationId xmlns:p14="http://schemas.microsoft.com/office/powerpoint/2010/main" val="247727466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Mettre nos idées sur le marché</a:t>
            </a:r>
            <a:endParaRPr lang="en-ZA" sz="3600" dirty="0"/>
          </a:p>
        </p:txBody>
      </p:sp>
      <p:sp>
        <p:nvSpPr>
          <p:cNvPr id="327685" name="Rectangle 8"/>
          <p:cNvSpPr>
            <a:spLocks noGrp="1" noChangeArrowheads="1"/>
          </p:cNvSpPr>
          <p:nvPr>
            <p:ph idx="1"/>
          </p:nvPr>
        </p:nvSpPr>
        <p:spPr/>
        <p:txBody>
          <a:bodyPr vert="horz" lIns="0" tIns="0" rIns="0" bIns="0" rtlCol="0">
            <a:normAutofit/>
          </a:bodyPr>
          <a:lstStyle/>
          <a:p>
            <a:r>
              <a:rPr lang="en-US" dirty="0"/>
              <a:t>…</a:t>
            </a:r>
            <a:r>
              <a:rPr lang="fr-FR" sz="1600" dirty="0">
                <a:latin typeface="Arial" panose="020B0604020202020204" pitchFamily="34" charset="0"/>
                <a:cs typeface="Arial" panose="020B0604020202020204" pitchFamily="34" charset="0"/>
              </a:rPr>
              <a:t>le développement et l'application d'outils, de machines, de matériaux et de procédés qui aident à résoudre les problèmes humains. En tant qu'activité humaine, la technologie précède la science et l'ingénierie.</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En général : doit être utilisée/déployée/utilisée pour avoir de la valeur.</a:t>
            </a:r>
          </a:p>
          <a:p>
            <a:r>
              <a:rPr lang="fr-FR" sz="1600" dirty="0">
                <a:latin typeface="Arial" panose="020B0604020202020204" pitchFamily="34" charset="0"/>
                <a:cs typeface="Arial" panose="020B0604020202020204" pitchFamily="34" charset="0"/>
              </a:rPr>
              <a:t>Il est possible d'obtenir des licences de technologie, de brevets, de marques, de droits d'auteur, de savoir-faire </a:t>
            </a:r>
          </a:p>
          <a:p>
            <a:endParaRPr lang="fr-FR" sz="1600" dirty="0">
              <a:latin typeface="Arial" panose="020B0604020202020204" pitchFamily="34" charset="0"/>
              <a:cs typeface="Arial" panose="020B0604020202020204" pitchFamily="34" charset="0"/>
            </a:endParaRPr>
          </a:p>
        </p:txBody>
      </p:sp>
      <p:sp>
        <p:nvSpPr>
          <p:cNvPr id="8" name="Date Placeholder 3"/>
          <p:cNvSpPr>
            <a:spLocks noGrp="1"/>
          </p:cNvSpPr>
          <p:nvPr>
            <p:ph type="dt" sz="quarter" idx="4294967295"/>
          </p:nvPr>
        </p:nvSpPr>
        <p:spPr>
          <a:xfrm>
            <a:off x="0" y="6459538"/>
            <a:ext cx="1854200"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pic>
        <p:nvPicPr>
          <p:cNvPr id="6" name="Picture 5"/>
          <p:cNvPicPr>
            <a:picLocks noChangeAspect="1"/>
          </p:cNvPicPr>
          <p:nvPr/>
        </p:nvPicPr>
        <p:blipFill>
          <a:blip r:embed="rId3"/>
          <a:stretch>
            <a:fillRect/>
          </a:stretch>
        </p:blipFill>
        <p:spPr>
          <a:xfrm>
            <a:off x="3027089" y="3848537"/>
            <a:ext cx="6249081" cy="2020708"/>
          </a:xfrm>
          <a:prstGeom prst="rect">
            <a:avLst/>
          </a:prstGeom>
        </p:spPr>
      </p:pic>
    </p:spTree>
    <p:extLst>
      <p:ext uri="{BB962C8B-B14F-4D97-AF65-F5344CB8AC3E}">
        <p14:creationId xmlns:p14="http://schemas.microsoft.com/office/powerpoint/2010/main" val="8227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685">
                                            <p:txEl>
                                              <p:pRg st="0" end="0"/>
                                            </p:txEl>
                                          </p:spTgt>
                                        </p:tgtEl>
                                        <p:attrNameLst>
                                          <p:attrName>style.visibility</p:attrName>
                                        </p:attrNameLst>
                                      </p:cBhvr>
                                      <p:to>
                                        <p:strVal val="visible"/>
                                      </p:to>
                                    </p:set>
                                    <p:animEffect transition="in" filter="fade">
                                      <p:cBhvr>
                                        <p:cTn id="7" dur="1000"/>
                                        <p:tgtEl>
                                          <p:spTgt spid="327685">
                                            <p:txEl>
                                              <p:pRg st="0" end="0"/>
                                            </p:txEl>
                                          </p:spTgt>
                                        </p:tgtEl>
                                      </p:cBhvr>
                                    </p:animEffect>
                                    <p:anim calcmode="lin" valueType="num">
                                      <p:cBhvr>
                                        <p:cTn id="8" dur="1000" fill="hold"/>
                                        <p:tgtEl>
                                          <p:spTgt spid="3276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6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685">
                                            <p:txEl>
                                              <p:pRg st="2" end="2"/>
                                            </p:txEl>
                                          </p:spTgt>
                                        </p:tgtEl>
                                        <p:attrNameLst>
                                          <p:attrName>style.visibility</p:attrName>
                                        </p:attrNameLst>
                                      </p:cBhvr>
                                      <p:to>
                                        <p:strVal val="visible"/>
                                      </p:to>
                                    </p:set>
                                    <p:animEffect transition="in" filter="fade">
                                      <p:cBhvr>
                                        <p:cTn id="14" dur="1000"/>
                                        <p:tgtEl>
                                          <p:spTgt spid="327685">
                                            <p:txEl>
                                              <p:pRg st="2" end="2"/>
                                            </p:txEl>
                                          </p:spTgt>
                                        </p:tgtEl>
                                      </p:cBhvr>
                                    </p:animEffect>
                                    <p:anim calcmode="lin" valueType="num">
                                      <p:cBhvr>
                                        <p:cTn id="15" dur="1000" fill="hold"/>
                                        <p:tgtEl>
                                          <p:spTgt spid="32768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2768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7685">
                                            <p:txEl>
                                              <p:pRg st="3" end="3"/>
                                            </p:txEl>
                                          </p:spTgt>
                                        </p:tgtEl>
                                        <p:attrNameLst>
                                          <p:attrName>style.visibility</p:attrName>
                                        </p:attrNameLst>
                                      </p:cBhvr>
                                      <p:to>
                                        <p:strVal val="visible"/>
                                      </p:to>
                                    </p:set>
                                    <p:animEffect transition="in" filter="fade">
                                      <p:cBhvr>
                                        <p:cTn id="21" dur="1000"/>
                                        <p:tgtEl>
                                          <p:spTgt spid="327685">
                                            <p:txEl>
                                              <p:pRg st="3" end="3"/>
                                            </p:txEl>
                                          </p:spTgt>
                                        </p:tgtEl>
                                      </p:cBhvr>
                                    </p:animEffect>
                                    <p:anim calcmode="lin" valueType="num">
                                      <p:cBhvr>
                                        <p:cTn id="22" dur="1000" fill="hold"/>
                                        <p:tgtEl>
                                          <p:spTgt spid="32768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2768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adolescent girl assembling robotics in classroom">
            <a:extLst>
              <a:ext uri="{FF2B5EF4-FFF2-40B4-BE49-F238E27FC236}">
                <a16:creationId xmlns:a16="http://schemas.microsoft.com/office/drawing/2014/main" id="{118C6F02-F444-4185-AA3A-795D8521A391}"/>
              </a:ext>
            </a:extLst>
          </p:cNvPr>
          <p:cNvPicPr>
            <a:picLocks noChangeAspect="1"/>
          </p:cNvPicPr>
          <p:nvPr/>
        </p:nvPicPr>
        <p:blipFill rotWithShape="1">
          <a:blip r:embed="rId3">
            <a:extLst>
              <a:ext uri="{28A0092B-C50C-407E-A947-70E740481C1C}">
                <a14:useLocalDpi xmlns:a14="http://schemas.microsoft.com/office/drawing/2010/main" val="0"/>
              </a:ext>
            </a:extLst>
          </a:blip>
          <a:srcRect t="20883" r="9091" b="2508"/>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Brevets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1973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Rectangle 5"/>
          <p:cNvSpPr>
            <a:spLocks noGrp="1" noChangeArrowheads="1"/>
          </p:cNvSpPr>
          <p:nvPr>
            <p:ph type="title"/>
          </p:nvPr>
        </p:nvSpPr>
        <p:spPr>
          <a:xfrm>
            <a:off x="6981825" y="1641752"/>
            <a:ext cx="4391024" cy="1323439"/>
          </a:xfrm>
        </p:spPr>
        <p:txBody>
          <a:bodyPr anchor="t">
            <a:normAutofit/>
          </a:bodyPr>
          <a:lstStyle/>
          <a:p>
            <a:pPr eaLnBrk="1" hangingPunct="1"/>
            <a:r>
              <a:rPr lang="en-US" sz="4000" dirty="0">
                <a:solidFill>
                  <a:schemeClr val="bg1"/>
                </a:solidFill>
              </a:rPr>
              <a:t>Bases du </a:t>
            </a:r>
            <a:r>
              <a:rPr lang="en-US" sz="4000" dirty="0" err="1">
                <a:solidFill>
                  <a:schemeClr val="bg1"/>
                </a:solidFill>
              </a:rPr>
              <a:t>transfert</a:t>
            </a:r>
            <a:endParaRPr lang="en-US" sz="4000" dirty="0">
              <a:solidFill>
                <a:schemeClr val="bg1"/>
              </a:solidFill>
            </a:endParaRPr>
          </a:p>
        </p:txBody>
      </p:sp>
      <p:pic>
        <p:nvPicPr>
          <p:cNvPr id="70662" name="Picture 70661" descr="Graph on document with pen">
            <a:extLst>
              <a:ext uri="{FF2B5EF4-FFF2-40B4-BE49-F238E27FC236}">
                <a16:creationId xmlns:a16="http://schemas.microsoft.com/office/drawing/2014/main" id="{EB3316AC-E402-4D63-8513-5A0908B68D6E}"/>
              </a:ext>
            </a:extLst>
          </p:cNvPr>
          <p:cNvPicPr>
            <a:picLocks noChangeAspect="1"/>
          </p:cNvPicPr>
          <p:nvPr/>
        </p:nvPicPr>
        <p:blipFill rotWithShape="1">
          <a:blip r:embed="rId3"/>
          <a:srcRect l="26751" r="1302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p:nvSpPr>
          <p:cNvPr id="6" name="Date Placeholder 3"/>
          <p:cNvSpPr>
            <a:spLocks noGrp="1"/>
          </p:cNvSpPr>
          <p:nvPr>
            <p:ph type="dt" sz="quarter" idx="10"/>
          </p:nvPr>
        </p:nvSpPr>
        <p:spPr>
          <a:xfrm>
            <a:off x="838200" y="476250"/>
            <a:ext cx="2743200" cy="365125"/>
          </a:xfrm>
          <a:prstGeom prst="rect">
            <a:avLst/>
          </a:prstGeom>
        </p:spPr>
        <p:txBody>
          <a:bodyPr>
            <a:norm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ZA">
                <a:solidFill>
                  <a:srgbClr val="FFFFFF"/>
                </a:solidFill>
              </a:rPr>
              <a:t>25 June 2013</a:t>
            </a:r>
            <a:endParaRPr lang="en-US">
              <a:solidFill>
                <a:srgbClr val="FFFFFF"/>
              </a:solidFill>
              <a:latin typeface="Antique Olive"/>
            </a:endParaRPr>
          </a:p>
        </p:txBody>
      </p:sp>
      <p:grpSp>
        <p:nvGrpSpPr>
          <p:cNvPr id="76" name="Group 75">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7" name="Freeform: Shape 76">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Content Placeholder 1"/>
          <p:cNvSpPr>
            <a:spLocks noGrp="1"/>
          </p:cNvSpPr>
          <p:nvPr>
            <p:ph idx="1"/>
          </p:nvPr>
        </p:nvSpPr>
        <p:spPr>
          <a:xfrm>
            <a:off x="6981826" y="3146400"/>
            <a:ext cx="4391024" cy="2682000"/>
          </a:xfrm>
        </p:spPr>
        <p:txBody>
          <a:bodyPr>
            <a:normAutofit/>
          </a:bodyPr>
          <a:lstStyle/>
          <a:p>
            <a:pPr marL="0" indent="0">
              <a:buNone/>
            </a:pPr>
            <a:r>
              <a:rPr lang="en-US" sz="2400" b="1" dirty="0">
                <a:solidFill>
                  <a:schemeClr val="bg1">
                    <a:alpha val="80000"/>
                  </a:schemeClr>
                </a:solidFill>
              </a:rPr>
              <a:t>“</a:t>
            </a:r>
            <a:r>
              <a:rPr lang="fr-FR" sz="2400" b="1" dirty="0">
                <a:solidFill>
                  <a:schemeClr val="bg1">
                    <a:alpha val="80000"/>
                  </a:schemeClr>
                </a:solidFill>
              </a:rPr>
              <a:t>Invasion contrôlée" des droits du donneur</a:t>
            </a:r>
            <a:endParaRPr lang="en-ZA" sz="2400" dirty="0">
              <a:solidFill>
                <a:schemeClr val="bg1">
                  <a:alpha val="80000"/>
                </a:schemeClr>
              </a:solidFill>
            </a:endParaRPr>
          </a:p>
        </p:txBody>
      </p:sp>
    </p:spTree>
    <p:extLst>
      <p:ext uri="{BB962C8B-B14F-4D97-AF65-F5344CB8AC3E}">
        <p14:creationId xmlns:p14="http://schemas.microsoft.com/office/powerpoint/2010/main" val="72484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1C43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ZA" dirty="0" err="1">
                <a:solidFill>
                  <a:srgbClr val="FFFFFF"/>
                </a:solidFill>
              </a:rPr>
              <a:t>Transfert</a:t>
            </a:r>
            <a:r>
              <a:rPr lang="en-ZA" dirty="0">
                <a:solidFill>
                  <a:srgbClr val="FFFFFF"/>
                </a:solidFill>
              </a:rPr>
              <a:t>/Licence de </a:t>
            </a:r>
            <a:r>
              <a:rPr lang="en-ZA" dirty="0" err="1">
                <a:solidFill>
                  <a:srgbClr val="FFFFFF"/>
                </a:solidFill>
              </a:rPr>
              <a:t>technologie</a:t>
            </a:r>
            <a:endParaRPr lang="en-ZA" dirty="0">
              <a:solidFill>
                <a:srgbClr val="FFFFFF"/>
              </a:solidFill>
            </a:endParaRPr>
          </a:p>
        </p:txBody>
      </p:sp>
      <p:pic>
        <p:nvPicPr>
          <p:cNvPr id="16386" name="Picture 2" descr="Image result for technology transf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4" r="1615"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fr-FR" sz="2000" dirty="0">
                <a:solidFill>
                  <a:srgbClr val="FFFFFF"/>
                </a:solidFill>
                <a:latin typeface="Arial" panose="020B0604020202020204" pitchFamily="34" charset="0"/>
                <a:cs typeface="Arial" panose="020B0604020202020204" pitchFamily="34" charset="0"/>
              </a:rPr>
              <a:t>Le processus de transfert des résultats scientifiques d'une organisation à une autre aux fins de développement et de commercialisation. </a:t>
            </a:r>
          </a:p>
          <a:p>
            <a:r>
              <a:rPr lang="fr-FR" sz="2000" dirty="0">
                <a:solidFill>
                  <a:srgbClr val="FFFFFF"/>
                </a:solidFill>
                <a:latin typeface="Arial" panose="020B0604020202020204" pitchFamily="34" charset="0"/>
                <a:cs typeface="Arial" panose="020B0604020202020204" pitchFamily="34" charset="0"/>
              </a:rPr>
              <a:t>Ce transfert peut se faire par le biais d'une licence de technologie, d'une entreprise commune, d'une fusion, d'un développement conjoint. </a:t>
            </a:r>
          </a:p>
        </p:txBody>
      </p:sp>
    </p:spTree>
    <p:extLst>
      <p:ext uri="{BB962C8B-B14F-4D97-AF65-F5344CB8AC3E}">
        <p14:creationId xmlns:p14="http://schemas.microsoft.com/office/powerpoint/2010/main" val="3862986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a:t>Process du </a:t>
            </a:r>
            <a:r>
              <a:rPr lang="en-ZA" sz="3600" dirty="0" err="1"/>
              <a:t>transfert</a:t>
            </a:r>
            <a:r>
              <a:rPr lang="en-ZA" sz="3600" dirty="0"/>
              <a:t> de </a:t>
            </a:r>
            <a:r>
              <a:rPr lang="en-ZA" sz="3600" dirty="0" err="1"/>
              <a:t>technologie</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4293677"/>
              </p:ext>
            </p:extLst>
          </p:nvPr>
        </p:nvGraphicFramePr>
        <p:xfrm>
          <a:off x="2152117" y="1846263"/>
          <a:ext cx="7803784" cy="424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806831" y="2538435"/>
            <a:ext cx="1246174" cy="1052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Identifier les </a:t>
            </a:r>
            <a:r>
              <a:rPr lang="en-US" sz="1400" dirty="0" err="1">
                <a:latin typeface="Arial" panose="020B0604020202020204" pitchFamily="34" charset="0"/>
                <a:cs typeface="Arial" panose="020B0604020202020204" pitchFamily="34" charset="0"/>
              </a:rPr>
              <a:t>nouvelles</a:t>
            </a:r>
            <a:r>
              <a:rPr lang="en-US" sz="1400" dirty="0">
                <a:latin typeface="Arial" panose="020B0604020202020204" pitchFamily="34" charset="0"/>
                <a:cs typeface="Arial" panose="020B0604020202020204" pitchFamily="34" charset="0"/>
              </a:rPr>
              <a:t> technologies </a:t>
            </a:r>
          </a:p>
        </p:txBody>
      </p:sp>
      <p:sp>
        <p:nvSpPr>
          <p:cNvPr id="8" name="Rectangle 7"/>
          <p:cNvSpPr/>
          <p:nvPr/>
        </p:nvSpPr>
        <p:spPr>
          <a:xfrm>
            <a:off x="1815314" y="4357794"/>
            <a:ext cx="1625151" cy="138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Forming development &amp; commercialization</a:t>
            </a:r>
          </a:p>
          <a:p>
            <a:pPr algn="ctr"/>
            <a:r>
              <a:rPr lang="en-US" sz="1400" dirty="0">
                <a:latin typeface="Arial" panose="020B0604020202020204" pitchFamily="34" charset="0"/>
                <a:cs typeface="Arial" panose="020B0604020202020204" pitchFamily="34" charset="0"/>
              </a:rPr>
              <a:t>strategies </a:t>
            </a:r>
          </a:p>
        </p:txBody>
      </p:sp>
      <p:sp>
        <p:nvSpPr>
          <p:cNvPr id="6" name="Date Placeholder 3"/>
          <p:cNvSpPr>
            <a:spLocks noGrp="1"/>
          </p:cNvSpPr>
          <p:nvPr>
            <p:ph type="dt" sz="quarter" idx="10"/>
          </p:nvPr>
        </p:nvSpPr>
        <p:spPr>
          <a:xfrm>
            <a:off x="822961" y="6459786"/>
            <a:ext cx="1854203"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sp>
        <p:nvSpPr>
          <p:cNvPr id="9" name="Footer Placeholder 4"/>
          <p:cNvSpPr>
            <a:spLocks noGrp="1"/>
          </p:cNvSpPr>
          <p:nvPr>
            <p:ph type="ftr" sz="quarter" idx="12"/>
          </p:nvPr>
        </p:nvSpPr>
        <p:spPr>
          <a:xfrm>
            <a:off x="6765702" y="6459787"/>
            <a:ext cx="3167663" cy="365125"/>
          </a:xfrm>
          <a:noFill/>
        </p:spPr>
        <p:txBody>
          <a:bodyPr/>
          <a:lstStyle/>
          <a:p>
            <a:r>
              <a:rPr lang="en-US" dirty="0">
                <a:latin typeface="Antique Olive"/>
              </a:rPr>
              <a:t>The Licensing Executives Society of South Africa</a:t>
            </a:r>
          </a:p>
        </p:txBody>
      </p:sp>
    </p:spTree>
    <p:extLst>
      <p:ext uri="{BB962C8B-B14F-4D97-AF65-F5344CB8AC3E}">
        <p14:creationId xmlns:p14="http://schemas.microsoft.com/office/powerpoint/2010/main" val="25871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bwMode="auto">
          <a:xfrm>
            <a:off x="2136489" y="1165690"/>
            <a:ext cx="7859712"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dirty="0"/>
              <a:t>Types </a:t>
            </a:r>
            <a:r>
              <a:rPr lang="en-GB" dirty="0" err="1"/>
              <a:t>d'accords</a:t>
            </a:r>
            <a:r>
              <a:rPr lang="en-GB" dirty="0"/>
              <a:t> de licence</a:t>
            </a:r>
            <a:endParaRPr lang="en-US" dirty="0"/>
          </a:p>
        </p:txBody>
      </p:sp>
      <p:sp>
        <p:nvSpPr>
          <p:cNvPr id="528388" name="AutoShape 4"/>
          <p:cNvSpPr>
            <a:spLocks noChangeArrowheads="1"/>
          </p:cNvSpPr>
          <p:nvPr/>
        </p:nvSpPr>
        <p:spPr bwMode="gray">
          <a:xfrm>
            <a:off x="4961445" y="2591306"/>
            <a:ext cx="2209800" cy="2959651"/>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fr-FR" sz="1400" dirty="0">
                <a:latin typeface="Arial" charset="0"/>
              </a:rPr>
              <a:t>Le donneur de licence peut l'utiliser mais ne peut pas accorder de licence à d'autres parties</a:t>
            </a:r>
          </a:p>
        </p:txBody>
      </p:sp>
      <p:sp>
        <p:nvSpPr>
          <p:cNvPr id="528389" name="Rectangle 5"/>
          <p:cNvSpPr>
            <a:spLocks noChangeArrowheads="1"/>
          </p:cNvSpPr>
          <p:nvPr/>
        </p:nvSpPr>
        <p:spPr bwMode="gray">
          <a:xfrm>
            <a:off x="2513173"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US" sz="1600" dirty="0">
                <a:solidFill>
                  <a:srgbClr val="0000FF"/>
                </a:solidFill>
                <a:latin typeface="Arial" charset="0"/>
              </a:rPr>
              <a:t>Non-</a:t>
            </a:r>
            <a:r>
              <a:rPr lang="en-US" sz="1600" dirty="0" err="1">
                <a:solidFill>
                  <a:srgbClr val="0000FF"/>
                </a:solidFill>
                <a:latin typeface="Arial" charset="0"/>
              </a:rPr>
              <a:t>Exclusif</a:t>
            </a:r>
            <a:endParaRPr lang="en-GB" sz="1600" dirty="0">
              <a:solidFill>
                <a:srgbClr val="0000FF"/>
              </a:solidFill>
              <a:latin typeface="Arial" charset="0"/>
            </a:endParaRPr>
          </a:p>
        </p:txBody>
      </p:sp>
      <p:sp>
        <p:nvSpPr>
          <p:cNvPr id="528390" name="Rectangle 6"/>
          <p:cNvSpPr>
            <a:spLocks noChangeArrowheads="1"/>
          </p:cNvSpPr>
          <p:nvPr/>
        </p:nvSpPr>
        <p:spPr bwMode="gray">
          <a:xfrm>
            <a:off x="4961445" y="1943234"/>
            <a:ext cx="22098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GB" sz="1600" dirty="0">
                <a:solidFill>
                  <a:srgbClr val="0000FF"/>
                </a:solidFill>
                <a:latin typeface="Arial" charset="0"/>
              </a:rPr>
              <a:t>Unique</a:t>
            </a:r>
          </a:p>
        </p:txBody>
      </p:sp>
      <p:sp>
        <p:nvSpPr>
          <p:cNvPr id="528391" name="Rectangle 7"/>
          <p:cNvSpPr>
            <a:spLocks noChangeArrowheads="1"/>
          </p:cNvSpPr>
          <p:nvPr/>
        </p:nvSpPr>
        <p:spPr bwMode="gray">
          <a:xfrm>
            <a:off x="7481725"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US" sz="1600" dirty="0" err="1">
                <a:solidFill>
                  <a:srgbClr val="0000FF"/>
                </a:solidFill>
                <a:latin typeface="Arial" charset="0"/>
              </a:rPr>
              <a:t>Exclusif</a:t>
            </a:r>
            <a:endParaRPr lang="en-GB" sz="1600" dirty="0">
              <a:solidFill>
                <a:schemeClr val="bg1"/>
              </a:solidFill>
              <a:latin typeface="Arial" charset="0"/>
            </a:endParaRPr>
          </a:p>
        </p:txBody>
      </p:sp>
      <p:sp>
        <p:nvSpPr>
          <p:cNvPr id="528392" name="AutoShape 8"/>
          <p:cNvSpPr>
            <a:spLocks noChangeArrowheads="1"/>
          </p:cNvSpPr>
          <p:nvPr/>
        </p:nvSpPr>
        <p:spPr bwMode="gray">
          <a:xfrm>
            <a:off x="7481725" y="2591307"/>
            <a:ext cx="2159000" cy="2998124"/>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fr-FR" sz="1400" dirty="0">
                <a:latin typeface="Arial" charset="0"/>
              </a:rPr>
              <a:t>Seul le titulaire de la licence peut exercer les droits autorisés pas de clause sur les produits concurrents mais voir les questions de droit de la concurrence</a:t>
            </a:r>
          </a:p>
          <a:p>
            <a:pPr eaLnBrk="0" hangingPunct="0">
              <a:lnSpc>
                <a:spcPct val="115000"/>
              </a:lnSpc>
              <a:spcAft>
                <a:spcPct val="35000"/>
              </a:spcAft>
              <a:buClr>
                <a:srgbClr val="FFFFCC"/>
              </a:buClr>
              <a:buSzPct val="85000"/>
              <a:buFont typeface="Wingdings" charset="0"/>
              <a:buNone/>
            </a:pPr>
            <a:r>
              <a:rPr lang="fr-FR" sz="1400" dirty="0">
                <a:latin typeface="Arial" charset="0"/>
              </a:rPr>
              <a:t>clause de performance minimale</a:t>
            </a:r>
          </a:p>
          <a:p>
            <a:pPr eaLnBrk="0" hangingPunct="0">
              <a:lnSpc>
                <a:spcPct val="115000"/>
              </a:lnSpc>
              <a:spcAft>
                <a:spcPct val="35000"/>
              </a:spcAft>
              <a:buClr>
                <a:srgbClr val="FFFFCC"/>
              </a:buClr>
              <a:buSzPct val="85000"/>
              <a:buFont typeface="Wingdings" charset="0"/>
              <a:buNone/>
            </a:pPr>
            <a:r>
              <a:rPr lang="fr-FR" sz="1400" dirty="0">
                <a:latin typeface="Arial" charset="0"/>
              </a:rPr>
              <a:t>Dispositions relatives à la rétrocession</a:t>
            </a:r>
          </a:p>
        </p:txBody>
      </p:sp>
      <p:sp>
        <p:nvSpPr>
          <p:cNvPr id="528393" name="AutoShape 9"/>
          <p:cNvSpPr>
            <a:spLocks noChangeArrowheads="1"/>
          </p:cNvSpPr>
          <p:nvPr/>
        </p:nvSpPr>
        <p:spPr bwMode="gray">
          <a:xfrm>
            <a:off x="2513173" y="2591307"/>
            <a:ext cx="2159000" cy="2959650"/>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fr-FR" sz="1400" dirty="0">
                <a:latin typeface="Arial" charset="0"/>
              </a:rPr>
              <a:t>Le donneur de licence peut l'utiliser et le concéder à d'autres parties</a:t>
            </a:r>
          </a:p>
          <a:p>
            <a:pPr eaLnBrk="0" hangingPunct="0">
              <a:lnSpc>
                <a:spcPct val="115000"/>
              </a:lnSpc>
              <a:spcAft>
                <a:spcPct val="35000"/>
              </a:spcAft>
              <a:buClr>
                <a:srgbClr val="FFFFCC"/>
              </a:buClr>
              <a:buSzPct val="85000"/>
              <a:buFont typeface="Wingdings" charset="0"/>
              <a:buNone/>
            </a:pPr>
            <a:r>
              <a:rPr lang="fr-FR" sz="1400" dirty="0">
                <a:latin typeface="Arial" charset="0"/>
              </a:rPr>
              <a:t>clause du licencié le plus favorisé</a:t>
            </a:r>
          </a:p>
        </p:txBody>
      </p:sp>
      <p:sp>
        <p:nvSpPr>
          <p:cNvPr id="4" name="TextBox 3"/>
          <p:cNvSpPr txBox="1"/>
          <p:nvPr/>
        </p:nvSpPr>
        <p:spPr>
          <a:xfrm>
            <a:off x="2513173" y="5589431"/>
            <a:ext cx="6995728" cy="369332"/>
          </a:xfrm>
          <a:prstGeom prst="rect">
            <a:avLst/>
          </a:prstGeom>
          <a:noFill/>
        </p:spPr>
        <p:txBody>
          <a:bodyPr wrap="square" rtlCol="0">
            <a:spAutoFit/>
          </a:bodyPr>
          <a:lstStyle/>
          <a:p>
            <a:pPr algn="ctr"/>
            <a:r>
              <a:rPr lang="fr-FR" dirty="0"/>
              <a:t>Restrictions territoriales, produit, processus, champ d'application</a:t>
            </a:r>
          </a:p>
        </p:txBody>
      </p:sp>
    </p:spTree>
    <p:extLst>
      <p:ext uri="{BB962C8B-B14F-4D97-AF65-F5344CB8AC3E}">
        <p14:creationId xmlns:p14="http://schemas.microsoft.com/office/powerpoint/2010/main" val="503204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err="1"/>
              <a:t>Voyons</a:t>
            </a:r>
            <a:r>
              <a:rPr lang="en-ZA" dirty="0"/>
              <a:t> </a:t>
            </a:r>
            <a:r>
              <a:rPr lang="en-ZA" dirty="0" err="1"/>
              <a:t>si</a:t>
            </a:r>
            <a:r>
              <a:rPr lang="en-ZA" dirty="0"/>
              <a:t> </a:t>
            </a:r>
            <a:r>
              <a:rPr lang="en-ZA" dirty="0" err="1"/>
              <a:t>vous</a:t>
            </a:r>
            <a:r>
              <a:rPr lang="en-ZA" dirty="0"/>
              <a:t> </a:t>
            </a:r>
            <a:r>
              <a:rPr lang="en-ZA" dirty="0" err="1"/>
              <a:t>avez</a:t>
            </a:r>
            <a:r>
              <a:rPr lang="en-ZA" dirty="0"/>
              <a:t> </a:t>
            </a:r>
            <a:r>
              <a:rPr lang="en-ZA" dirty="0" err="1"/>
              <a:t>compris</a:t>
            </a:r>
            <a:endParaRPr lang="en-ZA" dirty="0"/>
          </a:p>
        </p:txBody>
      </p:sp>
    </p:spTree>
    <p:extLst>
      <p:ext uri="{BB962C8B-B14F-4D97-AF65-F5344CB8AC3E}">
        <p14:creationId xmlns:p14="http://schemas.microsoft.com/office/powerpoint/2010/main" val="257219829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fr-FR" sz="4800" dirty="0"/>
              <a:t>Qu'est-ce qui protège la propriété intellectuelle créée par les artistes ? </a:t>
            </a:r>
            <a:endParaRPr lang="en-ZA" sz="4800" dirty="0"/>
          </a:p>
        </p:txBody>
      </p:sp>
      <p:sp>
        <p:nvSpPr>
          <p:cNvPr id="5" name="Subtitle 4"/>
          <p:cNvSpPr>
            <a:spLocks noGrp="1"/>
          </p:cNvSpPr>
          <p:nvPr>
            <p:ph type="subTitle" idx="1"/>
          </p:nvPr>
        </p:nvSpPr>
        <p:spPr/>
        <p:txBody>
          <a:bodyPr>
            <a:normAutofit/>
          </a:bodyPr>
          <a:lstStyle/>
          <a:p>
            <a:r>
              <a:rPr lang="en-ZA" sz="3600" dirty="0"/>
              <a:t>Droit </a:t>
            </a:r>
            <a:r>
              <a:rPr lang="en-ZA" sz="3600" dirty="0" err="1"/>
              <a:t>d’auteur</a:t>
            </a:r>
            <a:endParaRPr lang="en-ZA" sz="3600" dirty="0"/>
          </a:p>
        </p:txBody>
      </p:sp>
    </p:spTree>
    <p:extLst>
      <p:ext uri="{BB962C8B-B14F-4D97-AF65-F5344CB8AC3E}">
        <p14:creationId xmlns:p14="http://schemas.microsoft.com/office/powerpoint/2010/main" val="2800488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fr-FR" sz="4800" dirty="0"/>
              <a:t>Qu'est-ce qui protège la propriété intellectuelle créée par les designers ? </a:t>
            </a:r>
            <a:endParaRPr lang="en-ZA" sz="4800" dirty="0"/>
          </a:p>
        </p:txBody>
      </p:sp>
      <p:sp>
        <p:nvSpPr>
          <p:cNvPr id="3" name="Subtitle 2"/>
          <p:cNvSpPr>
            <a:spLocks noGrp="1"/>
          </p:cNvSpPr>
          <p:nvPr>
            <p:ph type="subTitle" idx="1"/>
          </p:nvPr>
        </p:nvSpPr>
        <p:spPr/>
        <p:txBody>
          <a:bodyPr>
            <a:normAutofit/>
          </a:bodyPr>
          <a:lstStyle/>
          <a:p>
            <a:r>
              <a:rPr lang="en-ZA" sz="3600" dirty="0" err="1"/>
              <a:t>Modèles</a:t>
            </a:r>
            <a:endParaRPr lang="en-ZA" sz="3600" dirty="0"/>
          </a:p>
        </p:txBody>
      </p:sp>
    </p:spTree>
    <p:extLst>
      <p:ext uri="{BB962C8B-B14F-4D97-AF65-F5344CB8AC3E}">
        <p14:creationId xmlns:p14="http://schemas.microsoft.com/office/powerpoint/2010/main" val="484336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59" y="2166366"/>
            <a:ext cx="11471565" cy="1803950"/>
          </a:xfrm>
        </p:spPr>
        <p:txBody>
          <a:bodyPr>
            <a:noAutofit/>
          </a:bodyPr>
          <a:lstStyle/>
          <a:p>
            <a:r>
              <a:rPr lang="fr-FR" sz="4800" dirty="0"/>
              <a:t>Qu'est-ce qui protège la propriété intellectuelle créée par les </a:t>
            </a:r>
            <a:r>
              <a:rPr lang="en-ZA" sz="4800" dirty="0" err="1"/>
              <a:t>inventeurs</a:t>
            </a:r>
            <a:endParaRPr lang="en-ZA" sz="4800" dirty="0"/>
          </a:p>
        </p:txBody>
      </p:sp>
      <p:sp>
        <p:nvSpPr>
          <p:cNvPr id="3" name="Subtitle 2"/>
          <p:cNvSpPr>
            <a:spLocks noGrp="1"/>
          </p:cNvSpPr>
          <p:nvPr>
            <p:ph type="subTitle" idx="1"/>
          </p:nvPr>
        </p:nvSpPr>
        <p:spPr/>
        <p:txBody>
          <a:bodyPr>
            <a:normAutofit/>
          </a:bodyPr>
          <a:lstStyle/>
          <a:p>
            <a:r>
              <a:rPr lang="en-ZA" sz="3600" dirty="0"/>
              <a:t>Brevets</a:t>
            </a:r>
          </a:p>
        </p:txBody>
      </p:sp>
    </p:spTree>
    <p:extLst>
      <p:ext uri="{BB962C8B-B14F-4D97-AF65-F5344CB8AC3E}">
        <p14:creationId xmlns:p14="http://schemas.microsoft.com/office/powerpoint/2010/main" val="355289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ZA" sz="4800" dirty="0" err="1"/>
              <a:t>Qu'est-ce</a:t>
            </a:r>
            <a:r>
              <a:rPr lang="en-ZA" sz="4800" dirty="0"/>
              <a:t> </a:t>
            </a:r>
            <a:r>
              <a:rPr lang="en-ZA" sz="4800" dirty="0" err="1"/>
              <a:t>qu'une</a:t>
            </a:r>
            <a:r>
              <a:rPr lang="en-ZA" sz="4800" dirty="0"/>
              <a:t> indication </a:t>
            </a:r>
            <a:r>
              <a:rPr lang="en-ZA" sz="4800" dirty="0" err="1"/>
              <a:t>géographique</a:t>
            </a:r>
            <a:r>
              <a:rPr lang="en-ZA" sz="4800" dirty="0"/>
              <a:t> ?</a:t>
            </a:r>
          </a:p>
        </p:txBody>
      </p:sp>
      <p:sp>
        <p:nvSpPr>
          <p:cNvPr id="3" name="Subtitle 2"/>
          <p:cNvSpPr>
            <a:spLocks noGrp="1"/>
          </p:cNvSpPr>
          <p:nvPr>
            <p:ph type="subTitle" idx="1"/>
          </p:nvPr>
        </p:nvSpPr>
        <p:spPr/>
        <p:txBody>
          <a:bodyPr>
            <a:normAutofit fontScale="70000" lnSpcReduction="20000"/>
          </a:bodyPr>
          <a:lstStyle/>
          <a:p>
            <a:r>
              <a:rPr lang="fr-FR" sz="3600" dirty="0"/>
              <a:t>Une indication géographique vous indique d'où provient un produit lorsque ce lieu est réputé pour ce type de produit. </a:t>
            </a:r>
          </a:p>
          <a:p>
            <a:r>
              <a:rPr lang="fr-FR" sz="3600" dirty="0"/>
              <a:t>Seuls les produits provenant de ce lieu peuvent être marqués avec l'indication géographique</a:t>
            </a:r>
          </a:p>
        </p:txBody>
      </p:sp>
    </p:spTree>
    <p:extLst>
      <p:ext uri="{BB962C8B-B14F-4D97-AF65-F5344CB8AC3E}">
        <p14:creationId xmlns:p14="http://schemas.microsoft.com/office/powerpoint/2010/main" val="228973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A968-2F97-4F88-B2DF-D399253F72C1}"/>
              </a:ext>
            </a:extLst>
          </p:cNvPr>
          <p:cNvSpPr>
            <a:spLocks noGrp="1"/>
          </p:cNvSpPr>
          <p:nvPr>
            <p:ph type="ctrTitle"/>
          </p:nvPr>
        </p:nvSpPr>
        <p:spPr/>
        <p:txBody>
          <a:bodyPr/>
          <a:lstStyle/>
          <a:p>
            <a:r>
              <a:rPr lang="fr-FR" dirty="0"/>
              <a:t>Comment puis-je commercialiser ma propriété intellectuelle ?</a:t>
            </a:r>
            <a:endParaRPr lang="en-ZA" dirty="0"/>
          </a:p>
        </p:txBody>
      </p:sp>
      <p:sp>
        <p:nvSpPr>
          <p:cNvPr id="3" name="Subtitle 2">
            <a:extLst>
              <a:ext uri="{FF2B5EF4-FFF2-40B4-BE49-F238E27FC236}">
                <a16:creationId xmlns:a16="http://schemas.microsoft.com/office/drawing/2014/main" id="{ACC9048C-4F11-4C22-B4A8-373033083129}"/>
              </a:ext>
            </a:extLst>
          </p:cNvPr>
          <p:cNvSpPr>
            <a:spLocks noGrp="1"/>
          </p:cNvSpPr>
          <p:nvPr>
            <p:ph type="subTitle" idx="1"/>
          </p:nvPr>
        </p:nvSpPr>
        <p:spPr/>
        <p:txBody>
          <a:bodyPr>
            <a:normAutofit fontScale="92500" lnSpcReduction="20000"/>
          </a:bodyPr>
          <a:lstStyle/>
          <a:p>
            <a:r>
              <a:rPr lang="fr-FR" dirty="0"/>
              <a:t>Licences</a:t>
            </a:r>
          </a:p>
          <a:p>
            <a:r>
              <a:rPr lang="fr-FR" dirty="0"/>
              <a:t>Cession/vente</a:t>
            </a:r>
          </a:p>
          <a:p>
            <a:r>
              <a:rPr lang="fr-FR" dirty="0"/>
              <a:t>Nouvelles entreprises</a:t>
            </a:r>
          </a:p>
          <a:p>
            <a:r>
              <a:rPr lang="fr-FR" dirty="0"/>
              <a:t>Start-up</a:t>
            </a:r>
          </a:p>
        </p:txBody>
      </p:sp>
      <p:sp>
        <p:nvSpPr>
          <p:cNvPr id="4" name="Slide Number Placeholder 3">
            <a:extLst>
              <a:ext uri="{FF2B5EF4-FFF2-40B4-BE49-F238E27FC236}">
                <a16:creationId xmlns:a16="http://schemas.microsoft.com/office/drawing/2014/main" id="{4B6AFCE7-E787-4B5C-AC29-B50692E8979E}"/>
              </a:ext>
            </a:extLst>
          </p:cNvPr>
          <p:cNvSpPr>
            <a:spLocks noGrp="1"/>
          </p:cNvSpPr>
          <p:nvPr>
            <p:ph type="sldNum" sz="quarter" idx="12"/>
          </p:nvPr>
        </p:nvSpPr>
        <p:spPr/>
        <p:txBody>
          <a:bodyPr/>
          <a:lstStyle/>
          <a:p>
            <a:pPr>
              <a:defRPr/>
            </a:pPr>
            <a:fld id="{8A04D33A-26F9-407D-BF24-6EBE70D30801}" type="slidenum">
              <a:rPr lang="en-US" altLang="en-US" smtClean="0"/>
              <a:pPr>
                <a:defRPr/>
              </a:pPr>
              <a:t>79</a:t>
            </a:fld>
            <a:endParaRPr lang="en-US" altLang="en-US"/>
          </a:p>
        </p:txBody>
      </p:sp>
    </p:spTree>
    <p:extLst>
      <p:ext uri="{BB962C8B-B14F-4D97-AF65-F5344CB8AC3E}">
        <p14:creationId xmlns:p14="http://schemas.microsoft.com/office/powerpoint/2010/main" val="15108209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981825" y="1641752"/>
            <a:ext cx="4391024" cy="1323439"/>
          </a:xfrm>
        </p:spPr>
        <p:txBody>
          <a:bodyPr anchor="t">
            <a:normAutofit/>
          </a:bodyPr>
          <a:lstStyle/>
          <a:p>
            <a:r>
              <a:rPr lang="en-ZA" sz="4000" b="1" dirty="0">
                <a:solidFill>
                  <a:schemeClr val="bg1"/>
                </a:solidFill>
              </a:rPr>
              <a:t>Brevets</a:t>
            </a:r>
          </a:p>
        </p:txBody>
      </p:sp>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84" r="2313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 name="Group 13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9" name="Freeform: Shape 13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Freeform: Shape 13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6981826" y="3146400"/>
            <a:ext cx="4391024" cy="2682000"/>
          </a:xfrm>
        </p:spPr>
        <p:txBody>
          <a:bodyPr>
            <a:normAutofit lnSpcReduction="10000"/>
          </a:bodyPr>
          <a:lstStyle/>
          <a:p>
            <a:pPr lvl="1" eaLnBrk="1" hangingPunct="1">
              <a:buFont typeface="Arial" panose="020B0604020202020204" pitchFamily="34" charset="0"/>
              <a:buNone/>
            </a:pPr>
            <a:r>
              <a:rPr lang="en-US" altLang="en-US" dirty="0">
                <a:solidFill>
                  <a:schemeClr val="bg1">
                    <a:alpha val="80000"/>
                  </a:schemeClr>
                </a:solidFill>
              </a:rPr>
              <a:t>	</a:t>
            </a:r>
          </a:p>
          <a:p>
            <a:pPr lvl="1" eaLnBrk="1" hangingPunct="1">
              <a:buFont typeface="Arial" panose="020B0604020202020204" pitchFamily="34" charset="0"/>
              <a:buNone/>
            </a:pPr>
            <a:r>
              <a:rPr lang="en-US" altLang="en-US" dirty="0">
                <a:solidFill>
                  <a:schemeClr val="bg1">
                    <a:alpha val="80000"/>
                  </a:schemeClr>
                </a:solidFill>
              </a:rPr>
              <a:t>   Un brevet </a:t>
            </a:r>
            <a:r>
              <a:rPr lang="en-US" altLang="en-US" dirty="0" err="1">
                <a:solidFill>
                  <a:schemeClr val="bg1">
                    <a:alpha val="80000"/>
                  </a:schemeClr>
                </a:solidFill>
              </a:rPr>
              <a:t>donne</a:t>
            </a:r>
            <a:r>
              <a:rPr lang="en-US" altLang="en-US" dirty="0">
                <a:solidFill>
                  <a:schemeClr val="bg1">
                    <a:alpha val="80000"/>
                  </a:schemeClr>
                </a:solidFill>
              </a:rPr>
              <a:t> à </a:t>
            </a:r>
            <a:r>
              <a:rPr lang="en-US" altLang="en-US" dirty="0" err="1">
                <a:solidFill>
                  <a:schemeClr val="bg1">
                    <a:alpha val="80000"/>
                  </a:schemeClr>
                </a:solidFill>
              </a:rPr>
              <a:t>l’inventeur</a:t>
            </a:r>
            <a:r>
              <a:rPr lang="en-US" altLang="en-US" dirty="0">
                <a:solidFill>
                  <a:schemeClr val="bg1">
                    <a:alpha val="80000"/>
                  </a:schemeClr>
                </a:solidFill>
              </a:rPr>
              <a:t> le droit </a:t>
            </a:r>
            <a:r>
              <a:rPr lang="en-US" altLang="en-US" dirty="0" err="1">
                <a:solidFill>
                  <a:schemeClr val="bg1">
                    <a:alpha val="80000"/>
                  </a:schemeClr>
                </a:solidFill>
              </a:rPr>
              <a:t>d’exclure</a:t>
            </a:r>
            <a:r>
              <a:rPr lang="en-US" altLang="en-US" dirty="0">
                <a:solidFill>
                  <a:schemeClr val="bg1">
                    <a:alpha val="80000"/>
                  </a:schemeClr>
                </a:solidFill>
              </a:rPr>
              <a:t> les </a:t>
            </a:r>
            <a:r>
              <a:rPr lang="en-US" altLang="en-US" dirty="0" err="1">
                <a:solidFill>
                  <a:schemeClr val="bg1">
                    <a:alpha val="80000"/>
                  </a:schemeClr>
                </a:solidFill>
              </a:rPr>
              <a:t>autres</a:t>
            </a:r>
            <a:r>
              <a:rPr lang="en-US" altLang="en-US" dirty="0">
                <a:solidFill>
                  <a:schemeClr val="bg1">
                    <a:alpha val="80000"/>
                  </a:schemeClr>
                </a:solidFill>
              </a:rPr>
              <a:t> </a:t>
            </a:r>
            <a:r>
              <a:rPr lang="en-US" altLang="en-US" dirty="0" err="1">
                <a:solidFill>
                  <a:schemeClr val="bg1">
                    <a:alpha val="80000"/>
                  </a:schemeClr>
                </a:solidFill>
              </a:rPr>
              <a:t>d’utiliser</a:t>
            </a:r>
            <a:r>
              <a:rPr lang="en-US" altLang="en-US" dirty="0">
                <a:solidFill>
                  <a:schemeClr val="bg1">
                    <a:alpha val="80000"/>
                  </a:schemeClr>
                </a:solidFill>
              </a:rPr>
              <a:t> son invention pendant </a:t>
            </a:r>
            <a:r>
              <a:rPr lang="en-US" altLang="en-US" dirty="0" err="1">
                <a:solidFill>
                  <a:schemeClr val="bg1">
                    <a:alpha val="80000"/>
                  </a:schemeClr>
                </a:solidFill>
              </a:rPr>
              <a:t>une</a:t>
            </a:r>
            <a:r>
              <a:rPr lang="en-US" altLang="en-US" dirty="0">
                <a:solidFill>
                  <a:schemeClr val="bg1">
                    <a:alpha val="80000"/>
                  </a:schemeClr>
                </a:solidFill>
              </a:rPr>
              <a:t> </a:t>
            </a:r>
            <a:r>
              <a:rPr lang="en-US" altLang="en-US" dirty="0" err="1">
                <a:solidFill>
                  <a:schemeClr val="bg1">
                    <a:alpha val="80000"/>
                  </a:schemeClr>
                </a:solidFill>
              </a:rPr>
              <a:t>période</a:t>
            </a:r>
            <a:r>
              <a:rPr lang="en-US" altLang="en-US" dirty="0">
                <a:solidFill>
                  <a:schemeClr val="bg1">
                    <a:alpha val="80000"/>
                  </a:schemeClr>
                </a:solidFill>
              </a:rPr>
              <a:t> </a:t>
            </a:r>
            <a:r>
              <a:rPr lang="en-US" altLang="en-US" dirty="0" err="1">
                <a:solidFill>
                  <a:schemeClr val="bg1">
                    <a:alpha val="80000"/>
                  </a:schemeClr>
                </a:solidFill>
              </a:rPr>
              <a:t>limitée</a:t>
            </a:r>
            <a:r>
              <a:rPr lang="en-US" altLang="en-US" dirty="0">
                <a:solidFill>
                  <a:schemeClr val="bg1">
                    <a:alpha val="80000"/>
                  </a:schemeClr>
                </a:solidFill>
              </a:rPr>
              <a:t> </a:t>
            </a:r>
            <a:r>
              <a:rPr lang="en-US" altLang="en-US" dirty="0" err="1">
                <a:solidFill>
                  <a:schemeClr val="bg1">
                    <a:alpha val="80000"/>
                  </a:schemeClr>
                </a:solidFill>
              </a:rPr>
              <a:t>dans</a:t>
            </a:r>
            <a:r>
              <a:rPr lang="en-US" altLang="en-US" dirty="0">
                <a:solidFill>
                  <a:schemeClr val="bg1">
                    <a:alpha val="80000"/>
                  </a:schemeClr>
                </a:solidFill>
              </a:rPr>
              <a:t> un pays </a:t>
            </a:r>
            <a:r>
              <a:rPr lang="en-US" altLang="en-US" dirty="0" err="1">
                <a:solidFill>
                  <a:schemeClr val="bg1">
                    <a:alpha val="80000"/>
                  </a:schemeClr>
                </a:solidFill>
              </a:rPr>
              <a:t>où</a:t>
            </a:r>
            <a:r>
              <a:rPr lang="en-US" altLang="en-US" dirty="0">
                <a:solidFill>
                  <a:schemeClr val="bg1">
                    <a:alpha val="80000"/>
                  </a:schemeClr>
                </a:solidFill>
              </a:rPr>
              <a:t> le brevet </a:t>
            </a:r>
            <a:r>
              <a:rPr lang="en-US" altLang="en-US" dirty="0" err="1">
                <a:solidFill>
                  <a:schemeClr val="bg1">
                    <a:alpha val="80000"/>
                  </a:schemeClr>
                </a:solidFill>
              </a:rPr>
              <a:t>est</a:t>
            </a:r>
            <a:r>
              <a:rPr lang="en-US" altLang="en-US" dirty="0">
                <a:solidFill>
                  <a:schemeClr val="bg1">
                    <a:alpha val="80000"/>
                  </a:schemeClr>
                </a:solidFill>
              </a:rPr>
              <a:t> </a:t>
            </a:r>
            <a:r>
              <a:rPr lang="en-US" altLang="en-US" dirty="0" err="1">
                <a:solidFill>
                  <a:schemeClr val="bg1">
                    <a:alpha val="80000"/>
                  </a:schemeClr>
                </a:solidFill>
              </a:rPr>
              <a:t>délivré</a:t>
            </a:r>
            <a:r>
              <a:rPr lang="en-US" altLang="en-US" dirty="0">
                <a:solidFill>
                  <a:schemeClr val="bg1">
                    <a:alpha val="80000"/>
                  </a:schemeClr>
                </a:solidFill>
              </a:rPr>
              <a:t>. (20 </a:t>
            </a:r>
            <a:r>
              <a:rPr lang="en-US" altLang="en-US" dirty="0" err="1">
                <a:solidFill>
                  <a:schemeClr val="bg1">
                    <a:alpha val="80000"/>
                  </a:schemeClr>
                </a:solidFill>
              </a:rPr>
              <a:t>ans</a:t>
            </a:r>
            <a:r>
              <a:rPr lang="en-US" altLang="en-US" dirty="0">
                <a:solidFill>
                  <a:schemeClr val="bg1">
                    <a:alpha val="80000"/>
                  </a:schemeClr>
                </a:solidFill>
              </a:rPr>
              <a:t>)</a:t>
            </a:r>
          </a:p>
          <a:p>
            <a:pPr eaLnBrk="1" hangingPunct="1"/>
            <a:endParaRPr lang="en-US" altLang="en-US" sz="2400" dirty="0">
              <a:solidFill>
                <a:schemeClr val="bg1">
                  <a:alpha val="80000"/>
                </a:schemeClr>
              </a:solidFill>
            </a:endParaRPr>
          </a:p>
        </p:txBody>
      </p:sp>
    </p:spTree>
    <p:extLst>
      <p:ext uri="{BB962C8B-B14F-4D97-AF65-F5344CB8AC3E}">
        <p14:creationId xmlns:p14="http://schemas.microsoft.com/office/powerpoint/2010/main" val="42517893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3752" y="3704240"/>
            <a:ext cx="2857500" cy="251460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4468798" y="3536004"/>
            <a:ext cx="3667125" cy="2971800"/>
          </a:xfrm>
          <a:prstGeom prst="rect">
            <a:avLst/>
          </a:prstGeom>
          <a:ln>
            <a:noFill/>
          </a:ln>
          <a:effectLst>
            <a:softEdge rad="1125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références</a:t>
            </a:r>
            <a:endParaRPr lang="en-ZA" dirty="0"/>
          </a:p>
        </p:txBody>
      </p:sp>
      <p:sp>
        <p:nvSpPr>
          <p:cNvPr id="3" name="Content Placeholder 2"/>
          <p:cNvSpPr>
            <a:spLocks noGrp="1"/>
          </p:cNvSpPr>
          <p:nvPr>
            <p:ph idx="1"/>
          </p:nvPr>
        </p:nvSpPr>
        <p:spPr/>
        <p:txBody>
          <a:bodyPr/>
          <a:lstStyle/>
          <a:p>
            <a:r>
              <a:rPr lang="fr-FR" dirty="0"/>
              <a:t>Merci aux sources suivantes qui ont inspiré cette présentation, ou dont nous avons emprunté les créations pour enseigner à nos jeunes générations l'excitation du métier de la propriété intellectuelle</a:t>
            </a:r>
            <a:endParaRPr lang="en-ZA" dirty="0"/>
          </a:p>
        </p:txBody>
      </p:sp>
      <p:graphicFrame>
        <p:nvGraphicFramePr>
          <p:cNvPr id="4" name="Object 6"/>
          <p:cNvGraphicFramePr>
            <a:graphicFrameLocks noChangeAspect="1"/>
          </p:cNvGraphicFramePr>
          <p:nvPr>
            <p:extLst>
              <p:ext uri="{D42A27DB-BD31-4B8C-83A1-F6EECF244321}">
                <p14:modId xmlns:p14="http://schemas.microsoft.com/office/powerpoint/2010/main" val="2307954024"/>
              </p:ext>
            </p:extLst>
          </p:nvPr>
        </p:nvGraphicFramePr>
        <p:xfrm>
          <a:off x="1951369" y="3608277"/>
          <a:ext cx="1371600" cy="1101880"/>
        </p:xfrm>
        <a:graphic>
          <a:graphicData uri="http://schemas.openxmlformats.org/presentationml/2006/ole">
            <mc:AlternateContent xmlns:mc="http://schemas.openxmlformats.org/markup-compatibility/2006">
              <mc:Choice xmlns:v="urn:schemas-microsoft-com:vml" Requires="v">
                <p:oleObj name="Photo Editor Photo" r:id="rId3" imgW="13400000" imgH="10761905" progId="MSPhotoEd.3">
                  <p:embed/>
                </p:oleObj>
              </mc:Choice>
              <mc:Fallback>
                <p:oleObj name="Photo Editor Photo" r:id="rId3" imgW="13400000" imgH="10761905" progId="MSPhotoEd.3">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369" y="3608277"/>
                        <a:ext cx="1371600" cy="1101880"/>
                      </a:xfrm>
                      <a:prstGeom prst="rect">
                        <a:avLst/>
                      </a:prstGeom>
                      <a:noFill/>
                      <a:ln>
                        <a:noFill/>
                      </a:ln>
                      <a:effectLst/>
                    </p:spPr>
                  </p:pic>
                </p:oleObj>
              </mc:Fallback>
            </mc:AlternateContent>
          </a:graphicData>
        </a:graphic>
      </p:graphicFrame>
      <p:pic>
        <p:nvPicPr>
          <p:cNvPr id="5" name="Picture 4"/>
          <p:cNvPicPr>
            <a:picLocks noChangeAspect="1"/>
          </p:cNvPicPr>
          <p:nvPr/>
        </p:nvPicPr>
        <p:blipFill>
          <a:blip r:embed="rId5"/>
          <a:stretch>
            <a:fillRect/>
          </a:stretch>
        </p:blipFill>
        <p:spPr>
          <a:xfrm>
            <a:off x="3971803" y="3587145"/>
            <a:ext cx="1600200" cy="1144143"/>
          </a:xfrm>
          <a:prstGeom prst="rect">
            <a:avLst/>
          </a:prstGeom>
        </p:spPr>
      </p:pic>
      <p:pic>
        <p:nvPicPr>
          <p:cNvPr id="6" name="Picture 5"/>
          <p:cNvPicPr>
            <a:picLocks noChangeAspect="1"/>
          </p:cNvPicPr>
          <p:nvPr/>
        </p:nvPicPr>
        <p:blipFill>
          <a:blip r:embed="rId6"/>
          <a:stretch>
            <a:fillRect/>
          </a:stretch>
        </p:blipFill>
        <p:spPr>
          <a:xfrm>
            <a:off x="9224368" y="3429000"/>
            <a:ext cx="1367964" cy="1142959"/>
          </a:xfrm>
          <a:prstGeom prst="rect">
            <a:avLst/>
          </a:prstGeom>
        </p:spPr>
      </p:pic>
      <p:pic>
        <p:nvPicPr>
          <p:cNvPr id="7" name="Picture 6"/>
          <p:cNvPicPr>
            <a:picLocks noChangeAspect="1"/>
          </p:cNvPicPr>
          <p:nvPr/>
        </p:nvPicPr>
        <p:blipFill>
          <a:blip r:embed="rId7"/>
          <a:stretch>
            <a:fillRect/>
          </a:stretch>
        </p:blipFill>
        <p:spPr>
          <a:xfrm>
            <a:off x="6016199" y="3608277"/>
            <a:ext cx="2446702" cy="614065"/>
          </a:xfrm>
          <a:prstGeom prst="rect">
            <a:avLst/>
          </a:prstGeom>
        </p:spPr>
      </p:pic>
    </p:spTree>
    <p:extLst>
      <p:ext uri="{BB962C8B-B14F-4D97-AF65-F5344CB8AC3E}">
        <p14:creationId xmlns:p14="http://schemas.microsoft.com/office/powerpoint/2010/main" val="3181680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537E436-EE10-401A-9041-3F9390A39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127" y="190381"/>
            <a:ext cx="9672607" cy="507811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E6F2C05-EA9D-4A45-8D2E-4A19EBDF3581}"/>
              </a:ext>
            </a:extLst>
          </p:cNvPr>
          <p:cNvSpPr txBox="1"/>
          <p:nvPr/>
        </p:nvSpPr>
        <p:spPr>
          <a:xfrm flipH="1">
            <a:off x="3153798" y="6165503"/>
            <a:ext cx="6932024" cy="553998"/>
          </a:xfrm>
          <a:prstGeom prst="rect">
            <a:avLst/>
          </a:prstGeom>
          <a:noFill/>
        </p:spPr>
        <p:txBody>
          <a:bodyPr wrap="square" rtlCol="0">
            <a:spAutoFit/>
          </a:bodyPr>
          <a:lstStyle/>
          <a:p>
            <a:r>
              <a:rPr lang="en-US" sz="3000" dirty="0"/>
              <a:t>   #LESI2021 </a:t>
            </a:r>
            <a:r>
              <a:rPr lang="en-US" sz="3000" dirty="0">
                <a:solidFill>
                  <a:schemeClr val="accent1">
                    <a:lumMod val="75000"/>
                  </a:schemeClr>
                </a:solidFill>
              </a:rPr>
              <a:t>  #LetsInnovate	#AdvancingIP</a:t>
            </a:r>
          </a:p>
        </p:txBody>
      </p:sp>
    </p:spTree>
    <p:extLst>
      <p:ext uri="{BB962C8B-B14F-4D97-AF65-F5344CB8AC3E}">
        <p14:creationId xmlns:p14="http://schemas.microsoft.com/office/powerpoint/2010/main" val="2243076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165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err="1"/>
              <a:t>Compléments</a:t>
            </a:r>
            <a:endParaRPr lang="en-ZA" dirty="0"/>
          </a:p>
        </p:txBody>
      </p:sp>
      <p:sp>
        <p:nvSpPr>
          <p:cNvPr id="5" name="Text Placeholder 4"/>
          <p:cNvSpPr>
            <a:spLocks noGrp="1"/>
          </p:cNvSpPr>
          <p:nvPr>
            <p:ph type="body" idx="1"/>
          </p:nvPr>
        </p:nvSpPr>
        <p:spPr/>
        <p:txBody>
          <a:bodyPr/>
          <a:lstStyle/>
          <a:p>
            <a:endParaRPr lang="en-ZA"/>
          </a:p>
        </p:txBody>
      </p:sp>
    </p:spTree>
    <p:extLst>
      <p:ext uri="{BB962C8B-B14F-4D97-AF65-F5344CB8AC3E}">
        <p14:creationId xmlns:p14="http://schemas.microsoft.com/office/powerpoint/2010/main" val="31271889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1C4FF-748F-42F9-9070-54F2ED1A48F4}"/>
              </a:ext>
            </a:extLst>
          </p:cNvPr>
          <p:cNvSpPr>
            <a:spLocks noGrp="1"/>
          </p:cNvSpPr>
          <p:nvPr>
            <p:ph type="sldNum" sz="quarter" idx="12"/>
          </p:nvPr>
        </p:nvSpPr>
        <p:spPr/>
        <p:txBody>
          <a:bodyPr/>
          <a:lstStyle/>
          <a:p>
            <a:fld id="{9D0EE200-46CD-4802-812E-D45928ED56D2}" type="slidenum">
              <a:rPr lang="en-US" smtClean="0"/>
              <a:t>85</a:t>
            </a:fld>
            <a:endParaRPr lang="en-US"/>
          </a:p>
        </p:txBody>
      </p:sp>
      <p:pic>
        <p:nvPicPr>
          <p:cNvPr id="5" name="Picture 4" descr="Bee depositing into a honeycomb">
            <a:extLst>
              <a:ext uri="{FF2B5EF4-FFF2-40B4-BE49-F238E27FC236}">
                <a16:creationId xmlns:a16="http://schemas.microsoft.com/office/drawing/2014/main" id="{30F48A41-F16D-4FDF-83AB-C66CAEC0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242" y="0"/>
            <a:ext cx="10289512" cy="6858000"/>
          </a:xfrm>
          <a:prstGeom prst="rect">
            <a:avLst/>
          </a:prstGeom>
        </p:spPr>
      </p:pic>
    </p:spTree>
    <p:extLst>
      <p:ext uri="{BB962C8B-B14F-4D97-AF65-F5344CB8AC3E}">
        <p14:creationId xmlns:p14="http://schemas.microsoft.com/office/powerpoint/2010/main" val="53747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Thomas Watson, </a:t>
            </a:r>
            <a:r>
              <a:rPr lang="en-US" altLang="en-US" dirty="0" err="1"/>
              <a:t>Président</a:t>
            </a:r>
            <a:r>
              <a:rPr lang="en-US" altLang="en-US" dirty="0"/>
              <a:t> </a:t>
            </a:r>
            <a:r>
              <a:rPr lang="en-US" altLang="en-US" dirty="0" err="1"/>
              <a:t>d’IBM</a:t>
            </a:r>
            <a:r>
              <a:rPr lang="en-US" altLang="en-US" dirty="0"/>
              <a:t>, 1943</a:t>
            </a:r>
            <a:endParaRPr lang="en-ZA" dirty="0"/>
          </a:p>
        </p:txBody>
      </p:sp>
      <p:pic>
        <p:nvPicPr>
          <p:cNvPr id="3" name="Picture 2"/>
          <p:cNvPicPr>
            <a:picLocks noChangeAspect="1"/>
          </p:cNvPicPr>
          <p:nvPr/>
        </p:nvPicPr>
        <p:blipFill>
          <a:blip r:embed="rId3"/>
          <a:stretch>
            <a:fillRect/>
          </a:stretch>
        </p:blipFill>
        <p:spPr>
          <a:xfrm>
            <a:off x="7325463" y="3886200"/>
            <a:ext cx="3307198" cy="2220892"/>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2118701" y="1981200"/>
            <a:ext cx="5206763" cy="3464864"/>
          </a:xfrm>
          <a:prstGeom prst="rect">
            <a:avLst/>
          </a:prstGeom>
        </p:spPr>
      </p:pic>
    </p:spTree>
    <p:extLst>
      <p:ext uri="{BB962C8B-B14F-4D97-AF65-F5344CB8AC3E}">
        <p14:creationId xmlns:p14="http://schemas.microsoft.com/office/powerpoint/2010/main" val="6698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17658</TotalTime>
  <Words>7174</Words>
  <Application>Microsoft Office PowerPoint</Application>
  <PresentationFormat>Grand écran</PresentationFormat>
  <Paragraphs>600</Paragraphs>
  <Slides>85</Slides>
  <Notes>77</Notes>
  <HiddenSlides>4</HiddenSlides>
  <MMClips>5</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85</vt:i4>
      </vt:variant>
    </vt:vector>
  </HeadingPairs>
  <TitlesOfParts>
    <vt:vector size="97" baseType="lpstr">
      <vt:lpstr>Antique Olive</vt:lpstr>
      <vt:lpstr>Arial</vt:lpstr>
      <vt:lpstr>Calibri</vt:lpstr>
      <vt:lpstr>Calibri Light</vt:lpstr>
      <vt:lpstr>Century Gothic</vt:lpstr>
      <vt:lpstr>Rockwell</vt:lpstr>
      <vt:lpstr>Times New Roman</vt:lpstr>
      <vt:lpstr>Verdana</vt:lpstr>
      <vt:lpstr>Wingdings</vt:lpstr>
      <vt:lpstr>Wingdings 2</vt:lpstr>
      <vt:lpstr>Office Theme</vt:lpstr>
      <vt:lpstr>Photo Editor Photo</vt:lpstr>
      <vt:lpstr>Kids IP Day En mémoire de Patrick Terroir   17 Mars</vt:lpstr>
      <vt:lpstr>Présentation PowerPoint</vt:lpstr>
      <vt:lpstr>Célébration du Kids IP Day</vt:lpstr>
      <vt:lpstr>Bases de la Propriété Intellectuelle</vt:lpstr>
      <vt:lpstr>Présentation PowerPoint</vt:lpstr>
      <vt:lpstr>Pourquoi la propriété intelelctuelles est importante? </vt:lpstr>
      <vt:lpstr>Brevets</vt:lpstr>
      <vt:lpstr>Brevets</vt:lpstr>
      <vt:lpstr>Thomas Watson, Président d’IBM, 1943</vt:lpstr>
      <vt:lpstr>Alexander Graham Bell-  Téléphone breveté le 7 mars 1876 </vt:lpstr>
      <vt:lpstr>Qui peut inventer?  Tu peux le faire!</vt:lpstr>
      <vt:lpstr>Qu'est-ce que je dois inventer</vt:lpstr>
      <vt:lpstr>Comment peux-tu “inventer”?</vt:lpstr>
      <vt:lpstr>Qu’est-ce qu’un brevet?</vt:lpstr>
      <vt:lpstr>Pourquoi un brevet?</vt:lpstr>
      <vt:lpstr>Pourquoi voulons-nous que les gens finissent par utiliser nos inventions?</vt:lpstr>
      <vt:lpstr>Y aurait-il une raison quelconque de NE PAS breveter votre invention ????</vt:lpstr>
      <vt:lpstr> </vt:lpstr>
      <vt:lpstr>Qu’est-ce qui ne peut pas être breveté</vt:lpstr>
      <vt:lpstr>Présentation PowerPoint</vt:lpstr>
      <vt:lpstr>“Always listen to children… they might have ideas we’ve never thought of.”</vt:lpstr>
      <vt:lpstr>Jeunes inventeurs</vt:lpstr>
      <vt:lpstr>Solution aux problèmes/autres accessoires</vt:lpstr>
      <vt:lpstr>Présentation PowerPoint</vt:lpstr>
      <vt:lpstr>Blaise Pascal, Calculatrice mécanique - 19 ans</vt:lpstr>
      <vt:lpstr>Alexander Graham Bell, Téléphone - 18 ans </vt:lpstr>
      <vt:lpstr>Peter Chilvers, Planche à voile - 12 ans </vt:lpstr>
      <vt:lpstr>Becky Schroeder, feuille phosphorescente – 12 ans</vt:lpstr>
      <vt:lpstr>Présentation PowerPoint</vt:lpstr>
      <vt:lpstr>Un survivant du cancer âgé de 11 ans qui a inventé un sac de chimiothérapie</vt:lpstr>
      <vt:lpstr>Petit-fils de 15 ans d'un patient atteint d'Alzheimer qui a créé un capteur pour les patients atteints de démence</vt:lpstr>
      <vt:lpstr>Modèles</vt:lpstr>
      <vt:lpstr>Modèles</vt:lpstr>
      <vt:lpstr>Exemples de modèles enregistrés</vt:lpstr>
      <vt:lpstr>Présentation PowerPoint</vt:lpstr>
      <vt:lpstr>Présentation PowerPoint</vt:lpstr>
      <vt:lpstr>Parfois, la propriété intellectuelle est semblable : Apple contre samsung</vt:lpstr>
      <vt:lpstr>Secrets d’affaire</vt:lpstr>
      <vt:lpstr>Qu’est-ce qu’un secret d’affaire?</vt:lpstr>
      <vt:lpstr>Exemples de secrets d’affaires</vt:lpstr>
      <vt:lpstr>Que faut-il faire pour conserver un secret d’affaires ?</vt:lpstr>
      <vt:lpstr>Les moyens de protéger les secrets d’affaires</vt:lpstr>
      <vt:lpstr>Advantages de la protection du secret</vt:lpstr>
      <vt:lpstr>Secrets d’affaires célèbres</vt:lpstr>
      <vt:lpstr>Marques</vt:lpstr>
      <vt:lpstr>Marques</vt:lpstr>
      <vt:lpstr>Peut-on enregistrer la marque Apple?</vt:lpstr>
      <vt:lpstr>Contrefaçon de Marque</vt:lpstr>
      <vt:lpstr>Qu’est-ce qu’une marque de service?</vt:lpstr>
      <vt:lpstr>Rôle de la marque</vt:lpstr>
      <vt:lpstr>Pourquoi protéger une marque?</vt:lpstr>
      <vt:lpstr>Marques notoires</vt:lpstr>
      <vt:lpstr>Indications Géographiques</vt:lpstr>
      <vt:lpstr>Droit d’auteur</vt:lpstr>
      <vt:lpstr>Qu’est-ce que le droit d’auteur?</vt:lpstr>
      <vt:lpstr>Droit d’auteur</vt:lpstr>
      <vt:lpstr>Quels sont les droits accordés avec un droit d'auteur ?</vt:lpstr>
      <vt:lpstr>Quand votre œuvre est-elle protégée?</vt:lpstr>
      <vt:lpstr>Rejet du livre de Dr. Seuss’ – 27 fois</vt:lpstr>
      <vt:lpstr>Echantillonnage</vt:lpstr>
      <vt:lpstr>Est-ce de l’échantillonnage? </vt:lpstr>
      <vt:lpstr>Exemple</vt:lpstr>
      <vt:lpstr>Puis-je utiliser cette image?</vt:lpstr>
      <vt:lpstr>Partage de fichiers électroniques</vt:lpstr>
      <vt:lpstr>Exemples de réseaux de partage de fichiers</vt:lpstr>
      <vt:lpstr>Partage légal/illegal de fichiers</vt:lpstr>
      <vt:lpstr>Protection des droits d'auteur dans l'industrie de la musique</vt:lpstr>
      <vt:lpstr>Transfert/Licences</vt:lpstr>
      <vt:lpstr>Mettre nos idées sur le marché</vt:lpstr>
      <vt:lpstr>Bases du transfert</vt:lpstr>
      <vt:lpstr>Transfert/Licence de technologie</vt:lpstr>
      <vt:lpstr>Process du transfert de technologie</vt:lpstr>
      <vt:lpstr>Types d'accords de licence</vt:lpstr>
      <vt:lpstr>Voyons si vous avez compris</vt:lpstr>
      <vt:lpstr>Qu'est-ce qui protège la propriété intellectuelle créée par les artistes ? </vt:lpstr>
      <vt:lpstr>Qu'est-ce qui protège la propriété intellectuelle créée par les designers ? </vt:lpstr>
      <vt:lpstr>Qu'est-ce qui protège la propriété intellectuelle créée par les inventeurs</vt:lpstr>
      <vt:lpstr>Qu'est-ce qu'une indication géographique ?</vt:lpstr>
      <vt:lpstr>Comment puis-je commercialiser ma propriété intellectuelle ?</vt:lpstr>
      <vt:lpstr>Présentation PowerPoint</vt:lpstr>
      <vt:lpstr>références</vt:lpstr>
      <vt:lpstr>Présentation PowerPoint</vt:lpstr>
      <vt:lpstr>Présentation PowerPoint</vt:lpstr>
      <vt:lpstr>Compléments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IP Day In memory of Patrick Terrior   March 17th</dc:title>
  <dc:creator>Kleyn, MM, Dr [madeleink@sun.ac.za]</dc:creator>
  <cp:lastModifiedBy>amaury catrice</cp:lastModifiedBy>
  <cp:revision>33</cp:revision>
  <dcterms:created xsi:type="dcterms:W3CDTF">2021-02-07T15:56:20Z</dcterms:created>
  <dcterms:modified xsi:type="dcterms:W3CDTF">2021-03-10T14:03:28Z</dcterms:modified>
</cp:coreProperties>
</file>