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  <p:sldId id="262" r:id="rId8"/>
    <p:sldId id="269" r:id="rId9"/>
    <p:sldId id="265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4CC4-C12E-4D5C-9819-8DD350ABD272}" type="slidenum">
              <a:rPr lang="de-DE" smtClean="0"/>
              <a:t>‹N°›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63572"/>
            <a:ext cx="152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83E97-EBAA-4141-8B0C-8F930EB072F5}" type="datetimeFigureOut">
              <a:rPr lang="de-DE" smtClean="0"/>
              <a:t>23.12.2021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83768" y="63635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68144" y="6363572"/>
            <a:ext cx="1656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64CC4-C12E-4D5C-9819-8DD350ABD272}" type="slidenum">
              <a:rPr lang="de-DE" smtClean="0"/>
              <a:t>‹N°›</a:t>
            </a:fld>
            <a:endParaRPr lang="de-DE" dirty="0"/>
          </a:p>
        </p:txBody>
      </p:sp>
      <p:pic>
        <p:nvPicPr>
          <p:cNvPr id="7" name="Grafik 6" descr="JUVE 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028384" y="6239884"/>
            <a:ext cx="987716" cy="5926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Panorama of major cases and deals announced over 2021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6 + 1 milestones </a:t>
            </a:r>
          </a:p>
          <a:p>
            <a:r>
              <a:rPr lang="en-US" b="1" dirty="0">
                <a:solidFill>
                  <a:schemeClr val="tx1"/>
                </a:solidFill>
              </a:rPr>
              <a:t>in European SEP/FRAND law</a:t>
            </a:r>
          </a:p>
          <a:p>
            <a:endParaRPr lang="de-DE" sz="2200" dirty="0"/>
          </a:p>
          <a:p>
            <a:r>
              <a:rPr lang="de-DE" sz="2200" dirty="0" err="1"/>
              <a:t>by</a:t>
            </a:r>
            <a:r>
              <a:rPr lang="de-DE" sz="2200" dirty="0"/>
              <a:t> Mathieu Klos (Co-Editor JUVE Patent)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C3671-8B43-4036-A2F1-9840FEA50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ea typeface="Calibri" panose="020F0502020204030204" pitchFamily="34" charset="0"/>
              </a:rPr>
              <a:t>Also i</a:t>
            </a:r>
            <a:r>
              <a:rPr lang="en-GB" sz="4400" b="1" dirty="0">
                <a:effectLst/>
                <a:ea typeface="Calibri" panose="020F0502020204030204" pitchFamily="34" charset="0"/>
              </a:rPr>
              <a:t>mportant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7EA172-7383-45DC-BFCA-0E3EF31C3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de-DE" sz="4300" b="1" dirty="0">
                <a:solidFill>
                  <a:schemeClr val="tx1"/>
                </a:solidFill>
              </a:rPr>
              <a:t>Other </a:t>
            </a:r>
            <a:r>
              <a:rPr lang="de-DE" sz="4300" b="1" dirty="0" err="1">
                <a:solidFill>
                  <a:schemeClr val="tx1"/>
                </a:solidFill>
              </a:rPr>
              <a:t>big</a:t>
            </a:r>
            <a:r>
              <a:rPr lang="de-DE" sz="4300" b="1" dirty="0">
                <a:solidFill>
                  <a:schemeClr val="tx1"/>
                </a:solidFill>
              </a:rPr>
              <a:t> </a:t>
            </a:r>
            <a:r>
              <a:rPr lang="de-DE" sz="4300" b="1" dirty="0" err="1">
                <a:solidFill>
                  <a:schemeClr val="tx1"/>
                </a:solidFill>
              </a:rPr>
              <a:t>battles</a:t>
            </a:r>
            <a:endParaRPr lang="de-DE" sz="4300" b="1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de-DE" sz="2900" b="1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>
                <a:solidFill>
                  <a:schemeClr val="tx1"/>
                </a:solidFill>
              </a:rPr>
              <a:t>Sisvel/Mitsubishi </a:t>
            </a:r>
            <a:r>
              <a:rPr lang="de-DE" sz="3400" dirty="0" err="1">
                <a:solidFill>
                  <a:schemeClr val="tx1"/>
                </a:solidFill>
              </a:rPr>
              <a:t>against</a:t>
            </a:r>
            <a:r>
              <a:rPr lang="de-DE" sz="3400" b="1" dirty="0">
                <a:solidFill>
                  <a:schemeClr val="tx1"/>
                </a:solidFill>
              </a:rPr>
              <a:t> </a:t>
            </a:r>
            <a:r>
              <a:rPr lang="en-US" sz="3400" b="1" dirty="0">
                <a:solidFill>
                  <a:schemeClr val="tx1"/>
                </a:solidFill>
              </a:rPr>
              <a:t>Xiaomi, Oppo, Wiko, BKK </a:t>
            </a:r>
            <a:r>
              <a:rPr lang="en-US" sz="3400" dirty="0">
                <a:solidFill>
                  <a:schemeClr val="tx1"/>
                </a:solidFill>
              </a:rPr>
              <a:t>over 3G and 4G; </a:t>
            </a:r>
            <a:r>
              <a:rPr lang="de-DE" sz="3400" dirty="0">
                <a:solidFill>
                  <a:schemeClr val="tx1"/>
                </a:solidFill>
              </a:rPr>
              <a:t>UK, NL, DE, IT (</a:t>
            </a:r>
            <a:r>
              <a:rPr lang="de-DE" sz="3400" dirty="0" err="1">
                <a:solidFill>
                  <a:schemeClr val="tx1"/>
                </a:solidFill>
              </a:rPr>
              <a:t>mostly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settled</a:t>
            </a:r>
            <a:r>
              <a:rPr lang="de-DE" sz="3400" dirty="0">
                <a:solidFill>
                  <a:schemeClr val="tx1"/>
                </a:solidFill>
              </a:rPr>
              <a:t>)</a:t>
            </a:r>
            <a:br>
              <a:rPr lang="de-DE" sz="3400" dirty="0">
                <a:solidFill>
                  <a:schemeClr val="tx1"/>
                </a:solidFill>
              </a:rPr>
            </a:b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 err="1">
                <a:solidFill>
                  <a:schemeClr val="tx1"/>
                </a:solidFill>
              </a:rPr>
              <a:t>VoiceAge</a:t>
            </a:r>
            <a:r>
              <a:rPr lang="de-DE" sz="3400" b="1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against</a:t>
            </a:r>
            <a:r>
              <a:rPr lang="de-DE" sz="3400" b="1" dirty="0">
                <a:solidFill>
                  <a:schemeClr val="tx1"/>
                </a:solidFill>
              </a:rPr>
              <a:t> HMD, Apple, Xiaomi </a:t>
            </a:r>
            <a:r>
              <a:rPr lang="de-DE" sz="3400" dirty="0" err="1">
                <a:solidFill>
                  <a:schemeClr val="tx1"/>
                </a:solidFill>
              </a:rPr>
              <a:t>over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speech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coding</a:t>
            </a:r>
            <a:r>
              <a:rPr lang="de-DE" sz="3400" dirty="0">
                <a:solidFill>
                  <a:schemeClr val="tx1"/>
                </a:solidFill>
              </a:rPr>
              <a:t>. 27 </a:t>
            </a:r>
            <a:r>
              <a:rPr lang="de-DE" sz="3400" dirty="0" err="1">
                <a:solidFill>
                  <a:schemeClr val="tx1"/>
                </a:solidFill>
              </a:rPr>
              <a:t>claims</a:t>
            </a:r>
            <a:r>
              <a:rPr lang="de-DE" sz="3400" dirty="0">
                <a:solidFill>
                  <a:schemeClr val="tx1"/>
                </a:solidFill>
              </a:rPr>
              <a:t> in DE. Lenovo, TCL </a:t>
            </a:r>
            <a:r>
              <a:rPr lang="de-DE" sz="3400" dirty="0" err="1">
                <a:solidFill>
                  <a:schemeClr val="tx1"/>
                </a:solidFill>
              </a:rPr>
              <a:t>settled</a:t>
            </a:r>
            <a:endParaRPr lang="de-DE" sz="3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>
                <a:solidFill>
                  <a:schemeClr val="tx1"/>
                </a:solidFill>
              </a:rPr>
              <a:t>Access Advance </a:t>
            </a:r>
            <a:r>
              <a:rPr lang="de-DE" sz="3400" dirty="0" err="1">
                <a:solidFill>
                  <a:schemeClr val="tx1"/>
                </a:solidFill>
              </a:rPr>
              <a:t>against</a:t>
            </a:r>
            <a:r>
              <a:rPr lang="de-DE" sz="3400" b="1" dirty="0">
                <a:solidFill>
                  <a:schemeClr val="tx1"/>
                </a:solidFill>
              </a:rPr>
              <a:t> </a:t>
            </a:r>
            <a:r>
              <a:rPr lang="de-DE" sz="3400" b="1" dirty="0" err="1">
                <a:solidFill>
                  <a:schemeClr val="tx1"/>
                </a:solidFill>
              </a:rPr>
              <a:t>Vestel</a:t>
            </a:r>
            <a:r>
              <a:rPr lang="de-DE" sz="3400" b="1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over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video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coding</a:t>
            </a:r>
            <a:r>
              <a:rPr lang="de-DE" sz="3400" dirty="0">
                <a:solidFill>
                  <a:schemeClr val="tx1"/>
                </a:solidFill>
              </a:rPr>
              <a:t> (global FRAND </a:t>
            </a:r>
            <a:r>
              <a:rPr lang="de-DE" sz="3400" dirty="0" err="1">
                <a:solidFill>
                  <a:schemeClr val="tx1"/>
                </a:solidFill>
              </a:rPr>
              <a:t>detemination</a:t>
            </a:r>
            <a:r>
              <a:rPr lang="de-DE" sz="3400" dirty="0">
                <a:solidFill>
                  <a:schemeClr val="tx1"/>
                </a:solidFill>
              </a:rPr>
              <a:t>); UK, DE</a:t>
            </a: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 err="1">
                <a:solidFill>
                  <a:schemeClr val="tx1"/>
                </a:solidFill>
              </a:rPr>
              <a:t>Optis</a:t>
            </a:r>
            <a:r>
              <a:rPr lang="de-DE" sz="3400" b="1" dirty="0">
                <a:solidFill>
                  <a:schemeClr val="tx1"/>
                </a:solidFill>
              </a:rPr>
              <a:t> </a:t>
            </a:r>
            <a:r>
              <a:rPr lang="de-DE" sz="3400" b="1" dirty="0" err="1">
                <a:solidFill>
                  <a:schemeClr val="tx1"/>
                </a:solidFill>
              </a:rPr>
              <a:t>against</a:t>
            </a:r>
            <a:r>
              <a:rPr lang="de-DE" sz="3400" b="1" dirty="0">
                <a:solidFill>
                  <a:schemeClr val="tx1"/>
                </a:solidFill>
              </a:rPr>
              <a:t> Apple </a:t>
            </a:r>
            <a:r>
              <a:rPr lang="de-DE" sz="3400" dirty="0" err="1">
                <a:solidFill>
                  <a:schemeClr val="tx1"/>
                </a:solidFill>
              </a:rPr>
              <a:t>over</a:t>
            </a:r>
            <a:r>
              <a:rPr lang="de-DE" sz="3400" dirty="0">
                <a:solidFill>
                  <a:schemeClr val="tx1"/>
                </a:solidFill>
              </a:rPr>
              <a:t> 3G and 4G; UK</a:t>
            </a:r>
            <a:endParaRPr lang="de-DE" sz="3400" dirty="0">
              <a:solidFill>
                <a:srgbClr val="2B3946"/>
              </a:solidFill>
            </a:endParaRP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>
                <a:solidFill>
                  <a:schemeClr val="tx1"/>
                </a:solidFill>
              </a:rPr>
              <a:t>IP Bridge </a:t>
            </a:r>
            <a:r>
              <a:rPr lang="de-DE" sz="3400" dirty="0" err="1">
                <a:solidFill>
                  <a:schemeClr val="tx1"/>
                </a:solidFill>
              </a:rPr>
              <a:t>sues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b="1" dirty="0">
                <a:solidFill>
                  <a:schemeClr val="tx1"/>
                </a:solidFill>
              </a:rPr>
              <a:t>Ford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over</a:t>
            </a:r>
            <a:r>
              <a:rPr lang="de-DE" sz="3400" dirty="0">
                <a:solidFill>
                  <a:schemeClr val="tx1"/>
                </a:solidFill>
              </a:rPr>
              <a:t> at least </a:t>
            </a:r>
            <a:r>
              <a:rPr lang="de-DE" sz="3400" dirty="0" err="1">
                <a:solidFill>
                  <a:schemeClr val="tx1"/>
                </a:solidFill>
              </a:rPr>
              <a:t>one</a:t>
            </a:r>
            <a:r>
              <a:rPr lang="de-DE" sz="3400" dirty="0">
                <a:solidFill>
                  <a:schemeClr val="tx1"/>
                </a:solidFill>
              </a:rPr>
              <a:t> SEP; DE</a:t>
            </a: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>
                <a:solidFill>
                  <a:schemeClr val="tx1"/>
                </a:solidFill>
              </a:rPr>
              <a:t>IPCom </a:t>
            </a:r>
            <a:r>
              <a:rPr lang="de-DE" sz="3400" b="1" dirty="0" err="1">
                <a:solidFill>
                  <a:schemeClr val="tx1"/>
                </a:solidFill>
              </a:rPr>
              <a:t>against</a:t>
            </a:r>
            <a:r>
              <a:rPr lang="de-DE" sz="3400" b="1" dirty="0">
                <a:solidFill>
                  <a:schemeClr val="tx1"/>
                </a:solidFill>
              </a:rPr>
              <a:t> Vodafone</a:t>
            </a:r>
            <a:r>
              <a:rPr lang="de-DE" sz="3400" dirty="0">
                <a:solidFill>
                  <a:schemeClr val="tx1"/>
                </a:solidFill>
              </a:rPr>
              <a:t>, UK High Court, "</a:t>
            </a:r>
            <a:r>
              <a:rPr lang="de-DE" sz="3400" dirty="0" err="1">
                <a:solidFill>
                  <a:schemeClr val="tx1"/>
                </a:solidFill>
              </a:rPr>
              <a:t>crown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jewel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case</a:t>
            </a:r>
            <a:r>
              <a:rPr lang="de-DE" sz="3400" dirty="0">
                <a:solidFill>
                  <a:schemeClr val="tx1"/>
                </a:solidFill>
              </a:rPr>
              <a:t>"</a:t>
            </a: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>
                <a:solidFill>
                  <a:schemeClr val="tx1"/>
                </a:solidFill>
              </a:rPr>
              <a:t>IPCom </a:t>
            </a:r>
            <a:r>
              <a:rPr lang="de-DE" sz="3400" b="1" dirty="0" err="1">
                <a:solidFill>
                  <a:schemeClr val="tx1"/>
                </a:solidFill>
              </a:rPr>
              <a:t>against</a:t>
            </a:r>
            <a:r>
              <a:rPr lang="de-DE" sz="3400" b="1" dirty="0">
                <a:solidFill>
                  <a:schemeClr val="tx1"/>
                </a:solidFill>
              </a:rPr>
              <a:t> Xiaomi and Lenovo; </a:t>
            </a:r>
            <a:r>
              <a:rPr lang="de-DE" sz="3400" dirty="0">
                <a:solidFill>
                  <a:schemeClr val="tx1"/>
                </a:solidFill>
              </a:rPr>
              <a:t>UK, DE</a:t>
            </a:r>
          </a:p>
          <a:p>
            <a:pPr marL="0" indent="0" algn="l">
              <a:buNone/>
            </a:pPr>
            <a:r>
              <a:rPr lang="de-DE" sz="3400" dirty="0">
                <a:solidFill>
                  <a:schemeClr val="tx1"/>
                </a:solidFill>
              </a:rPr>
              <a:t>● </a:t>
            </a:r>
            <a:r>
              <a:rPr lang="de-DE" sz="3400" b="1" dirty="0">
                <a:solidFill>
                  <a:schemeClr val="tx1"/>
                </a:solidFill>
              </a:rPr>
              <a:t>Intellectual Ventures </a:t>
            </a:r>
            <a:r>
              <a:rPr lang="de-DE" sz="3400" dirty="0" err="1">
                <a:solidFill>
                  <a:schemeClr val="tx1"/>
                </a:solidFill>
              </a:rPr>
              <a:t>against</a:t>
            </a:r>
            <a:r>
              <a:rPr lang="de-DE" sz="3400" dirty="0">
                <a:solidFill>
                  <a:schemeClr val="tx1"/>
                </a:solidFill>
              </a:rPr>
              <a:t> Vodafone, </a:t>
            </a:r>
            <a:r>
              <a:rPr lang="de-DE" sz="3400" dirty="0" err="1">
                <a:solidFill>
                  <a:schemeClr val="tx1"/>
                </a:solidFill>
              </a:rPr>
              <a:t>Telefonica</a:t>
            </a:r>
            <a:r>
              <a:rPr lang="de-DE" sz="3400" dirty="0">
                <a:solidFill>
                  <a:schemeClr val="tx1"/>
                </a:solidFill>
              </a:rPr>
              <a:t>, Deutsche Telecom, Bouygues </a:t>
            </a:r>
            <a:r>
              <a:rPr lang="de-DE" sz="3400" dirty="0" err="1">
                <a:solidFill>
                  <a:schemeClr val="tx1"/>
                </a:solidFill>
              </a:rPr>
              <a:t>Télécom</a:t>
            </a:r>
            <a:r>
              <a:rPr lang="de-DE" sz="3400" dirty="0">
                <a:solidFill>
                  <a:schemeClr val="tx1"/>
                </a:solidFill>
              </a:rPr>
              <a:t>, Orange, SFR plus </a:t>
            </a:r>
            <a:r>
              <a:rPr lang="de-DE" sz="3400" dirty="0" err="1">
                <a:solidFill>
                  <a:schemeClr val="tx1"/>
                </a:solidFill>
              </a:rPr>
              <a:t>various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handset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makers</a:t>
            </a:r>
            <a:r>
              <a:rPr lang="de-DE" sz="3400" dirty="0">
                <a:solidFill>
                  <a:schemeClr val="tx1"/>
                </a:solidFill>
              </a:rPr>
              <a:t> </a:t>
            </a:r>
            <a:r>
              <a:rPr lang="de-DE" sz="3400" dirty="0" err="1">
                <a:solidFill>
                  <a:schemeClr val="tx1"/>
                </a:solidFill>
              </a:rPr>
              <a:t>over</a:t>
            </a:r>
            <a:r>
              <a:rPr lang="de-DE" sz="3400" dirty="0">
                <a:solidFill>
                  <a:schemeClr val="tx1"/>
                </a:solidFill>
              </a:rPr>
              <a:t> LTE, DSL and WCDMA; FR, DE</a:t>
            </a:r>
          </a:p>
        </p:txBody>
      </p:sp>
    </p:spTree>
    <p:extLst>
      <p:ext uri="{BB962C8B-B14F-4D97-AF65-F5344CB8AC3E}">
        <p14:creationId xmlns:p14="http://schemas.microsoft.com/office/powerpoint/2010/main" val="250098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Milestone 1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992888" cy="3744416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5100" b="1" dirty="0">
                <a:solidFill>
                  <a:schemeClr val="tx1"/>
                </a:solidFill>
              </a:rPr>
              <a:t>From ASI to AAAASI to pre-emptive AASIs</a:t>
            </a:r>
          </a:p>
          <a:p>
            <a:pPr algn="l"/>
            <a:endParaRPr lang="en-GB" sz="2900" dirty="0">
              <a:solidFill>
                <a:schemeClr val="tx1"/>
              </a:solidFill>
            </a:endParaRP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● </a:t>
            </a:r>
            <a:r>
              <a:rPr lang="en-GB" sz="2900" b="1" dirty="0">
                <a:solidFill>
                  <a:schemeClr val="tx1"/>
                </a:solidFill>
              </a:rPr>
              <a:t>Ericsson vs. Samsung: </a:t>
            </a:r>
            <a:r>
              <a:rPr lang="en-GB" sz="2900" dirty="0">
                <a:solidFill>
                  <a:schemeClr val="tx1"/>
                </a:solidFill>
              </a:rPr>
              <a:t>global ASI/AASI battle including China and USA</a:t>
            </a:r>
          </a:p>
          <a:p>
            <a:pPr algn="l"/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 =&gt; prominent case that put the ASI issue on a global agenda  </a:t>
            </a:r>
          </a:p>
          <a:p>
            <a:pPr algn="l"/>
            <a:endParaRPr lang="en-GB" sz="2900" dirty="0">
              <a:solidFill>
                <a:schemeClr val="tx1"/>
              </a:solidFill>
            </a:endParaRP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● </a:t>
            </a:r>
            <a:r>
              <a:rPr lang="en-GB" sz="2900" b="1" dirty="0">
                <a:solidFill>
                  <a:schemeClr val="tx1"/>
                </a:solidFill>
              </a:rPr>
              <a:t>Interdigital vs Xiaomi: </a:t>
            </a:r>
            <a:r>
              <a:rPr lang="en-GB" sz="2900" dirty="0">
                <a:solidFill>
                  <a:schemeClr val="tx1"/>
                </a:solidFill>
              </a:rPr>
              <a:t>ASIs in China and India; Munich Regional Court granted AASI/AAAASI</a:t>
            </a:r>
          </a:p>
          <a:p>
            <a:pPr algn="l"/>
            <a:endParaRPr lang="en-GB" sz="2900" dirty="0">
              <a:solidFill>
                <a:schemeClr val="tx1"/>
              </a:solidFill>
            </a:endParaRP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“ASI might be seen as unwillingness in main proceedings”</a:t>
            </a: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=&gt; </a:t>
            </a:r>
            <a:r>
              <a:rPr lang="en-GB" sz="2900" b="1" dirty="0">
                <a:solidFill>
                  <a:schemeClr val="tx1"/>
                </a:solidFill>
              </a:rPr>
              <a:t>Because of potential consequences in Germany, ASIs are practically dead </a:t>
            </a: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● </a:t>
            </a:r>
            <a:r>
              <a:rPr lang="en-GB" sz="2900" b="1" dirty="0">
                <a:solidFill>
                  <a:schemeClr val="tx1"/>
                </a:solidFill>
              </a:rPr>
              <a:t>IP Bridge vs Huawei: </a:t>
            </a:r>
            <a:r>
              <a:rPr lang="en-GB" sz="2900" dirty="0">
                <a:solidFill>
                  <a:schemeClr val="tx1"/>
                </a:solidFill>
              </a:rPr>
              <a:t>Munich Regional Court granted pre-emptive AASI </a:t>
            </a:r>
            <a:br>
              <a:rPr lang="en-GB" sz="2900" dirty="0">
                <a:solidFill>
                  <a:schemeClr val="tx1"/>
                </a:solidFill>
              </a:rPr>
            </a:br>
            <a:endParaRPr lang="en-GB" sz="2900" dirty="0">
              <a:solidFill>
                <a:schemeClr val="tx1"/>
              </a:solidFill>
            </a:endParaRPr>
          </a:p>
          <a:p>
            <a:pPr algn="l"/>
            <a:r>
              <a:rPr lang="en-GB" sz="2900" dirty="0">
                <a:solidFill>
                  <a:schemeClr val="tx1"/>
                </a:solidFill>
              </a:rPr>
              <a:t>=&gt; </a:t>
            </a:r>
            <a:r>
              <a:rPr lang="en-GB" sz="2900" b="1" dirty="0">
                <a:solidFill>
                  <a:schemeClr val="tx1"/>
                </a:solidFill>
              </a:rPr>
              <a:t>pre-emptive AASI seems to become a standard claim by SEP holders against Chinese companies 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10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Milestone 2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992888" cy="3888432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</a:rPr>
              <a:t>Connected Cars: Nokia/Sharp/Conversant </a:t>
            </a:r>
            <a:r>
              <a:rPr lang="de-DE" sz="2800" b="1" dirty="0" err="1">
                <a:solidFill>
                  <a:schemeClr val="tx1"/>
                </a:solidFill>
              </a:rPr>
              <a:t>vs</a:t>
            </a:r>
            <a:r>
              <a:rPr lang="de-DE" sz="2800" b="1" dirty="0">
                <a:solidFill>
                  <a:schemeClr val="tx1"/>
                </a:solidFill>
              </a:rPr>
              <a:t> Daimler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June: Daimler </a:t>
            </a:r>
            <a:r>
              <a:rPr lang="de-DE" sz="2000" dirty="0" err="1">
                <a:solidFill>
                  <a:schemeClr val="tx1"/>
                </a:solidFill>
              </a:rPr>
              <a:t>agrees</a:t>
            </a:r>
            <a:r>
              <a:rPr lang="de-DE" sz="2000" dirty="0">
                <a:solidFill>
                  <a:schemeClr val="tx1"/>
                </a:solidFill>
              </a:rPr>
              <a:t> on an SEP </a:t>
            </a:r>
            <a:r>
              <a:rPr lang="de-DE" sz="2000" dirty="0" err="1">
                <a:solidFill>
                  <a:schemeClr val="tx1"/>
                </a:solidFill>
              </a:rPr>
              <a:t>licence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with</a:t>
            </a:r>
            <a:r>
              <a:rPr lang="de-DE" sz="2000" dirty="0">
                <a:solidFill>
                  <a:schemeClr val="tx1"/>
                </a:solidFill>
              </a:rPr>
              <a:t> Nokia, </a:t>
            </a:r>
            <a:r>
              <a:rPr lang="de-DE" sz="2000" dirty="0" err="1">
                <a:solidFill>
                  <a:schemeClr val="tx1"/>
                </a:solidFill>
              </a:rPr>
              <a:t>earlier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agreements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with</a:t>
            </a:r>
            <a:r>
              <a:rPr lang="de-DE" sz="2000" dirty="0">
                <a:solidFill>
                  <a:schemeClr val="tx1"/>
                </a:solidFill>
              </a:rPr>
              <a:t> Sharp and Conversant. IP Bridge </a:t>
            </a:r>
            <a:r>
              <a:rPr lang="de-DE" sz="2000" dirty="0" err="1">
                <a:solidFill>
                  <a:schemeClr val="tx1"/>
                </a:solidFill>
              </a:rPr>
              <a:t>against</a:t>
            </a:r>
            <a:r>
              <a:rPr lang="de-DE" sz="2000" dirty="0">
                <a:solidFill>
                  <a:schemeClr val="tx1"/>
                </a:solidFill>
              </a:rPr>
              <a:t> Daimler still </a:t>
            </a:r>
            <a:r>
              <a:rPr lang="de-DE" sz="2000" dirty="0" err="1">
                <a:solidFill>
                  <a:schemeClr val="tx1"/>
                </a:solidFill>
              </a:rPr>
              <a:t>ongoing</a:t>
            </a:r>
            <a:r>
              <a:rPr lang="de-DE" sz="20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=&gt; </a:t>
            </a:r>
            <a:r>
              <a:rPr lang="de-DE" sz="2000" b="1" dirty="0" err="1">
                <a:solidFill>
                  <a:schemeClr val="tx1"/>
                </a:solidFill>
              </a:rPr>
              <a:t>No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clarification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by</a:t>
            </a:r>
            <a:r>
              <a:rPr lang="de-DE" sz="2000" b="1" dirty="0">
                <a:solidFill>
                  <a:schemeClr val="tx1"/>
                </a:solidFill>
              </a:rPr>
              <a:t> CJEU on FRAND </a:t>
            </a:r>
            <a:r>
              <a:rPr lang="de-DE" sz="2000" b="1" dirty="0" err="1">
                <a:solidFill>
                  <a:schemeClr val="tx1"/>
                </a:solidFill>
              </a:rPr>
              <a:t>licence</a:t>
            </a:r>
            <a:r>
              <a:rPr lang="de-DE" sz="2000" b="1" dirty="0">
                <a:solidFill>
                  <a:schemeClr val="tx1"/>
                </a:solidFill>
              </a:rPr>
              <a:t> in </a:t>
            </a:r>
            <a:r>
              <a:rPr lang="de-DE" sz="2000" b="1" dirty="0" err="1">
                <a:solidFill>
                  <a:schemeClr val="tx1"/>
                </a:solidFill>
              </a:rPr>
              <a:t>production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chain</a:t>
            </a:r>
            <a:r>
              <a:rPr lang="de-DE" sz="2000" b="1" dirty="0">
                <a:solidFill>
                  <a:schemeClr val="tx1"/>
                </a:solidFill>
              </a:rPr>
              <a:t> and </a:t>
            </a:r>
            <a:r>
              <a:rPr lang="de-DE" sz="2000" b="1" dirty="0" err="1">
                <a:solidFill>
                  <a:schemeClr val="tx1"/>
                </a:solidFill>
              </a:rPr>
              <a:t>other</a:t>
            </a:r>
            <a:r>
              <a:rPr lang="de-DE" sz="2000" b="1" dirty="0">
                <a:solidFill>
                  <a:schemeClr val="tx1"/>
                </a:solidFill>
              </a:rPr>
              <a:t> SEP </a:t>
            </a:r>
            <a:r>
              <a:rPr lang="de-DE" sz="2000" b="1" dirty="0" err="1">
                <a:solidFill>
                  <a:schemeClr val="tx1"/>
                </a:solidFill>
              </a:rPr>
              <a:t>issues</a:t>
            </a:r>
            <a:endParaRPr lang="de-DE" sz="2000" b="1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</a:t>
            </a:r>
            <a:r>
              <a:rPr lang="de-DE" sz="2100" dirty="0">
                <a:solidFill>
                  <a:schemeClr val="tx1"/>
                </a:solidFill>
              </a:rPr>
              <a:t>Continental </a:t>
            </a:r>
            <a:r>
              <a:rPr lang="de-DE" sz="2100" dirty="0" err="1">
                <a:solidFill>
                  <a:schemeClr val="tx1"/>
                </a:solidFill>
              </a:rPr>
              <a:t>continues</a:t>
            </a:r>
            <a:r>
              <a:rPr lang="de-DE" sz="2100" dirty="0">
                <a:solidFill>
                  <a:schemeClr val="tx1"/>
                </a:solidFill>
              </a:rPr>
              <a:t> </a:t>
            </a:r>
            <a:r>
              <a:rPr lang="de-DE" sz="2100" dirty="0" err="1">
                <a:solidFill>
                  <a:schemeClr val="tx1"/>
                </a:solidFill>
              </a:rPr>
              <a:t>with</a:t>
            </a:r>
            <a:r>
              <a:rPr lang="de-DE" sz="2100" dirty="0">
                <a:solidFill>
                  <a:schemeClr val="tx1"/>
                </a:solidFill>
              </a:rPr>
              <a:t> </a:t>
            </a:r>
            <a:r>
              <a:rPr lang="de-DE" sz="2100" dirty="0" err="1">
                <a:solidFill>
                  <a:schemeClr val="tx1"/>
                </a:solidFill>
              </a:rPr>
              <a:t>complaint</a:t>
            </a:r>
            <a:r>
              <a:rPr lang="de-DE" sz="2100" dirty="0">
                <a:solidFill>
                  <a:schemeClr val="tx1"/>
                </a:solidFill>
              </a:rPr>
              <a:t> </a:t>
            </a:r>
            <a:r>
              <a:rPr lang="de-DE" sz="2100" dirty="0" err="1">
                <a:solidFill>
                  <a:schemeClr val="tx1"/>
                </a:solidFill>
              </a:rPr>
              <a:t>against</a:t>
            </a:r>
            <a:r>
              <a:rPr lang="de-DE" sz="2100" dirty="0">
                <a:solidFill>
                  <a:schemeClr val="tx1"/>
                </a:solidFill>
              </a:rPr>
              <a:t> Nokia at EU </a:t>
            </a:r>
            <a:r>
              <a:rPr lang="de-DE" sz="2100" dirty="0" err="1">
                <a:solidFill>
                  <a:schemeClr val="tx1"/>
                </a:solidFill>
              </a:rPr>
              <a:t>Commission</a:t>
            </a:r>
            <a:r>
              <a:rPr lang="de-DE" sz="2100" dirty="0">
                <a:solidFill>
                  <a:schemeClr val="tx1"/>
                </a:solidFill>
              </a:rPr>
              <a:t> </a:t>
            </a:r>
            <a:r>
              <a:rPr lang="en-US" sz="2100" dirty="0">
                <a:solidFill>
                  <a:schemeClr val="tx1"/>
                </a:solidFill>
                <a:effectLst/>
              </a:rPr>
              <a:t>and FRAND declarative actions in the US?</a:t>
            </a:r>
          </a:p>
          <a:p>
            <a:pPr algn="l"/>
            <a:endParaRPr lang="en-US" sz="2100" dirty="0">
              <a:solidFill>
                <a:schemeClr val="tx1"/>
              </a:solidFill>
              <a:effectLst/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4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Milestone 3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992888" cy="343393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sz="3000" b="1" dirty="0" err="1">
                <a:solidFill>
                  <a:schemeClr val="tx1"/>
                </a:solidFill>
              </a:rPr>
              <a:t>InterDigital</a:t>
            </a:r>
            <a:r>
              <a:rPr lang="de-DE" sz="3000" b="1" dirty="0">
                <a:solidFill>
                  <a:schemeClr val="tx1"/>
                </a:solidFill>
              </a:rPr>
              <a:t> </a:t>
            </a:r>
            <a:r>
              <a:rPr lang="de-DE" sz="3000" b="1" dirty="0" err="1">
                <a:solidFill>
                  <a:schemeClr val="tx1"/>
                </a:solidFill>
              </a:rPr>
              <a:t>vs</a:t>
            </a:r>
            <a:r>
              <a:rPr lang="de-DE" sz="3000" b="1" dirty="0">
                <a:solidFill>
                  <a:schemeClr val="tx1"/>
                </a:solidFill>
              </a:rPr>
              <a:t> Lenovo/Motorola</a:t>
            </a:r>
          </a:p>
          <a:p>
            <a:pPr algn="l"/>
            <a:endParaRPr lang="de-DE" sz="3000" b="1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Global patent battle </a:t>
            </a:r>
            <a:r>
              <a:rPr lang="de-DE" sz="2000" dirty="0" err="1">
                <a:solidFill>
                  <a:schemeClr val="tx1"/>
                </a:solidFill>
              </a:rPr>
              <a:t>over</a:t>
            </a:r>
            <a:r>
              <a:rPr lang="de-DE" sz="2000" dirty="0">
                <a:solidFill>
                  <a:schemeClr val="tx1"/>
                </a:solidFill>
              </a:rPr>
              <a:t> 3G and 4G </a:t>
            </a:r>
            <a:r>
              <a:rPr lang="de-DE" sz="2000" dirty="0" err="1">
                <a:solidFill>
                  <a:schemeClr val="tx1"/>
                </a:solidFill>
              </a:rPr>
              <a:t>patents</a:t>
            </a:r>
            <a:r>
              <a:rPr lang="de-DE" sz="2000" dirty="0">
                <a:solidFill>
                  <a:schemeClr val="tx1"/>
                </a:solidFill>
              </a:rPr>
              <a:t> in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US, UK and China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UK High Court </a:t>
            </a:r>
            <a:r>
              <a:rPr lang="de-DE" sz="2000" dirty="0" err="1">
                <a:solidFill>
                  <a:schemeClr val="tx1"/>
                </a:solidFill>
              </a:rPr>
              <a:t>hears</a:t>
            </a:r>
            <a:r>
              <a:rPr lang="de-DE" sz="2000" dirty="0">
                <a:solidFill>
                  <a:schemeClr val="tx1"/>
                </a:solidFill>
              </a:rPr>
              <a:t> FRAND </a:t>
            </a:r>
            <a:r>
              <a:rPr lang="de-DE" sz="2000" dirty="0" err="1">
                <a:solidFill>
                  <a:schemeClr val="tx1"/>
                </a:solidFill>
              </a:rPr>
              <a:t>trial</a:t>
            </a:r>
            <a:r>
              <a:rPr lang="de-DE" sz="2000" dirty="0">
                <a:solidFill>
                  <a:schemeClr val="tx1"/>
                </a:solidFill>
              </a:rPr>
              <a:t> in </a:t>
            </a:r>
            <a:r>
              <a:rPr lang="de-DE" sz="2000" dirty="0" err="1">
                <a:solidFill>
                  <a:schemeClr val="tx1"/>
                </a:solidFill>
              </a:rPr>
              <a:t>January</a:t>
            </a:r>
            <a:r>
              <a:rPr lang="de-DE" sz="2000" dirty="0">
                <a:solidFill>
                  <a:schemeClr val="tx1"/>
                </a:solidFill>
              </a:rPr>
              <a:t> 2022.  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</a:t>
            </a:r>
            <a:r>
              <a:rPr lang="de-DE" sz="2000" dirty="0" err="1">
                <a:solidFill>
                  <a:schemeClr val="tx1"/>
                </a:solidFill>
              </a:rPr>
              <a:t>Since</a:t>
            </a:r>
            <a:r>
              <a:rPr lang="de-DE" sz="2000" dirty="0">
                <a:solidFill>
                  <a:schemeClr val="tx1"/>
                </a:solidFill>
              </a:rPr>
              <a:t> August 2020 all SEP </a:t>
            </a:r>
            <a:r>
              <a:rPr lang="de-DE" sz="2000" dirty="0" err="1">
                <a:solidFill>
                  <a:schemeClr val="tx1"/>
                </a:solidFill>
              </a:rPr>
              <a:t>cases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have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been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settled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before</a:t>
            </a:r>
            <a:r>
              <a:rPr lang="de-DE" sz="2000" dirty="0">
                <a:solidFill>
                  <a:schemeClr val="tx1"/>
                </a:solidFill>
              </a:rPr>
              <a:t> FRAND </a:t>
            </a:r>
            <a:r>
              <a:rPr lang="de-DE" sz="2000" dirty="0" err="1">
                <a:solidFill>
                  <a:schemeClr val="tx1"/>
                </a:solidFill>
              </a:rPr>
              <a:t>judgment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=&gt; </a:t>
            </a:r>
            <a:r>
              <a:rPr lang="de-DE" sz="2000" b="1" dirty="0">
                <a:solidFill>
                  <a:schemeClr val="tx1"/>
                </a:solidFill>
              </a:rPr>
              <a:t>First UK </a:t>
            </a:r>
            <a:r>
              <a:rPr lang="de-DE" sz="2000" b="1" dirty="0" err="1">
                <a:solidFill>
                  <a:schemeClr val="tx1"/>
                </a:solidFill>
              </a:rPr>
              <a:t>judgment</a:t>
            </a:r>
            <a:r>
              <a:rPr lang="de-DE" sz="2000" b="1" dirty="0">
                <a:solidFill>
                  <a:schemeClr val="tx1"/>
                </a:solidFill>
              </a:rPr>
              <a:t> on FRAND rate </a:t>
            </a:r>
            <a:r>
              <a:rPr lang="de-DE" sz="2000" b="1" dirty="0" err="1">
                <a:solidFill>
                  <a:schemeClr val="tx1"/>
                </a:solidFill>
              </a:rPr>
              <a:t>following</a:t>
            </a:r>
            <a:r>
              <a:rPr lang="de-DE" sz="2000" b="1" dirty="0">
                <a:solidFill>
                  <a:schemeClr val="tx1"/>
                </a:solidFill>
              </a:rPr>
              <a:t> Unwired Planet/Huawei?</a:t>
            </a:r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77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Milestone 4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92888" cy="424847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3700" b="1" dirty="0">
                <a:solidFill>
                  <a:schemeClr val="tx1"/>
                </a:solidFill>
              </a:rPr>
              <a:t>Sisvel vs. Haier II</a:t>
            </a:r>
          </a:p>
          <a:p>
            <a:pPr algn="l"/>
            <a:br>
              <a:rPr lang="de-DE" sz="2000" dirty="0">
                <a:solidFill>
                  <a:schemeClr val="tx1"/>
                </a:solidFill>
              </a:rPr>
            </a:br>
            <a:r>
              <a:rPr lang="de-DE" sz="2500" dirty="0">
                <a:solidFill>
                  <a:schemeClr val="tx1"/>
                </a:solidFill>
              </a:rPr>
              <a:t>● </a:t>
            </a:r>
            <a:r>
              <a:rPr lang="de-DE" sz="2500" b="1" dirty="0">
                <a:solidFill>
                  <a:schemeClr val="tx1"/>
                </a:solidFill>
              </a:rPr>
              <a:t>First Sisvel/Haier</a:t>
            </a:r>
            <a:r>
              <a:rPr lang="de-DE" sz="2500" dirty="0">
                <a:solidFill>
                  <a:schemeClr val="tx1"/>
                </a:solidFill>
              </a:rPr>
              <a:t> </a:t>
            </a:r>
            <a:r>
              <a:rPr lang="de-DE" sz="2500" b="1" dirty="0" err="1">
                <a:solidFill>
                  <a:schemeClr val="tx1"/>
                </a:solidFill>
              </a:rPr>
              <a:t>ruling</a:t>
            </a:r>
            <a:r>
              <a:rPr lang="de-DE" sz="2500" dirty="0">
                <a:solidFill>
                  <a:schemeClr val="tx1"/>
                </a:solidFill>
              </a:rPr>
              <a:t> </a:t>
            </a:r>
            <a:r>
              <a:rPr lang="de-DE" sz="2500" dirty="0" err="1">
                <a:solidFill>
                  <a:schemeClr val="tx1"/>
                </a:solidFill>
              </a:rPr>
              <a:t>by</a:t>
            </a:r>
            <a:r>
              <a:rPr lang="de-DE" sz="2500" dirty="0">
                <a:solidFill>
                  <a:schemeClr val="tx1"/>
                </a:solidFill>
              </a:rPr>
              <a:t> German Federal Court of Justice in May 2020</a:t>
            </a:r>
          </a:p>
          <a:p>
            <a:pPr algn="l"/>
            <a:endParaRPr lang="de-DE" sz="2500" dirty="0">
              <a:solidFill>
                <a:schemeClr val="tx1"/>
              </a:solidFill>
            </a:endParaRPr>
          </a:p>
          <a:p>
            <a:pPr algn="l"/>
            <a:r>
              <a:rPr lang="de-DE" sz="2500" dirty="0">
                <a:solidFill>
                  <a:schemeClr val="tx1"/>
                </a:solidFill>
              </a:rPr>
              <a:t>● </a:t>
            </a:r>
            <a:r>
              <a:rPr lang="de-DE" sz="2500" b="1" dirty="0">
                <a:solidFill>
                  <a:schemeClr val="tx1"/>
                </a:solidFill>
              </a:rPr>
              <a:t>Second Sisvel/Haier </a:t>
            </a:r>
            <a:r>
              <a:rPr lang="de-DE" sz="2500" b="1" dirty="0" err="1">
                <a:solidFill>
                  <a:schemeClr val="tx1"/>
                </a:solidFill>
              </a:rPr>
              <a:t>ruling</a:t>
            </a:r>
            <a:r>
              <a:rPr lang="de-DE" sz="2500" dirty="0">
                <a:solidFill>
                  <a:schemeClr val="tx1"/>
                </a:solidFill>
              </a:rPr>
              <a:t> in </a:t>
            </a:r>
            <a:r>
              <a:rPr lang="de-DE" sz="2500" dirty="0" err="1">
                <a:solidFill>
                  <a:schemeClr val="tx1"/>
                </a:solidFill>
              </a:rPr>
              <a:t>February</a:t>
            </a:r>
            <a:r>
              <a:rPr lang="de-DE" sz="2500" dirty="0">
                <a:solidFill>
                  <a:schemeClr val="tx1"/>
                </a:solidFill>
              </a:rPr>
              <a:t> 2021</a:t>
            </a:r>
            <a:br>
              <a:rPr lang="de-DE" sz="2500" dirty="0">
                <a:solidFill>
                  <a:schemeClr val="tx1"/>
                </a:solidFill>
              </a:rPr>
            </a:br>
            <a:endParaRPr lang="de-DE" sz="2500" dirty="0">
              <a:solidFill>
                <a:schemeClr val="tx1"/>
              </a:solidFill>
            </a:endParaRPr>
          </a:p>
          <a:p>
            <a:pPr algn="l"/>
            <a:r>
              <a:rPr lang="de-DE" sz="2500" dirty="0">
                <a:solidFill>
                  <a:schemeClr val="tx1"/>
                </a:solidFill>
              </a:rPr>
              <a:t>=&gt; Court </a:t>
            </a:r>
            <a:r>
              <a:rPr lang="en-US" sz="2500" dirty="0">
                <a:solidFill>
                  <a:schemeClr val="tx1"/>
                </a:solidFill>
                <a:latin typeface="PT Sans" panose="020B0503020203020204" pitchFamily="34" charset="0"/>
              </a:rPr>
              <a:t>i</a:t>
            </a:r>
            <a:r>
              <a:rPr lang="en-US" sz="2500" b="0" i="0" dirty="0">
                <a:solidFill>
                  <a:schemeClr val="tx1"/>
                </a:solidFill>
                <a:effectLst/>
                <a:latin typeface="PT Sans" panose="020B0503020203020204" pitchFamily="34" charset="0"/>
              </a:rPr>
              <a:t>ncreased requirements for </a:t>
            </a:r>
            <a:r>
              <a:rPr lang="en-US" sz="2500" b="0" i="0" dirty="0" err="1">
                <a:solidFill>
                  <a:schemeClr val="tx1"/>
                </a:solidFill>
                <a:effectLst/>
                <a:latin typeface="PT Sans" panose="020B0503020203020204" pitchFamily="34" charset="0"/>
              </a:rPr>
              <a:t>licence</a:t>
            </a:r>
            <a:r>
              <a:rPr lang="en-US" sz="2500" b="0" i="0" dirty="0">
                <a:solidFill>
                  <a:schemeClr val="tx1"/>
                </a:solidFill>
                <a:effectLst/>
                <a:latin typeface="PT Sans" panose="020B0503020203020204" pitchFamily="34" charset="0"/>
              </a:rPr>
              <a:t> willingness for implementers. </a:t>
            </a:r>
          </a:p>
          <a:p>
            <a:pPr algn="l"/>
            <a:r>
              <a:rPr lang="de-DE" sz="25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de-DE" sz="2500" b="1" dirty="0">
                <a:solidFill>
                  <a:schemeClr val="tx1"/>
                </a:solidFill>
              </a:rPr>
              <a:t>=&gt; </a:t>
            </a:r>
            <a:r>
              <a:rPr lang="en-US" sz="2500" b="1" dirty="0">
                <a:solidFill>
                  <a:schemeClr val="tx1"/>
                </a:solidFill>
              </a:rPr>
              <a:t>Divergent FRAND judgments of German patent courts come to an end</a:t>
            </a:r>
            <a:endParaRPr lang="de-DE" sz="2500" b="1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60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Milestone 5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992888" cy="3433936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de-DE" sz="3000" b="1" dirty="0">
                <a:solidFill>
                  <a:schemeClr val="tx1"/>
                </a:solidFill>
              </a:rPr>
              <a:t>Nokia </a:t>
            </a:r>
            <a:r>
              <a:rPr lang="de-DE" sz="3000" b="1" dirty="0" err="1">
                <a:solidFill>
                  <a:schemeClr val="tx1"/>
                </a:solidFill>
              </a:rPr>
              <a:t>vs</a:t>
            </a:r>
            <a:r>
              <a:rPr lang="de-DE" sz="3000" b="1" dirty="0">
                <a:solidFill>
                  <a:schemeClr val="tx1"/>
                </a:solidFill>
              </a:rPr>
              <a:t> </a:t>
            </a:r>
            <a:r>
              <a:rPr lang="de-DE" sz="3000" b="1" dirty="0" err="1">
                <a:solidFill>
                  <a:schemeClr val="tx1"/>
                </a:solidFill>
              </a:rPr>
              <a:t>Oppo</a:t>
            </a:r>
            <a:endParaRPr lang="de-DE" sz="3000" b="1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June: </a:t>
            </a:r>
            <a:r>
              <a:rPr lang="de-DE" sz="2000" b="1" dirty="0">
                <a:solidFill>
                  <a:schemeClr val="tx1"/>
                </a:solidFill>
              </a:rPr>
              <a:t>Nokia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challenged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Oppo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over</a:t>
            </a:r>
            <a:r>
              <a:rPr lang="de-DE" sz="2000" dirty="0">
                <a:solidFill>
                  <a:schemeClr val="tx1"/>
                </a:solidFill>
              </a:rPr>
              <a:t> 5G and </a:t>
            </a:r>
            <a:r>
              <a:rPr lang="de-DE" sz="2000" dirty="0" err="1">
                <a:solidFill>
                  <a:schemeClr val="tx1"/>
                </a:solidFill>
              </a:rPr>
              <a:t>implementation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patents</a:t>
            </a:r>
            <a:r>
              <a:rPr lang="de-DE" sz="2000" dirty="0">
                <a:solidFill>
                  <a:schemeClr val="tx1"/>
                </a:solidFill>
              </a:rPr>
              <a:t> in</a:t>
            </a:r>
          </a:p>
          <a:p>
            <a:pPr algn="l"/>
            <a:r>
              <a:rPr lang="de-DE" sz="2000" b="1" dirty="0">
                <a:solidFill>
                  <a:schemeClr val="tx1"/>
                </a:solidFill>
              </a:rPr>
              <a:t>Germany</a:t>
            </a:r>
            <a:r>
              <a:rPr lang="de-DE" sz="2000" dirty="0">
                <a:solidFill>
                  <a:schemeClr val="tx1"/>
                </a:solidFill>
              </a:rPr>
              <a:t> (24 </a:t>
            </a:r>
            <a:r>
              <a:rPr lang="de-DE" sz="2000" dirty="0" err="1">
                <a:solidFill>
                  <a:schemeClr val="tx1"/>
                </a:solidFill>
              </a:rPr>
              <a:t>claims</a:t>
            </a:r>
            <a:r>
              <a:rPr lang="de-DE" sz="2000" dirty="0">
                <a:solidFill>
                  <a:schemeClr val="tx1"/>
                </a:solidFill>
              </a:rPr>
              <a:t>; 9 SEPs, 5 non-SEPs); </a:t>
            </a:r>
            <a:r>
              <a:rPr lang="de-DE" sz="2000" b="1" dirty="0">
                <a:solidFill>
                  <a:schemeClr val="tx1"/>
                </a:solidFill>
              </a:rPr>
              <a:t>UK</a:t>
            </a:r>
            <a:r>
              <a:rPr lang="de-DE" sz="2000" dirty="0">
                <a:solidFill>
                  <a:schemeClr val="tx1"/>
                </a:solidFill>
              </a:rPr>
              <a:t> (4 </a:t>
            </a:r>
            <a:r>
              <a:rPr lang="de-DE" sz="2000" dirty="0" err="1">
                <a:solidFill>
                  <a:schemeClr val="tx1"/>
                </a:solidFill>
              </a:rPr>
              <a:t>claims</a:t>
            </a:r>
            <a:r>
              <a:rPr lang="de-DE" sz="2000" dirty="0">
                <a:solidFill>
                  <a:schemeClr val="tx1"/>
                </a:solidFill>
              </a:rPr>
              <a:t>; 3 SEPs, 1 non-SEP); </a:t>
            </a:r>
            <a:r>
              <a:rPr lang="de-DE" sz="2000" b="1" dirty="0">
                <a:solidFill>
                  <a:schemeClr val="tx1"/>
                </a:solidFill>
              </a:rPr>
              <a:t>France</a:t>
            </a:r>
            <a:r>
              <a:rPr lang="de-DE" sz="2000" dirty="0">
                <a:solidFill>
                  <a:schemeClr val="tx1"/>
                </a:solidFill>
              </a:rPr>
              <a:t> (2 </a:t>
            </a:r>
            <a:r>
              <a:rPr lang="de-DE" sz="2000" dirty="0" err="1">
                <a:solidFill>
                  <a:schemeClr val="tx1"/>
                </a:solidFill>
              </a:rPr>
              <a:t>claims</a:t>
            </a:r>
            <a:r>
              <a:rPr lang="de-DE" sz="2000" dirty="0">
                <a:solidFill>
                  <a:schemeClr val="tx1"/>
                </a:solidFill>
              </a:rPr>
              <a:t>, </a:t>
            </a:r>
            <a:r>
              <a:rPr lang="de-DE" sz="2000" dirty="0" err="1">
                <a:solidFill>
                  <a:schemeClr val="tx1"/>
                </a:solidFill>
              </a:rPr>
              <a:t>both</a:t>
            </a:r>
            <a:r>
              <a:rPr lang="de-DE" sz="2000" dirty="0">
                <a:solidFill>
                  <a:schemeClr val="tx1"/>
                </a:solidFill>
              </a:rPr>
              <a:t> non-SEPs); </a:t>
            </a:r>
            <a:r>
              <a:rPr lang="de-DE" sz="2000" b="1" dirty="0">
                <a:solidFill>
                  <a:schemeClr val="tx1"/>
                </a:solidFill>
              </a:rPr>
              <a:t>Spain</a:t>
            </a:r>
            <a:r>
              <a:rPr lang="de-DE" sz="2000" dirty="0">
                <a:solidFill>
                  <a:schemeClr val="tx1"/>
                </a:solidFill>
              </a:rPr>
              <a:t> (2 </a:t>
            </a:r>
            <a:r>
              <a:rPr lang="de-DE" sz="2000" dirty="0" err="1">
                <a:solidFill>
                  <a:schemeClr val="tx1"/>
                </a:solidFill>
              </a:rPr>
              <a:t>claims</a:t>
            </a:r>
            <a:r>
              <a:rPr lang="de-DE" sz="2000" dirty="0">
                <a:solidFill>
                  <a:schemeClr val="tx1"/>
                </a:solidFill>
              </a:rPr>
              <a:t>, </a:t>
            </a:r>
            <a:r>
              <a:rPr lang="de-DE" sz="2000" dirty="0" err="1">
                <a:solidFill>
                  <a:schemeClr val="tx1"/>
                </a:solidFill>
              </a:rPr>
              <a:t>both</a:t>
            </a:r>
            <a:r>
              <a:rPr lang="de-DE" sz="2000" dirty="0">
                <a:solidFill>
                  <a:schemeClr val="tx1"/>
                </a:solidFill>
              </a:rPr>
              <a:t> non-SEPs) </a:t>
            </a:r>
            <a:r>
              <a:rPr lang="de-DE" sz="2000" dirty="0" err="1">
                <a:solidFill>
                  <a:schemeClr val="tx1"/>
                </a:solidFill>
              </a:rPr>
              <a:t>as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well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as</a:t>
            </a:r>
            <a:r>
              <a:rPr lang="de-DE" sz="2000" dirty="0">
                <a:solidFill>
                  <a:schemeClr val="tx1"/>
                </a:solidFill>
              </a:rPr>
              <a:t> India, Indonesia, Russia</a:t>
            </a:r>
            <a:br>
              <a:rPr lang="de-DE" sz="2000" dirty="0">
                <a:solidFill>
                  <a:schemeClr val="tx1"/>
                </a:solidFill>
              </a:rPr>
            </a:br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September: </a:t>
            </a:r>
            <a:r>
              <a:rPr lang="de-DE" sz="2000" b="1" dirty="0" err="1">
                <a:solidFill>
                  <a:schemeClr val="tx1"/>
                </a:solidFill>
              </a:rPr>
              <a:t>Oppo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countersued</a:t>
            </a:r>
            <a:r>
              <a:rPr lang="de-DE" sz="2000" dirty="0">
                <a:solidFill>
                  <a:schemeClr val="tx1"/>
                </a:solidFill>
              </a:rPr>
              <a:t> Nokia in </a:t>
            </a:r>
          </a:p>
          <a:p>
            <a:pPr algn="l"/>
            <a:r>
              <a:rPr lang="de-DE" sz="2000" b="1" dirty="0">
                <a:solidFill>
                  <a:schemeClr val="tx1"/>
                </a:solidFill>
              </a:rPr>
              <a:t>China</a:t>
            </a:r>
            <a:r>
              <a:rPr lang="de-DE" sz="2000" dirty="0">
                <a:solidFill>
                  <a:schemeClr val="tx1"/>
                </a:solidFill>
              </a:rPr>
              <a:t> (</a:t>
            </a:r>
            <a:r>
              <a:rPr lang="de-DE" sz="2000" dirty="0" err="1">
                <a:solidFill>
                  <a:schemeClr val="tx1"/>
                </a:solidFill>
              </a:rPr>
              <a:t>more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than</a:t>
            </a:r>
            <a:r>
              <a:rPr lang="de-DE" sz="2000" dirty="0">
                <a:solidFill>
                  <a:schemeClr val="tx1"/>
                </a:solidFill>
              </a:rPr>
              <a:t> 20 </a:t>
            </a:r>
            <a:r>
              <a:rPr lang="de-DE" sz="2000" dirty="0" err="1">
                <a:solidFill>
                  <a:schemeClr val="tx1"/>
                </a:solidFill>
              </a:rPr>
              <a:t>claims</a:t>
            </a:r>
            <a:r>
              <a:rPr lang="de-DE" sz="2000" dirty="0">
                <a:solidFill>
                  <a:schemeClr val="tx1"/>
                </a:solidFill>
              </a:rPr>
              <a:t>), </a:t>
            </a:r>
            <a:r>
              <a:rPr lang="de-DE" sz="2000" b="1" dirty="0">
                <a:solidFill>
                  <a:schemeClr val="tx1"/>
                </a:solidFill>
              </a:rPr>
              <a:t>Germany</a:t>
            </a:r>
            <a:r>
              <a:rPr lang="de-DE" sz="2000" dirty="0">
                <a:solidFill>
                  <a:schemeClr val="tx1"/>
                </a:solidFill>
              </a:rPr>
              <a:t> (6 SEPs) and </a:t>
            </a:r>
            <a:r>
              <a:rPr lang="de-DE" sz="2000" b="1" dirty="0" err="1">
                <a:solidFill>
                  <a:schemeClr val="tx1"/>
                </a:solidFill>
              </a:rPr>
              <a:t>Netherlands</a:t>
            </a:r>
            <a:r>
              <a:rPr lang="de-DE" sz="2000" dirty="0">
                <a:solidFill>
                  <a:schemeClr val="tx1"/>
                </a:solidFill>
              </a:rPr>
              <a:t> (2 </a:t>
            </a:r>
            <a:r>
              <a:rPr lang="de-DE" sz="2000" dirty="0" err="1">
                <a:solidFill>
                  <a:schemeClr val="tx1"/>
                </a:solidFill>
              </a:rPr>
              <a:t>revocation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claims</a:t>
            </a:r>
            <a:r>
              <a:rPr lang="de-DE" sz="2000" dirty="0">
                <a:solidFill>
                  <a:schemeClr val="tx1"/>
                </a:solidFill>
              </a:rPr>
              <a:t>); </a:t>
            </a:r>
            <a:r>
              <a:rPr lang="de-DE" sz="2000" dirty="0" err="1">
                <a:solidFill>
                  <a:schemeClr val="tx1"/>
                </a:solidFill>
              </a:rPr>
              <a:t>including</a:t>
            </a:r>
            <a:r>
              <a:rPr lang="de-DE" sz="2000" dirty="0">
                <a:solidFill>
                  <a:schemeClr val="tx1"/>
                </a:solidFill>
              </a:rPr>
              <a:t> 5G </a:t>
            </a:r>
            <a:r>
              <a:rPr lang="de-DE" sz="2000" dirty="0" err="1">
                <a:solidFill>
                  <a:schemeClr val="tx1"/>
                </a:solidFill>
              </a:rPr>
              <a:t>patents</a:t>
            </a:r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=&gt; </a:t>
            </a:r>
            <a:r>
              <a:rPr lang="de-DE" sz="2000" b="1" dirty="0" err="1">
                <a:solidFill>
                  <a:schemeClr val="tx1"/>
                </a:solidFill>
              </a:rPr>
              <a:t>Biggest</a:t>
            </a:r>
            <a:r>
              <a:rPr lang="de-DE" sz="2000" b="1" dirty="0">
                <a:solidFill>
                  <a:schemeClr val="tx1"/>
                </a:solidFill>
              </a:rPr>
              <a:t> SEP </a:t>
            </a:r>
            <a:r>
              <a:rPr lang="de-DE" sz="2000" b="1" dirty="0" err="1">
                <a:solidFill>
                  <a:schemeClr val="tx1"/>
                </a:solidFill>
              </a:rPr>
              <a:t>case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started</a:t>
            </a:r>
            <a:r>
              <a:rPr lang="de-DE" sz="2000" b="1" dirty="0">
                <a:solidFill>
                  <a:schemeClr val="tx1"/>
                </a:solidFill>
              </a:rPr>
              <a:t> in 2021. First global mega-battles </a:t>
            </a:r>
            <a:r>
              <a:rPr lang="de-DE" sz="2000" b="1" dirty="0" err="1">
                <a:solidFill>
                  <a:schemeClr val="tx1"/>
                </a:solidFill>
              </a:rPr>
              <a:t>over</a:t>
            </a:r>
            <a:r>
              <a:rPr lang="de-DE" sz="2000" b="1" dirty="0">
                <a:solidFill>
                  <a:schemeClr val="tx1"/>
                </a:solidFill>
              </a:rPr>
              <a:t> 5G </a:t>
            </a:r>
            <a:r>
              <a:rPr lang="de-DE" sz="2000" b="1" dirty="0" err="1">
                <a:solidFill>
                  <a:schemeClr val="tx1"/>
                </a:solidFill>
              </a:rPr>
              <a:t>patents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9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ffectLst/>
                <a:ea typeface="Calibri" panose="020F0502020204030204" pitchFamily="34" charset="0"/>
              </a:rPr>
              <a:t>Milestone 6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992888" cy="403244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de-DE" b="1" dirty="0">
                <a:solidFill>
                  <a:schemeClr val="tx1"/>
                </a:solidFill>
              </a:rPr>
              <a:t>Philips </a:t>
            </a:r>
            <a:r>
              <a:rPr lang="de-DE" b="1" dirty="0" err="1">
                <a:solidFill>
                  <a:schemeClr val="tx1"/>
                </a:solidFill>
              </a:rPr>
              <a:t>vs</a:t>
            </a:r>
            <a:r>
              <a:rPr lang="de-DE" b="1" dirty="0">
                <a:solidFill>
                  <a:schemeClr val="tx1"/>
                </a:solidFill>
              </a:rPr>
              <a:t> Wiko and Xiaomi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Global SEP battle </a:t>
            </a:r>
            <a:r>
              <a:rPr lang="de-DE" sz="2000" dirty="0" err="1">
                <a:solidFill>
                  <a:schemeClr val="tx1"/>
                </a:solidFill>
              </a:rPr>
              <a:t>over</a:t>
            </a:r>
            <a:r>
              <a:rPr lang="de-DE" sz="2000" dirty="0">
                <a:solidFill>
                  <a:schemeClr val="tx1"/>
                </a:solidFill>
              </a:rPr>
              <a:t> 3G and 4G plus </a:t>
            </a:r>
            <a:r>
              <a:rPr lang="de-DE" sz="2000" dirty="0" err="1">
                <a:solidFill>
                  <a:schemeClr val="tx1"/>
                </a:solidFill>
              </a:rPr>
              <a:t>implementation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patents</a:t>
            </a:r>
            <a:r>
              <a:rPr lang="de-DE" sz="2000" dirty="0">
                <a:solidFill>
                  <a:schemeClr val="tx1"/>
                </a:solidFill>
              </a:rPr>
              <a:t> (Wiko </a:t>
            </a:r>
            <a:r>
              <a:rPr lang="de-DE" sz="2000" dirty="0" err="1">
                <a:solidFill>
                  <a:schemeClr val="tx1"/>
                </a:solidFill>
              </a:rPr>
              <a:t>case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</a:t>
            </a:r>
            <a:r>
              <a:rPr lang="de-DE" sz="2000" b="1" dirty="0">
                <a:solidFill>
                  <a:schemeClr val="tx1"/>
                </a:solidFill>
              </a:rPr>
              <a:t>UK High Court</a:t>
            </a:r>
            <a:r>
              <a:rPr lang="de-DE" sz="2000" dirty="0">
                <a:solidFill>
                  <a:schemeClr val="tx1"/>
                </a:solidFill>
              </a:rPr>
              <a:t>: ex-parte ASI, </a:t>
            </a:r>
            <a:r>
              <a:rPr lang="de-DE" sz="2000" dirty="0" err="1">
                <a:solidFill>
                  <a:schemeClr val="tx1"/>
                </a:solidFill>
              </a:rPr>
              <a:t>judgment</a:t>
            </a:r>
            <a:r>
              <a:rPr lang="de-DE" sz="2000" dirty="0">
                <a:solidFill>
                  <a:schemeClr val="tx1"/>
                </a:solidFill>
              </a:rPr>
              <a:t> not </a:t>
            </a:r>
            <a:r>
              <a:rPr lang="de-DE" sz="2000" dirty="0" err="1">
                <a:solidFill>
                  <a:schemeClr val="tx1"/>
                </a:solidFill>
              </a:rPr>
              <a:t>published</a:t>
            </a:r>
            <a:r>
              <a:rPr lang="de-DE" sz="2000" dirty="0">
                <a:solidFill>
                  <a:schemeClr val="tx1"/>
                </a:solidFill>
              </a:rPr>
              <a:t> (Xiaomi </a:t>
            </a:r>
            <a:r>
              <a:rPr lang="de-DE" sz="2000" dirty="0" err="1">
                <a:solidFill>
                  <a:schemeClr val="tx1"/>
                </a:solidFill>
              </a:rPr>
              <a:t>case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</a:t>
            </a:r>
            <a:r>
              <a:rPr lang="de-DE" sz="2000" b="1" dirty="0">
                <a:solidFill>
                  <a:schemeClr val="tx1"/>
                </a:solidFill>
              </a:rPr>
              <a:t>France</a:t>
            </a:r>
            <a:r>
              <a:rPr lang="de-DE" sz="2000" dirty="0">
                <a:solidFill>
                  <a:schemeClr val="tx1"/>
                </a:solidFill>
              </a:rPr>
              <a:t>: Last </a:t>
            </a:r>
            <a:r>
              <a:rPr lang="de-DE" sz="2000" dirty="0" err="1">
                <a:solidFill>
                  <a:schemeClr val="tx1"/>
                </a:solidFill>
              </a:rPr>
              <a:t>week</a:t>
            </a:r>
            <a:r>
              <a:rPr lang="de-DE" sz="2000" dirty="0">
                <a:solidFill>
                  <a:schemeClr val="tx1"/>
                </a:solidFill>
              </a:rPr>
              <a:t> Regional Court Paris </a:t>
            </a:r>
            <a:r>
              <a:rPr lang="de-DE" sz="2000" dirty="0" err="1">
                <a:solidFill>
                  <a:schemeClr val="tx1"/>
                </a:solidFill>
              </a:rPr>
              <a:t>ruled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it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has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jurisdiction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determine</a:t>
            </a:r>
            <a:r>
              <a:rPr lang="de-DE" sz="2000" dirty="0">
                <a:solidFill>
                  <a:schemeClr val="tx1"/>
                </a:solidFill>
              </a:rPr>
              <a:t> a global FRAND </a:t>
            </a:r>
            <a:r>
              <a:rPr lang="de-DE" sz="2000" dirty="0" err="1">
                <a:solidFill>
                  <a:schemeClr val="tx1"/>
                </a:solidFill>
              </a:rPr>
              <a:t>licence</a:t>
            </a:r>
            <a:r>
              <a:rPr lang="de-DE" sz="2000" dirty="0">
                <a:solidFill>
                  <a:schemeClr val="tx1"/>
                </a:solidFill>
              </a:rPr>
              <a:t> and </a:t>
            </a:r>
            <a:r>
              <a:rPr lang="de-DE" sz="2000" dirty="0" err="1">
                <a:solidFill>
                  <a:schemeClr val="tx1"/>
                </a:solidFill>
              </a:rPr>
              <a:t>ordered</a:t>
            </a:r>
            <a:r>
              <a:rPr lang="de-DE" sz="2000" dirty="0">
                <a:solidFill>
                  <a:schemeClr val="tx1"/>
                </a:solidFill>
              </a:rPr>
              <a:t> ETSI </a:t>
            </a:r>
            <a:r>
              <a:rPr lang="de-DE" sz="2000" dirty="0" err="1">
                <a:solidFill>
                  <a:schemeClr val="tx1"/>
                </a:solidFill>
              </a:rPr>
              <a:t>to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remain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party</a:t>
            </a:r>
            <a:r>
              <a:rPr lang="de-DE" sz="2000" dirty="0">
                <a:solidFill>
                  <a:schemeClr val="tx1"/>
                </a:solidFill>
              </a:rPr>
              <a:t> in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dispute</a:t>
            </a:r>
            <a:r>
              <a:rPr lang="de-DE" sz="2000" dirty="0">
                <a:solidFill>
                  <a:schemeClr val="tx1"/>
                </a:solidFill>
              </a:rPr>
              <a:t> (Xiaomi </a:t>
            </a:r>
            <a:r>
              <a:rPr lang="de-DE" sz="2000" dirty="0" err="1">
                <a:solidFill>
                  <a:schemeClr val="tx1"/>
                </a:solidFill>
              </a:rPr>
              <a:t>case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</a:t>
            </a:r>
            <a:r>
              <a:rPr lang="de-DE" sz="2000" b="1" dirty="0" err="1">
                <a:solidFill>
                  <a:schemeClr val="tx1"/>
                </a:solidFill>
              </a:rPr>
              <a:t>Netherlands</a:t>
            </a:r>
            <a:r>
              <a:rPr lang="de-DE" sz="2000" dirty="0">
                <a:solidFill>
                  <a:schemeClr val="tx1"/>
                </a:solidFill>
              </a:rPr>
              <a:t>: Supreme </a:t>
            </a:r>
            <a:r>
              <a:rPr lang="de-DE" sz="2000" dirty="0" err="1">
                <a:solidFill>
                  <a:schemeClr val="tx1"/>
                </a:solidFill>
              </a:rPr>
              <a:t>court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judgment</a:t>
            </a:r>
            <a:r>
              <a:rPr lang="de-DE" sz="2000" dirty="0">
                <a:solidFill>
                  <a:schemeClr val="tx1"/>
                </a:solidFill>
              </a:rPr>
              <a:t> in </a:t>
            </a:r>
            <a:r>
              <a:rPr lang="de-DE" sz="2000" dirty="0" err="1">
                <a:solidFill>
                  <a:schemeClr val="tx1"/>
                </a:solidFill>
              </a:rPr>
              <a:t>late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December</a:t>
            </a:r>
            <a:r>
              <a:rPr lang="de-DE" sz="2000" dirty="0">
                <a:solidFill>
                  <a:schemeClr val="tx1"/>
                </a:solidFill>
              </a:rPr>
              <a:t> (Wiko </a:t>
            </a:r>
            <a:r>
              <a:rPr lang="de-DE" sz="2000" dirty="0" err="1">
                <a:solidFill>
                  <a:schemeClr val="tx1"/>
                </a:solidFill>
              </a:rPr>
              <a:t>case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</a:t>
            </a:r>
            <a:r>
              <a:rPr lang="de-DE" sz="2000" b="1" dirty="0">
                <a:solidFill>
                  <a:schemeClr val="tx1"/>
                </a:solidFill>
              </a:rPr>
              <a:t>Germany</a:t>
            </a:r>
            <a:r>
              <a:rPr lang="de-DE" sz="2000" dirty="0">
                <a:solidFill>
                  <a:schemeClr val="tx1"/>
                </a:solidFill>
              </a:rPr>
              <a:t>: 3rd FRAND </a:t>
            </a:r>
            <a:r>
              <a:rPr lang="de-DE" sz="2000" dirty="0" err="1">
                <a:solidFill>
                  <a:schemeClr val="tx1"/>
                </a:solidFill>
              </a:rPr>
              <a:t>ruling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of</a:t>
            </a:r>
            <a:r>
              <a:rPr lang="de-DE" sz="2000" dirty="0">
                <a:solidFill>
                  <a:schemeClr val="tx1"/>
                </a:solidFill>
              </a:rPr>
              <a:t> Federal Court </a:t>
            </a:r>
            <a:r>
              <a:rPr lang="de-DE" sz="2000" dirty="0" err="1">
                <a:solidFill>
                  <a:schemeClr val="tx1"/>
                </a:solidFill>
              </a:rPr>
              <a:t>of</a:t>
            </a:r>
            <a:r>
              <a:rPr lang="de-DE" sz="2000" dirty="0">
                <a:solidFill>
                  <a:schemeClr val="tx1"/>
                </a:solidFill>
              </a:rPr>
              <a:t> Justice in Wiko </a:t>
            </a:r>
            <a:r>
              <a:rPr lang="de-DE" sz="2000" dirty="0" err="1">
                <a:solidFill>
                  <a:schemeClr val="tx1"/>
                </a:solidFill>
              </a:rPr>
              <a:t>case</a:t>
            </a:r>
            <a:r>
              <a:rPr lang="de-DE" sz="2000" dirty="0">
                <a:solidFill>
                  <a:schemeClr val="tx1"/>
                </a:solidFill>
              </a:rPr>
              <a:t>, but Federal Court </a:t>
            </a:r>
            <a:r>
              <a:rPr lang="de-DE" sz="2000" dirty="0" err="1">
                <a:solidFill>
                  <a:schemeClr val="tx1"/>
                </a:solidFill>
              </a:rPr>
              <a:t>of</a:t>
            </a:r>
            <a:r>
              <a:rPr lang="de-DE" sz="2000" dirty="0">
                <a:solidFill>
                  <a:schemeClr val="tx1"/>
                </a:solidFill>
              </a:rPr>
              <a:t> Justice </a:t>
            </a:r>
            <a:r>
              <a:rPr lang="de-DE" sz="2000" dirty="0" err="1">
                <a:solidFill>
                  <a:schemeClr val="tx1"/>
                </a:solidFill>
              </a:rPr>
              <a:t>revoked</a:t>
            </a:r>
            <a:r>
              <a:rPr lang="de-DE" sz="2000" dirty="0">
                <a:solidFill>
                  <a:schemeClr val="tx1"/>
                </a:solidFill>
              </a:rPr>
              <a:t> EP 647 in </a:t>
            </a:r>
            <a:r>
              <a:rPr lang="de-DE" sz="2000" dirty="0" err="1">
                <a:solidFill>
                  <a:schemeClr val="tx1"/>
                </a:solidFill>
              </a:rPr>
              <a:t>late</a:t>
            </a:r>
            <a:r>
              <a:rPr lang="de-DE" sz="2000" dirty="0">
                <a:solidFill>
                  <a:schemeClr val="tx1"/>
                </a:solidFill>
              </a:rPr>
              <a:t> November 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508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841375"/>
          </a:xfrm>
        </p:spPr>
        <p:txBody>
          <a:bodyPr>
            <a:normAutofit/>
          </a:bodyPr>
          <a:lstStyle/>
          <a:p>
            <a:r>
              <a:rPr lang="en-GB" sz="3200" b="1" dirty="0"/>
              <a:t>Background for Q&amp;A</a:t>
            </a:r>
            <a:endParaRPr lang="de-DE" sz="32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992888" cy="3433936"/>
          </a:xfrm>
        </p:spPr>
        <p:txBody>
          <a:bodyPr>
            <a:normAutofit fontScale="92500"/>
          </a:bodyPr>
          <a:lstStyle/>
          <a:p>
            <a:pPr algn="l"/>
            <a:r>
              <a:rPr lang="de-DE" b="1" dirty="0">
                <a:solidFill>
                  <a:schemeClr val="tx1"/>
                </a:solidFill>
              </a:rPr>
              <a:t>The </a:t>
            </a:r>
            <a:r>
              <a:rPr lang="de-DE" b="1" dirty="0" err="1">
                <a:solidFill>
                  <a:schemeClr val="tx1"/>
                </a:solidFill>
              </a:rPr>
              <a:t>second</a:t>
            </a:r>
            <a:r>
              <a:rPr lang="de-DE" b="1" dirty="0">
                <a:solidFill>
                  <a:schemeClr val="tx1"/>
                </a:solidFill>
              </a:rPr>
              <a:t> UPC </a:t>
            </a:r>
            <a:r>
              <a:rPr lang="de-DE" b="1" dirty="0" err="1">
                <a:solidFill>
                  <a:schemeClr val="tx1"/>
                </a:solidFill>
              </a:rPr>
              <a:t>complaint</a:t>
            </a:r>
            <a:r>
              <a:rPr lang="de-DE" b="1" dirty="0">
                <a:solidFill>
                  <a:schemeClr val="tx1"/>
                </a:solidFill>
              </a:rPr>
              <a:t> in Germany </a:t>
            </a: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German Constitutional Court </a:t>
            </a:r>
            <a:r>
              <a:rPr lang="de-DE" sz="2000" dirty="0" err="1">
                <a:solidFill>
                  <a:schemeClr val="tx1"/>
                </a:solidFill>
              </a:rPr>
              <a:t>dismissed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second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complaint</a:t>
            </a:r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Germany </a:t>
            </a:r>
            <a:r>
              <a:rPr lang="de-DE" sz="2000" dirty="0" err="1">
                <a:solidFill>
                  <a:schemeClr val="tx1"/>
                </a:solidFill>
              </a:rPr>
              <a:t>ratified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UPC </a:t>
            </a:r>
            <a:r>
              <a:rPr lang="de-DE" sz="2000" dirty="0" err="1">
                <a:solidFill>
                  <a:schemeClr val="tx1"/>
                </a:solidFill>
              </a:rPr>
              <a:t>agreement</a:t>
            </a:r>
            <a:r>
              <a:rPr lang="de-DE" sz="2000" dirty="0">
                <a:solidFill>
                  <a:schemeClr val="tx1"/>
                </a:solidFill>
              </a:rPr>
              <a:t>, </a:t>
            </a:r>
            <a:r>
              <a:rPr lang="de-DE" sz="2000" dirty="0" err="1">
                <a:solidFill>
                  <a:schemeClr val="tx1"/>
                </a:solidFill>
              </a:rPr>
              <a:t>which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cleared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way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for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UPC</a:t>
            </a: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13 countries </a:t>
            </a:r>
            <a:r>
              <a:rPr lang="de-DE" sz="2000" dirty="0" err="1">
                <a:solidFill>
                  <a:schemeClr val="tx1"/>
                </a:solidFill>
              </a:rPr>
              <a:t>ratified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the</a:t>
            </a:r>
            <a:r>
              <a:rPr lang="de-DE" sz="2000" dirty="0">
                <a:solidFill>
                  <a:schemeClr val="tx1"/>
                </a:solidFill>
              </a:rPr>
              <a:t> PAP; </a:t>
            </a:r>
            <a:r>
              <a:rPr lang="de-DE" sz="2000" dirty="0" err="1">
                <a:solidFill>
                  <a:schemeClr val="tx1"/>
                </a:solidFill>
              </a:rPr>
              <a:t>preparations</a:t>
            </a:r>
            <a:r>
              <a:rPr lang="de-DE" sz="2000" dirty="0">
                <a:solidFill>
                  <a:schemeClr val="tx1"/>
                </a:solidFill>
              </a:rPr>
              <a:t> will </a:t>
            </a:r>
            <a:r>
              <a:rPr lang="de-DE" sz="2000" dirty="0" err="1">
                <a:solidFill>
                  <a:schemeClr val="tx1"/>
                </a:solidFill>
              </a:rPr>
              <a:t>start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soon</a:t>
            </a:r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● UPC </a:t>
            </a:r>
            <a:r>
              <a:rPr lang="de-DE" sz="2000" dirty="0" err="1">
                <a:solidFill>
                  <a:schemeClr val="tx1"/>
                </a:solidFill>
              </a:rPr>
              <a:t>start</a:t>
            </a:r>
            <a:r>
              <a:rPr lang="de-DE" sz="2000" dirty="0">
                <a:solidFill>
                  <a:schemeClr val="tx1"/>
                </a:solidFill>
              </a:rPr>
              <a:t> in </a:t>
            </a:r>
            <a:r>
              <a:rPr lang="de-DE" sz="2000" dirty="0" err="1">
                <a:solidFill>
                  <a:schemeClr val="tx1"/>
                </a:solidFill>
              </a:rPr>
              <a:t>late</a:t>
            </a:r>
            <a:r>
              <a:rPr lang="de-DE" sz="2000" dirty="0">
                <a:solidFill>
                  <a:schemeClr val="tx1"/>
                </a:solidFill>
              </a:rPr>
              <a:t> 2022 </a:t>
            </a:r>
            <a:r>
              <a:rPr lang="de-DE" sz="2000" dirty="0" err="1">
                <a:solidFill>
                  <a:schemeClr val="tx1"/>
                </a:solidFill>
              </a:rPr>
              <a:t>with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experienced</a:t>
            </a:r>
            <a:r>
              <a:rPr lang="de-DE" sz="2000" dirty="0">
                <a:solidFill>
                  <a:schemeClr val="tx1"/>
                </a:solidFill>
              </a:rPr>
              <a:t> patent </a:t>
            </a:r>
            <a:r>
              <a:rPr lang="de-DE" sz="2000" dirty="0" err="1">
                <a:solidFill>
                  <a:schemeClr val="tx1"/>
                </a:solidFill>
              </a:rPr>
              <a:t>judges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is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likely</a:t>
            </a:r>
            <a:endParaRPr lang="de-DE" sz="2000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  <a:p>
            <a:pPr algn="l"/>
            <a:r>
              <a:rPr lang="de-DE" sz="2000" dirty="0">
                <a:solidFill>
                  <a:schemeClr val="tx1"/>
                </a:solidFill>
              </a:rPr>
              <a:t>=&gt; </a:t>
            </a:r>
            <a:r>
              <a:rPr lang="de-DE" sz="2000" b="1" dirty="0">
                <a:solidFill>
                  <a:schemeClr val="tx1"/>
                </a:solidFill>
              </a:rPr>
              <a:t>The UPC </a:t>
            </a:r>
            <a:r>
              <a:rPr lang="de-DE" sz="2000" b="1" dirty="0" err="1">
                <a:solidFill>
                  <a:schemeClr val="tx1"/>
                </a:solidFill>
              </a:rPr>
              <a:t>has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the</a:t>
            </a:r>
            <a:r>
              <a:rPr lang="de-DE" sz="2000" b="1" dirty="0">
                <a:solidFill>
                  <a:schemeClr val="tx1"/>
                </a:solidFill>
              </a:rPr>
              <a:t> potential </a:t>
            </a:r>
            <a:r>
              <a:rPr lang="de-DE" sz="2000" b="1" dirty="0" err="1">
                <a:solidFill>
                  <a:schemeClr val="tx1"/>
                </a:solidFill>
              </a:rPr>
              <a:t>to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become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the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  <a:r>
              <a:rPr lang="de-DE" sz="2000" b="1" dirty="0" err="1">
                <a:solidFill>
                  <a:schemeClr val="tx1"/>
                </a:solidFill>
              </a:rPr>
              <a:t>gamechanger</a:t>
            </a:r>
            <a:r>
              <a:rPr lang="de-DE" sz="2000" b="1" dirty="0">
                <a:solidFill>
                  <a:schemeClr val="tx1"/>
                </a:solidFill>
              </a:rPr>
              <a:t> in SEP/FRAND </a:t>
            </a:r>
            <a:r>
              <a:rPr lang="de-DE" sz="2000" b="1" dirty="0" err="1">
                <a:solidFill>
                  <a:schemeClr val="tx1"/>
                </a:solidFill>
              </a:rPr>
              <a:t>law</a:t>
            </a:r>
            <a:endParaRPr lang="de-DE" sz="2000" b="1" dirty="0">
              <a:solidFill>
                <a:schemeClr val="tx1"/>
              </a:solidFill>
            </a:endParaRPr>
          </a:p>
          <a:p>
            <a:pPr algn="l"/>
            <a:r>
              <a:rPr lang="de-DE" sz="2000" b="1" dirty="0">
                <a:solidFill>
                  <a:schemeClr val="tx1"/>
                </a:solidFill>
              </a:rPr>
              <a:t>=&gt; </a:t>
            </a:r>
            <a:r>
              <a:rPr lang="de-DE" sz="2000" b="1" dirty="0" err="1">
                <a:solidFill>
                  <a:schemeClr val="tx1"/>
                </a:solidFill>
              </a:rPr>
              <a:t>Coexistence</a:t>
            </a:r>
            <a:r>
              <a:rPr lang="de-DE" sz="2000" b="1" dirty="0">
                <a:solidFill>
                  <a:schemeClr val="tx1"/>
                </a:solidFill>
              </a:rPr>
              <a:t> of </a:t>
            </a:r>
            <a:r>
              <a:rPr lang="de-DE" sz="2000" b="1" dirty="0" err="1">
                <a:solidFill>
                  <a:schemeClr val="tx1"/>
                </a:solidFill>
              </a:rPr>
              <a:t>the</a:t>
            </a:r>
            <a:r>
              <a:rPr lang="de-DE" sz="2000" b="1" dirty="0">
                <a:solidFill>
                  <a:schemeClr val="tx1"/>
                </a:solidFill>
              </a:rPr>
              <a:t> UPC and </a:t>
            </a:r>
            <a:r>
              <a:rPr lang="de-DE" sz="2000" b="1" dirty="0" err="1">
                <a:solidFill>
                  <a:schemeClr val="tx1"/>
                </a:solidFill>
              </a:rPr>
              <a:t>the</a:t>
            </a:r>
            <a:r>
              <a:rPr lang="de-DE" sz="2000" b="1" dirty="0">
                <a:solidFill>
                  <a:schemeClr val="tx1"/>
                </a:solidFill>
              </a:rPr>
              <a:t> London patent </a:t>
            </a:r>
            <a:r>
              <a:rPr lang="de-DE" sz="2000" b="1" dirty="0" err="1">
                <a:solidFill>
                  <a:schemeClr val="tx1"/>
                </a:solidFill>
              </a:rPr>
              <a:t>courts</a:t>
            </a:r>
            <a:r>
              <a:rPr lang="de-DE" sz="20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3365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77825"/>
            <a:ext cx="7772400" cy="841375"/>
          </a:xfrm>
        </p:spPr>
        <p:txBody>
          <a:bodyPr>
            <a:normAutofit/>
          </a:bodyPr>
          <a:lstStyle/>
          <a:p>
            <a:r>
              <a:rPr lang="en-GB" sz="4000" b="1" dirty="0">
                <a:ea typeface="Calibri" panose="020F0502020204030204" pitchFamily="34" charset="0"/>
              </a:rPr>
              <a:t>Also i</a:t>
            </a:r>
            <a:r>
              <a:rPr lang="en-GB" sz="4000" b="1" dirty="0">
                <a:effectLst/>
                <a:ea typeface="Calibri" panose="020F0502020204030204" pitchFamily="34" charset="0"/>
              </a:rPr>
              <a:t>mportant</a:t>
            </a:r>
            <a:endParaRPr lang="de-DE" sz="40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992888" cy="489654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de-DE" b="1" dirty="0" err="1">
                <a:solidFill>
                  <a:schemeClr val="tx1"/>
                </a:solidFill>
              </a:rPr>
              <a:t>Important</a:t>
            </a:r>
            <a:r>
              <a:rPr lang="de-DE" b="1" dirty="0">
                <a:solidFill>
                  <a:schemeClr val="tx1"/>
                </a:solidFill>
              </a:rPr>
              <a:t> </a:t>
            </a:r>
            <a:r>
              <a:rPr lang="de-DE" b="1" dirty="0" err="1">
                <a:solidFill>
                  <a:schemeClr val="tx1"/>
                </a:solidFill>
              </a:rPr>
              <a:t>deals</a:t>
            </a:r>
            <a:endParaRPr lang="de-DE" dirty="0">
              <a:solidFill>
                <a:schemeClr val="tx1"/>
              </a:solidFill>
            </a:endParaRP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April: </a:t>
            </a:r>
            <a:r>
              <a:rPr lang="de-DE" sz="2300" b="1" dirty="0">
                <a:solidFill>
                  <a:schemeClr val="tx1"/>
                </a:solidFill>
              </a:rPr>
              <a:t>Nokia </a:t>
            </a:r>
            <a:r>
              <a:rPr lang="de-DE" sz="2300" dirty="0">
                <a:solidFill>
                  <a:schemeClr val="tx1"/>
                </a:solidFill>
              </a:rPr>
              <a:t>and</a:t>
            </a:r>
            <a:r>
              <a:rPr lang="de-DE" sz="2300" b="1" dirty="0">
                <a:solidFill>
                  <a:schemeClr val="tx1"/>
                </a:solidFill>
              </a:rPr>
              <a:t> Lenovo </a:t>
            </a:r>
            <a:r>
              <a:rPr lang="de-DE" sz="2300" dirty="0" err="1">
                <a:solidFill>
                  <a:schemeClr val="tx1"/>
                </a:solidFill>
              </a:rPr>
              <a:t>settle</a:t>
            </a:r>
            <a:r>
              <a:rPr lang="de-DE" sz="2300" dirty="0">
                <a:solidFill>
                  <a:schemeClr val="tx1"/>
                </a:solidFill>
              </a:rPr>
              <a:t> global </a:t>
            </a:r>
            <a:r>
              <a:rPr lang="de-DE" sz="2300" dirty="0" err="1">
                <a:solidFill>
                  <a:schemeClr val="tx1"/>
                </a:solidFill>
              </a:rPr>
              <a:t>dispute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May: </a:t>
            </a:r>
            <a:r>
              <a:rPr lang="de-DE" sz="2300" b="1" dirty="0">
                <a:solidFill>
                  <a:schemeClr val="tx1"/>
                </a:solidFill>
              </a:rPr>
              <a:t>Ericsson </a:t>
            </a:r>
            <a:r>
              <a:rPr lang="de-DE" sz="2300" dirty="0">
                <a:solidFill>
                  <a:schemeClr val="tx1"/>
                </a:solidFill>
              </a:rPr>
              <a:t>and</a:t>
            </a:r>
            <a:r>
              <a:rPr lang="de-DE" sz="2300" b="1" dirty="0">
                <a:solidFill>
                  <a:schemeClr val="tx1"/>
                </a:solidFill>
              </a:rPr>
              <a:t> Samsung </a:t>
            </a:r>
            <a:r>
              <a:rPr lang="de-DE" sz="2300" dirty="0" err="1">
                <a:solidFill>
                  <a:schemeClr val="tx1"/>
                </a:solidFill>
              </a:rPr>
              <a:t>agree</a:t>
            </a:r>
            <a:r>
              <a:rPr lang="de-DE" sz="2300" dirty="0">
                <a:solidFill>
                  <a:schemeClr val="tx1"/>
                </a:solidFill>
              </a:rPr>
              <a:t> on global SEP </a:t>
            </a:r>
            <a:r>
              <a:rPr lang="de-DE" sz="2300" dirty="0" err="1">
                <a:solidFill>
                  <a:schemeClr val="tx1"/>
                </a:solidFill>
              </a:rPr>
              <a:t>licence</a:t>
            </a:r>
            <a:endParaRPr lang="de-DE" sz="2300" dirty="0">
              <a:solidFill>
                <a:schemeClr val="tx1"/>
              </a:solidFill>
            </a:endParaRP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June</a:t>
            </a:r>
            <a:r>
              <a:rPr lang="de-DE" sz="2300" b="1" dirty="0">
                <a:solidFill>
                  <a:schemeClr val="tx1"/>
                </a:solidFill>
              </a:rPr>
              <a:t>: Daimler </a:t>
            </a:r>
            <a:r>
              <a:rPr lang="de-DE" sz="2300" dirty="0" err="1">
                <a:solidFill>
                  <a:schemeClr val="tx1"/>
                </a:solidFill>
              </a:rPr>
              <a:t>agrees</a:t>
            </a:r>
            <a:r>
              <a:rPr lang="de-DE" sz="2300" dirty="0">
                <a:solidFill>
                  <a:schemeClr val="tx1"/>
                </a:solidFill>
              </a:rPr>
              <a:t> on </a:t>
            </a:r>
            <a:r>
              <a:rPr lang="de-DE" sz="2300" dirty="0" err="1">
                <a:solidFill>
                  <a:schemeClr val="tx1"/>
                </a:solidFill>
              </a:rPr>
              <a:t>licence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with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b="1" dirty="0">
                <a:solidFill>
                  <a:schemeClr val="tx1"/>
                </a:solidFill>
              </a:rPr>
              <a:t>Nokia. </a:t>
            </a:r>
            <a:r>
              <a:rPr lang="de-DE" sz="2300" dirty="0" err="1">
                <a:solidFill>
                  <a:schemeClr val="tx1"/>
                </a:solidFill>
              </a:rPr>
              <a:t>Earlier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agreements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with</a:t>
            </a:r>
            <a:r>
              <a:rPr lang="de-DE" sz="2300" dirty="0">
                <a:solidFill>
                  <a:schemeClr val="tx1"/>
                </a:solidFill>
              </a:rPr>
              <a:t> Sharp and Conversant.</a:t>
            </a: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</a:t>
            </a:r>
            <a:r>
              <a:rPr lang="de-DE" sz="2300" dirty="0" err="1">
                <a:solidFill>
                  <a:schemeClr val="tx1"/>
                </a:solidFill>
              </a:rPr>
              <a:t>July</a:t>
            </a:r>
            <a:r>
              <a:rPr lang="de-DE" sz="2300" dirty="0">
                <a:solidFill>
                  <a:schemeClr val="tx1"/>
                </a:solidFill>
              </a:rPr>
              <a:t>: </a:t>
            </a:r>
            <a:r>
              <a:rPr lang="de-DE" sz="2300" b="1" dirty="0">
                <a:solidFill>
                  <a:schemeClr val="tx1"/>
                </a:solidFill>
              </a:rPr>
              <a:t>Volkswagen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takes</a:t>
            </a:r>
            <a:r>
              <a:rPr lang="de-DE" sz="2300" dirty="0">
                <a:solidFill>
                  <a:schemeClr val="tx1"/>
                </a:solidFill>
              </a:rPr>
              <a:t> 4G </a:t>
            </a:r>
            <a:r>
              <a:rPr lang="de-DE" sz="2300" dirty="0" err="1">
                <a:solidFill>
                  <a:schemeClr val="tx1"/>
                </a:solidFill>
              </a:rPr>
              <a:t>licence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from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b="1" dirty="0">
                <a:solidFill>
                  <a:schemeClr val="tx1"/>
                </a:solidFill>
              </a:rPr>
              <a:t>Huawei</a:t>
            </a: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August: </a:t>
            </a:r>
            <a:r>
              <a:rPr lang="de-DE" sz="2300" b="1" dirty="0" err="1">
                <a:solidFill>
                  <a:schemeClr val="tx1"/>
                </a:solidFill>
              </a:rPr>
              <a:t>InterDigital</a:t>
            </a:r>
            <a:r>
              <a:rPr lang="de-DE" sz="2300" b="1" dirty="0">
                <a:solidFill>
                  <a:schemeClr val="tx1"/>
                </a:solidFill>
              </a:rPr>
              <a:t> </a:t>
            </a:r>
            <a:r>
              <a:rPr lang="de-DE" sz="2300" dirty="0">
                <a:solidFill>
                  <a:schemeClr val="tx1"/>
                </a:solidFill>
              </a:rPr>
              <a:t>and</a:t>
            </a:r>
            <a:r>
              <a:rPr lang="de-DE" sz="2300" b="1" dirty="0">
                <a:solidFill>
                  <a:schemeClr val="tx1"/>
                </a:solidFill>
              </a:rPr>
              <a:t> Xiaomi </a:t>
            </a:r>
            <a:r>
              <a:rPr lang="de-DE" sz="2300" dirty="0">
                <a:solidFill>
                  <a:schemeClr val="tx1"/>
                </a:solidFill>
              </a:rPr>
              <a:t>end global </a:t>
            </a:r>
            <a:r>
              <a:rPr lang="de-DE" sz="2300" dirty="0" err="1">
                <a:solidFill>
                  <a:schemeClr val="tx1"/>
                </a:solidFill>
              </a:rPr>
              <a:t>dispute</a:t>
            </a:r>
            <a:endParaRPr lang="de-DE" sz="2300" dirty="0">
              <a:solidFill>
                <a:schemeClr val="tx1"/>
              </a:solidFill>
            </a:endParaRP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August: </a:t>
            </a:r>
            <a:r>
              <a:rPr lang="de-DE" sz="2300" b="1" dirty="0">
                <a:solidFill>
                  <a:schemeClr val="tx1"/>
                </a:solidFill>
              </a:rPr>
              <a:t>Sisvel </a:t>
            </a:r>
            <a:r>
              <a:rPr lang="de-DE" sz="2300" dirty="0" err="1">
                <a:solidFill>
                  <a:schemeClr val="tx1"/>
                </a:solidFill>
              </a:rPr>
              <a:t>reaches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agreements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with</a:t>
            </a:r>
            <a:r>
              <a:rPr lang="de-DE" sz="2300" dirty="0">
                <a:solidFill>
                  <a:schemeClr val="tx1"/>
                </a:solidFill>
              </a:rPr>
              <a:t> BLU, ZTE and Samsung. </a:t>
            </a:r>
            <a:r>
              <a:rPr lang="de-DE" sz="2300" dirty="0" err="1">
                <a:solidFill>
                  <a:schemeClr val="tx1"/>
                </a:solidFill>
              </a:rPr>
              <a:t>Earlier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agreements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with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Oppo</a:t>
            </a:r>
            <a:r>
              <a:rPr lang="de-DE" sz="2300" dirty="0">
                <a:solidFill>
                  <a:schemeClr val="tx1"/>
                </a:solidFill>
              </a:rPr>
              <a:t> and Xiaomi</a:t>
            </a: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</a:t>
            </a:r>
            <a:r>
              <a:rPr lang="de-DE" sz="2300" dirty="0" err="1">
                <a:solidFill>
                  <a:schemeClr val="tx1"/>
                </a:solidFill>
              </a:rPr>
              <a:t>October</a:t>
            </a:r>
            <a:r>
              <a:rPr lang="de-DE" sz="2300" b="1" dirty="0">
                <a:solidFill>
                  <a:schemeClr val="tx1"/>
                </a:solidFill>
              </a:rPr>
              <a:t>: Sharp </a:t>
            </a:r>
            <a:r>
              <a:rPr lang="de-DE" sz="2300" dirty="0">
                <a:solidFill>
                  <a:schemeClr val="tx1"/>
                </a:solidFill>
              </a:rPr>
              <a:t>and</a:t>
            </a:r>
            <a:r>
              <a:rPr lang="de-DE" sz="2300" b="1" dirty="0">
                <a:solidFill>
                  <a:schemeClr val="tx1"/>
                </a:solidFill>
              </a:rPr>
              <a:t> </a:t>
            </a:r>
            <a:r>
              <a:rPr lang="de-DE" sz="2300" b="1" dirty="0" err="1">
                <a:solidFill>
                  <a:schemeClr val="tx1"/>
                </a:solidFill>
              </a:rPr>
              <a:t>Oppo</a:t>
            </a:r>
            <a:r>
              <a:rPr lang="de-DE" sz="2300" b="1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settle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their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disputes</a:t>
            </a:r>
            <a:r>
              <a:rPr lang="de-DE" sz="2300" dirty="0">
                <a:solidFill>
                  <a:schemeClr val="tx1"/>
                </a:solidFill>
              </a:rPr>
              <a:t> in Germany and China</a:t>
            </a: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November</a:t>
            </a:r>
            <a:r>
              <a:rPr lang="de-DE" sz="2300" b="1" dirty="0">
                <a:solidFill>
                  <a:schemeClr val="tx1"/>
                </a:solidFill>
              </a:rPr>
              <a:t>: Avanci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gives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licence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to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b="1" dirty="0">
                <a:solidFill>
                  <a:schemeClr val="tx1"/>
                </a:solidFill>
              </a:rPr>
              <a:t>Jaguar</a:t>
            </a:r>
            <a:r>
              <a:rPr lang="de-DE" sz="2300" dirty="0">
                <a:solidFill>
                  <a:schemeClr val="tx1"/>
                </a:solidFill>
              </a:rPr>
              <a:t>, </a:t>
            </a:r>
            <a:r>
              <a:rPr lang="de-DE" sz="2300" dirty="0" err="1">
                <a:solidFill>
                  <a:schemeClr val="tx1"/>
                </a:solidFill>
              </a:rPr>
              <a:t>LandRover</a:t>
            </a:r>
            <a:r>
              <a:rPr lang="de-DE" sz="2300" dirty="0">
                <a:solidFill>
                  <a:schemeClr val="tx1"/>
                </a:solidFill>
              </a:rPr>
              <a:t> and </a:t>
            </a:r>
            <a:r>
              <a:rPr lang="de-DE" sz="2300" dirty="0" err="1">
                <a:solidFill>
                  <a:schemeClr val="tx1"/>
                </a:solidFill>
              </a:rPr>
              <a:t>Astin</a:t>
            </a:r>
            <a:r>
              <a:rPr lang="de-DE" sz="2300" dirty="0">
                <a:solidFill>
                  <a:schemeClr val="tx1"/>
                </a:solidFill>
              </a:rPr>
              <a:t> Martin</a:t>
            </a:r>
          </a:p>
          <a:p>
            <a:pPr algn="l"/>
            <a:r>
              <a:rPr lang="de-DE" sz="2300" dirty="0">
                <a:solidFill>
                  <a:schemeClr val="tx1"/>
                </a:solidFill>
              </a:rPr>
              <a:t>● </a:t>
            </a:r>
            <a:r>
              <a:rPr lang="de-DE" sz="2300" dirty="0" err="1">
                <a:solidFill>
                  <a:schemeClr val="tx1"/>
                </a:solidFill>
              </a:rPr>
              <a:t>December</a:t>
            </a:r>
            <a:r>
              <a:rPr lang="de-DE" sz="2300" dirty="0">
                <a:solidFill>
                  <a:schemeClr val="tx1"/>
                </a:solidFill>
              </a:rPr>
              <a:t>: </a:t>
            </a:r>
            <a:r>
              <a:rPr lang="de-DE" sz="2300" b="1" dirty="0">
                <a:solidFill>
                  <a:schemeClr val="tx1"/>
                </a:solidFill>
              </a:rPr>
              <a:t>Hisense</a:t>
            </a:r>
            <a:r>
              <a:rPr lang="de-DE" sz="2300" dirty="0">
                <a:solidFill>
                  <a:schemeClr val="tx1"/>
                </a:solidFill>
              </a:rPr>
              <a:t>, </a:t>
            </a:r>
            <a:r>
              <a:rPr lang="de-DE" sz="2300" dirty="0" err="1">
                <a:solidFill>
                  <a:schemeClr val="tx1"/>
                </a:solidFill>
              </a:rPr>
              <a:t>the</a:t>
            </a:r>
            <a:r>
              <a:rPr lang="de-DE" sz="2300" dirty="0">
                <a:solidFill>
                  <a:schemeClr val="tx1"/>
                </a:solidFill>
              </a:rPr>
              <a:t> last of </a:t>
            </a:r>
            <a:r>
              <a:rPr lang="de-DE" sz="2300" dirty="0" err="1">
                <a:solidFill>
                  <a:schemeClr val="tx1"/>
                </a:solidFill>
              </a:rPr>
              <a:t>important</a:t>
            </a:r>
            <a:r>
              <a:rPr lang="de-DE" sz="2300" dirty="0">
                <a:solidFill>
                  <a:schemeClr val="tx1"/>
                </a:solidFill>
              </a:rPr>
              <a:t> Chinese </a:t>
            </a:r>
            <a:r>
              <a:rPr lang="de-DE" sz="2300" dirty="0" err="1">
                <a:solidFill>
                  <a:schemeClr val="tx1"/>
                </a:solidFill>
              </a:rPr>
              <a:t>handset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makers</a:t>
            </a:r>
            <a:r>
              <a:rPr lang="de-DE" sz="2300" dirty="0">
                <a:solidFill>
                  <a:schemeClr val="tx1"/>
                </a:solidFill>
              </a:rPr>
              <a:t>,</a:t>
            </a:r>
            <a:r>
              <a:rPr lang="de-DE" sz="2300" b="1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takes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licence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dirty="0" err="1">
                <a:solidFill>
                  <a:schemeClr val="tx1"/>
                </a:solidFill>
              </a:rPr>
              <a:t>from</a:t>
            </a:r>
            <a:r>
              <a:rPr lang="de-DE" sz="2300" dirty="0">
                <a:solidFill>
                  <a:schemeClr val="tx1"/>
                </a:solidFill>
              </a:rPr>
              <a:t> </a:t>
            </a:r>
            <a:r>
              <a:rPr lang="de-DE" sz="2300" b="1" dirty="0">
                <a:solidFill>
                  <a:schemeClr val="tx1"/>
                </a:solidFill>
              </a:rPr>
              <a:t>MPEG LA pool</a:t>
            </a:r>
          </a:p>
          <a:p>
            <a:pPr algn="l"/>
            <a:endParaRPr lang="de-DE" sz="2300" b="1" dirty="0">
              <a:solidFill>
                <a:schemeClr val="tx1"/>
              </a:solidFill>
            </a:endParaRPr>
          </a:p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26228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_LES_APEB_MK" id="{621A67C6-BFDF-4C76-90BE-4A1E3FA3E0E1}" vid="{2C830359-0D9D-4DA5-A877-6768F02DC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Microsoft Office PowerPoint</Application>
  <PresentationFormat>Affichage à l'écran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PT Sans</vt:lpstr>
      <vt:lpstr>Larissa-Design</vt:lpstr>
      <vt:lpstr>Panorama of major cases and deals announced over 2021</vt:lpstr>
      <vt:lpstr>Milestone 1</vt:lpstr>
      <vt:lpstr>Milestone 2</vt:lpstr>
      <vt:lpstr>Milestone 3</vt:lpstr>
      <vt:lpstr>Milestone 4</vt:lpstr>
      <vt:lpstr>Milestone 5</vt:lpstr>
      <vt:lpstr>Milestone 6</vt:lpstr>
      <vt:lpstr>Background for Q&amp;A</vt:lpstr>
      <vt:lpstr>Also important</vt:lpstr>
      <vt:lpstr>Also important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Panorama of major cases and deals announced over 2021</dc:title>
  <dc:creator>amaury catrice</dc:creator>
  <cp:lastModifiedBy>amaury catrice</cp:lastModifiedBy>
  <cp:revision>1</cp:revision>
  <dcterms:modified xsi:type="dcterms:W3CDTF">2021-12-23T15:20:47Z</dcterms:modified>
</cp:coreProperties>
</file>