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3" r:id="rId2"/>
    <p:sldId id="363" r:id="rId3"/>
    <p:sldId id="364" r:id="rId4"/>
    <p:sldId id="365" r:id="rId5"/>
    <p:sldId id="366" r:id="rId6"/>
    <p:sldId id="344" r:id="rId7"/>
    <p:sldId id="367" r:id="rId8"/>
    <p:sldId id="368" r:id="rId9"/>
    <p:sldId id="317" r:id="rId10"/>
    <p:sldId id="371" r:id="rId11"/>
    <p:sldId id="348" r:id="rId12"/>
    <p:sldId id="349" r:id="rId13"/>
    <p:sldId id="350" r:id="rId14"/>
    <p:sldId id="369" r:id="rId15"/>
    <p:sldId id="351" r:id="rId16"/>
    <p:sldId id="345" r:id="rId17"/>
    <p:sldId id="353" r:id="rId18"/>
    <p:sldId id="354" r:id="rId19"/>
    <p:sldId id="355" r:id="rId20"/>
    <p:sldId id="370" r:id="rId21"/>
    <p:sldId id="356" r:id="rId22"/>
    <p:sldId id="357" r:id="rId23"/>
    <p:sldId id="359" r:id="rId24"/>
    <p:sldId id="372" r:id="rId25"/>
    <p:sldId id="360" r:id="rId26"/>
    <p:sldId id="361" r:id="rId27"/>
    <p:sldId id="373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140475-DCD9-4B08-AD99-8678EB0C4B48}">
          <p14:sldIdLst>
            <p14:sldId id="313"/>
            <p14:sldId id="363"/>
            <p14:sldId id="364"/>
            <p14:sldId id="365"/>
            <p14:sldId id="366"/>
            <p14:sldId id="344"/>
            <p14:sldId id="367"/>
            <p14:sldId id="368"/>
            <p14:sldId id="317"/>
            <p14:sldId id="371"/>
            <p14:sldId id="348"/>
            <p14:sldId id="349"/>
            <p14:sldId id="350"/>
            <p14:sldId id="369"/>
            <p14:sldId id="351"/>
            <p14:sldId id="345"/>
            <p14:sldId id="353"/>
            <p14:sldId id="354"/>
            <p14:sldId id="355"/>
            <p14:sldId id="370"/>
            <p14:sldId id="356"/>
            <p14:sldId id="357"/>
            <p14:sldId id="359"/>
            <p14:sldId id="372"/>
            <p14:sldId id="360"/>
            <p14:sldId id="361"/>
            <p14:sldId id="3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FD5"/>
    <a:srgbClr val="B6BE34"/>
    <a:srgbClr val="666666"/>
    <a:srgbClr val="E4E4E4"/>
    <a:srgbClr val="00000A"/>
    <a:srgbClr val="1AC604"/>
    <a:srgbClr val="6817FF"/>
    <a:srgbClr val="FF8001"/>
    <a:srgbClr val="FF00FF"/>
    <a:srgbClr val="434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7" autoAdjust="0"/>
    <p:restoredTop sz="95407" autoAdjust="0"/>
  </p:normalViewPr>
  <p:slideViewPr>
    <p:cSldViewPr snapToGrid="0" snapToObjects="1">
      <p:cViewPr varScale="1">
        <p:scale>
          <a:sx n="96" d="100"/>
          <a:sy n="96" d="100"/>
        </p:scale>
        <p:origin x="888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00521\Documents\01%20Active\LES%20Survey%202018\Final%20results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prstClr val="whit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1AC604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DD-4451-BE8E-57268BDEE463}"/>
              </c:ext>
            </c:extLst>
          </c:dPt>
          <c:dPt>
            <c:idx val="1"/>
            <c:bubble3D val="0"/>
            <c:spPr>
              <a:solidFill>
                <a:srgbClr val="6817FF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DD-4451-BE8E-57268BDEE463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DD-4451-BE8E-57268BDEE463}"/>
              </c:ext>
            </c:extLst>
          </c:dPt>
          <c:dLbls>
            <c:dLbl>
              <c:idx val="1"/>
              <c:layout>
                <c:manualLayout>
                  <c:x val="0.11914238845144369"/>
                  <c:y val="-0.2237962962962979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DD-4451-BE8E-57268BDEE4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'Charts for report'!$B$11:$B$13</c:f>
              <c:numCache>
                <c:formatCode>General</c:formatCode>
                <c:ptCount val="3"/>
                <c:pt idx="0">
                  <c:v>37</c:v>
                </c:pt>
                <c:pt idx="1">
                  <c:v>37</c:v>
                </c:pt>
                <c:pt idx="2">
                  <c:v>26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report'!$A$11:$A$13</c15:sqref>
                        </c15:formulaRef>
                      </c:ext>
                    </c:extLst>
                    <c:strCache>
                      <c:ptCount val="3"/>
                      <c:pt idx="0">
                        <c:v>IP Services</c:v>
                      </c:pt>
                      <c:pt idx="1">
                        <c:v>Corporate</c:v>
                      </c:pt>
                      <c:pt idx="2">
                        <c:v>Academic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B9DD-4451-BE8E-57268BDEE4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prstClr val="whit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1AC604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3763-44C4-A476-06BDAFEDFDCB}"/>
              </c:ext>
            </c:extLst>
          </c:dPt>
          <c:dPt>
            <c:idx val="1"/>
            <c:bubble3D val="0"/>
            <c:spPr>
              <a:solidFill>
                <a:srgbClr val="6817FF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763-44C4-A476-06BDAFEDFDCB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763-44C4-A476-06BDAFEDFDCB}"/>
              </c:ext>
            </c:extLst>
          </c:dPt>
          <c:dLbls>
            <c:dLbl>
              <c:idx val="0"/>
              <c:layout>
                <c:manualLayout>
                  <c:x val="-4.2659457200955653E-2"/>
                  <c:y val="0.1354163706154760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&lt;50 K€
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63-44C4-A476-06BDAFEDFDCB}"/>
                </c:ext>
              </c:extLst>
            </c:dLbl>
            <c:dLbl>
              <c:idx val="2"/>
              <c:layout>
                <c:manualLayout>
                  <c:x val="-4.8205622390820227E-2"/>
                  <c:y val="-0.1488831002771461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63-44C4-A476-06BDAFEDFDCB}"/>
                </c:ext>
              </c:extLst>
            </c:dLbl>
            <c:dLbl>
              <c:idx val="3"/>
              <c:layout>
                <c:manualLayout>
                  <c:x val="0.18702196094604018"/>
                  <c:y val="-2.45159932363851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63-44C4-A476-06BDAFEDFD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'Charts for report'!$B$253:$B$257</c:f>
              <c:numCache>
                <c:formatCode>General</c:formatCode>
                <c:ptCount val="5"/>
                <c:pt idx="0">
                  <c:v>4</c:v>
                </c:pt>
                <c:pt idx="1">
                  <c:v>15</c:v>
                </c:pt>
                <c:pt idx="2">
                  <c:v>13</c:v>
                </c:pt>
                <c:pt idx="3">
                  <c:v>13</c:v>
                </c:pt>
                <c:pt idx="4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report'!$A$253:$A$257</c15:sqref>
                        </c15:formulaRef>
                      </c:ext>
                    </c:extLst>
                    <c:strCache>
                      <c:ptCount val="5"/>
                      <c:pt idx="0">
                        <c:v>0-50 K€</c:v>
                      </c:pt>
                      <c:pt idx="1">
                        <c:v>50-100 K€</c:v>
                      </c:pt>
                      <c:pt idx="2">
                        <c:v>100-200 K€</c:v>
                      </c:pt>
                      <c:pt idx="3">
                        <c:v>200-500 K€</c:v>
                      </c:pt>
                      <c:pt idx="4">
                        <c:v>+500 K€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3763-44C4-A476-06BDAFEDF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817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'Charts for report'!$S$262:$S$270</c:f>
              <c:numCache>
                <c:formatCode>0</c:formatCode>
                <c:ptCount val="9"/>
                <c:pt idx="0">
                  <c:v>470</c:v>
                </c:pt>
                <c:pt idx="1">
                  <c:v>450</c:v>
                </c:pt>
                <c:pt idx="2">
                  <c:v>329.54545454545456</c:v>
                </c:pt>
                <c:pt idx="3">
                  <c:v>300</c:v>
                </c:pt>
                <c:pt idx="4">
                  <c:v>212.5</c:v>
                </c:pt>
                <c:pt idx="5">
                  <c:v>204.16666666666652</c:v>
                </c:pt>
                <c:pt idx="6">
                  <c:v>121.87499999999999</c:v>
                </c:pt>
                <c:pt idx="7">
                  <c:v>112.5</c:v>
                </c:pt>
                <c:pt idx="8">
                  <c:v>68.75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report'!$S$261</c15:sqref>
                        </c15:formulaRef>
                      </c:ext>
                    </c:extLst>
                    <c:strCache>
                      <c:ptCount val="1"/>
                      <c:pt idx="0">
                        <c:v>Average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report'!$R$262:$R$270</c15:sqref>
                        </c15:formulaRef>
                      </c:ext>
                    </c:extLst>
                    <c:strCache>
                      <c:ptCount val="9"/>
                      <c:pt idx="0">
                        <c:v>Biotechnologies</c:v>
                      </c:pt>
                      <c:pt idx="1">
                        <c:v>Chemical</c:v>
                      </c:pt>
                      <c:pt idx="2">
                        <c:v>Pharmaceuticals, Life sciences</c:v>
                      </c:pt>
                      <c:pt idx="3">
                        <c:v>Software</c:v>
                      </c:pt>
                      <c:pt idx="4">
                        <c:v>ICT</c:v>
                      </c:pt>
                      <c:pt idx="5">
                        <c:v>Other</c:v>
                      </c:pt>
                      <c:pt idx="6">
                        <c:v>Electronics/Semi-conductors</c:v>
                      </c:pt>
                      <c:pt idx="7">
                        <c:v>Automotive</c:v>
                      </c:pt>
                      <c:pt idx="8">
                        <c:v>Industrial equipment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4A93-42AA-A1B5-4AC8056EE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261852544"/>
        <c:axId val="261883008"/>
      </c:barChart>
      <c:catAx>
        <c:axId val="2618525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chemeClr val="bg1"/>
            </a:solidFill>
          </a:ln>
        </c:spPr>
        <c:crossAx val="261883008"/>
        <c:crosses val="autoZero"/>
        <c:auto val="1"/>
        <c:lblAlgn val="ctr"/>
        <c:lblOffset val="100"/>
        <c:noMultiLvlLbl val="0"/>
      </c:catAx>
      <c:valAx>
        <c:axId val="261883008"/>
        <c:scaling>
          <c:orientation val="minMax"/>
        </c:scaling>
        <c:delete val="0"/>
        <c:axPos val="t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Average price in K</a:t>
                </a:r>
                <a:r>
                  <a:rPr lang="en-GB" sz="1000" b="1" i="0" u="none" strike="noStrike" baseline="0" dirty="0"/>
                  <a:t>€ by industry</a:t>
                </a:r>
                <a:endParaRPr lang="en-US" dirty="0"/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spPr>
          <a:ln w="25400">
            <a:solidFill>
              <a:sysClr val="window" lastClr="FFFFFF"/>
            </a:solidFill>
          </a:ln>
        </c:spPr>
        <c:crossAx val="261852544"/>
        <c:crosses val="autoZero"/>
        <c:crossBetween val="between"/>
      </c:valAx>
      <c:spPr>
        <a:solidFill>
          <a:sysClr val="window" lastClr="FFFFFF">
            <a:lumMod val="85000"/>
          </a:sysClr>
        </a:soli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AC604"/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6.78583406240886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1E-47E6-A737-B7531FD822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'Charts for report'!$B$275:$B$278</c:f>
              <c:numCache>
                <c:formatCode>0.0%</c:formatCode>
                <c:ptCount val="4"/>
                <c:pt idx="0">
                  <c:v>0.24000000000000021</c:v>
                </c:pt>
                <c:pt idx="1">
                  <c:v>0.5</c:v>
                </c:pt>
                <c:pt idx="2">
                  <c:v>4.0000000000000022E-2</c:v>
                </c:pt>
                <c:pt idx="3">
                  <c:v>0.22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report'!$A$275:$A$278</c15:sqref>
                        </c15:formulaRef>
                      </c:ext>
                    </c:extLst>
                    <c:strCache>
                      <c:ptCount val="4"/>
                      <c:pt idx="0">
                        <c:v>Harder to negotiate</c:v>
                      </c:pt>
                      <c:pt idx="1">
                        <c:v>Neither harder nor easier</c:v>
                      </c:pt>
                      <c:pt idx="2">
                        <c:v>Easier to negotiate</c:v>
                      </c:pt>
                      <c:pt idx="3">
                        <c:v>I don't know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801E-47E6-A737-B7531FD82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1989504"/>
        <c:axId val="261991040"/>
      </c:barChart>
      <c:catAx>
        <c:axId val="261989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25400">
            <a:solidFill>
              <a:prstClr val="white"/>
            </a:solidFill>
          </a:ln>
        </c:spPr>
        <c:crossAx val="261991040"/>
        <c:crosses val="autoZero"/>
        <c:auto val="1"/>
        <c:lblAlgn val="ctr"/>
        <c:lblOffset val="100"/>
        <c:noMultiLvlLbl val="0"/>
      </c:catAx>
      <c:valAx>
        <c:axId val="261991040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ln w="25400">
            <a:solidFill>
              <a:prstClr val="white"/>
            </a:solidFill>
          </a:ln>
        </c:spPr>
        <c:crossAx val="261989504"/>
        <c:crosses val="autoZero"/>
        <c:crossBetween val="between"/>
      </c:valAx>
      <c:spPr>
        <a:solidFill>
          <a:sysClr val="window" lastClr="FFFFFF">
            <a:lumMod val="85000"/>
          </a:sysClr>
        </a:soli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85660098543341"/>
          <c:y val="0.15536767887067426"/>
          <c:w val="0.68021650321532956"/>
          <c:h val="0.79964255148713315"/>
        </c:manualLayout>
      </c:layout>
      <c:barChart>
        <c:barDir val="bar"/>
        <c:grouping val="percentStacked"/>
        <c:varyColors val="0"/>
        <c:ser>
          <c:idx val="0"/>
          <c:order val="0"/>
          <c:spPr>
            <a:solidFill>
              <a:srgbClr val="1AC60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'Charts for report'!$B$303:$B$305</c:f>
              <c:numCache>
                <c:formatCode>0%</c:formatCode>
                <c:ptCount val="3"/>
                <c:pt idx="0">
                  <c:v>0.44680851063829785</c:v>
                </c:pt>
                <c:pt idx="1">
                  <c:v>0.34042553191489688</c:v>
                </c:pt>
                <c:pt idx="2">
                  <c:v>0.21276595744680968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report'!$B$302</c15:sqref>
                        </c15:formulaRef>
                      </c:ext>
                    </c:extLst>
                    <c:strCache>
                      <c:ptCount val="1"/>
                      <c:pt idx="0">
                        <c:v>Most important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report'!$A$303:$A$305</c15:sqref>
                        </c15:formulaRef>
                      </c:ext>
                    </c:extLst>
                    <c:strCache>
                      <c:ptCount val="3"/>
                      <c:pt idx="0">
                        <c:v>Increased patent quality</c:v>
                      </c:pt>
                      <c:pt idx="1">
                        <c:v>Harmonization of patent valuation methods</c:v>
                      </c:pt>
                      <c:pt idx="2">
                        <c:v>Transparency of patent ownership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D61A-4B7A-A851-A46159F4785A}"/>
            </c:ext>
          </c:extLst>
        </c:ser>
        <c:ser>
          <c:idx val="1"/>
          <c:order val="1"/>
          <c:spPr>
            <a:solidFill>
              <a:srgbClr val="6817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'Charts for report'!$C$303:$C$305</c:f>
              <c:numCache>
                <c:formatCode>0%</c:formatCode>
                <c:ptCount val="3"/>
                <c:pt idx="0">
                  <c:v>0.41237113402061881</c:v>
                </c:pt>
                <c:pt idx="1">
                  <c:v>0.30927835051546398</c:v>
                </c:pt>
                <c:pt idx="2">
                  <c:v>0.27835051546391781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report'!$C$302</c15:sqref>
                        </c15:formulaRef>
                      </c:ext>
                    </c:extLst>
                    <c:strCache>
                      <c:ptCount val="1"/>
                      <c:pt idx="0">
                        <c:v>Important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report'!$A$303:$A$305</c15:sqref>
                        </c15:formulaRef>
                      </c:ext>
                    </c:extLst>
                    <c:strCache>
                      <c:ptCount val="3"/>
                      <c:pt idx="0">
                        <c:v>Increased patent quality</c:v>
                      </c:pt>
                      <c:pt idx="1">
                        <c:v>Harmonization of patent valuation methods</c:v>
                      </c:pt>
                      <c:pt idx="2">
                        <c:v>Transparency of patent ownership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D61A-4B7A-A851-A46159F4785A}"/>
            </c:ext>
          </c:extLst>
        </c:ser>
        <c:ser>
          <c:idx val="2"/>
          <c:order val="2"/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'Charts for report'!$D$303:$D$305</c:f>
              <c:numCache>
                <c:formatCode>0%</c:formatCode>
                <c:ptCount val="3"/>
                <c:pt idx="0">
                  <c:v>0.14117647058823529</c:v>
                </c:pt>
                <c:pt idx="1">
                  <c:v>0.3411764705882353</c:v>
                </c:pt>
                <c:pt idx="2">
                  <c:v>0.51764705882353323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report'!$D$302</c15:sqref>
                        </c15:formulaRef>
                      </c:ext>
                    </c:extLst>
                    <c:strCache>
                      <c:ptCount val="1"/>
                      <c:pt idx="0">
                        <c:v>Least important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report'!$A$303:$A$305</c15:sqref>
                        </c15:formulaRef>
                      </c:ext>
                    </c:extLst>
                    <c:strCache>
                      <c:ptCount val="3"/>
                      <c:pt idx="0">
                        <c:v>Increased patent quality</c:v>
                      </c:pt>
                      <c:pt idx="1">
                        <c:v>Harmonization of patent valuation methods</c:v>
                      </c:pt>
                      <c:pt idx="2">
                        <c:v>Transparency of patent ownership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D61A-4B7A-A851-A46159F47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62120192"/>
        <c:axId val="262121728"/>
      </c:barChart>
      <c:catAx>
        <c:axId val="262120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crossAx val="262121728"/>
        <c:crosses val="autoZero"/>
        <c:auto val="0"/>
        <c:lblAlgn val="ctr"/>
        <c:lblOffset val="100"/>
        <c:noMultiLvlLbl val="0"/>
      </c:catAx>
      <c:valAx>
        <c:axId val="2621217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62120192"/>
        <c:crosses val="autoZero"/>
        <c:crossBetween val="between"/>
      </c:valAx>
      <c:spPr>
        <a:solidFill>
          <a:sysClr val="window" lastClr="FFFFFF">
            <a:lumMod val="85000"/>
          </a:sysClr>
        </a:solidFill>
      </c:spPr>
    </c:plotArea>
    <c:legend>
      <c:legendPos val="t"/>
      <c:layout>
        <c:manualLayout>
          <c:xMode val="edge"/>
          <c:yMode val="edge"/>
          <c:x val="0.22247885680956547"/>
          <c:y val="4.6079118545569932E-2"/>
          <c:w val="0.56430136337124526"/>
          <c:h val="7.8452773686945268E-2"/>
        </c:manualLayout>
      </c:layout>
      <c:overlay val="0"/>
    </c:legend>
    <c:plotVisOnly val="1"/>
    <c:dispBlanksAs val="gap"/>
    <c:showDLblsOverMax val="0"/>
  </c:chart>
  <c:spPr>
    <a:solidFill>
      <a:sysClr val="window" lastClr="FFFFFF">
        <a:lumMod val="85000"/>
      </a:sys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1AC604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B15-485E-8B72-18983D911D6A}"/>
              </c:ext>
            </c:extLst>
          </c:dPt>
          <c:dPt>
            <c:idx val="1"/>
            <c:bubble3D val="0"/>
            <c:spPr>
              <a:solidFill>
                <a:srgbClr val="6817FF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15-485E-8B72-18983D911D6A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B15-485E-8B72-18983D911D6A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B15-485E-8B72-18983D911D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'Charts for report'!$B$361:$B$364</c:f>
              <c:numCache>
                <c:formatCode>General</c:formatCode>
                <c:ptCount val="4"/>
                <c:pt idx="0">
                  <c:v>13</c:v>
                </c:pt>
                <c:pt idx="1">
                  <c:v>33</c:v>
                </c:pt>
                <c:pt idx="2">
                  <c:v>27</c:v>
                </c:pt>
                <c:pt idx="3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report'!$B$360</c15:sqref>
                        </c15:formulaRef>
                      </c:ext>
                    </c:extLst>
                    <c:strCache>
                      <c:ptCount val="1"/>
                      <c:pt idx="0">
                        <c:v>Count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report'!$A$361:$A$364</c15:sqref>
                        </c15:formulaRef>
                      </c:ext>
                    </c:extLst>
                    <c:strCache>
                      <c:ptCount val="4"/>
                      <c:pt idx="0">
                        <c:v>Yes</c:v>
                      </c:pt>
                      <c:pt idx="1">
                        <c:v>No</c:v>
                      </c:pt>
                      <c:pt idx="2">
                        <c:v>Not before Brexit</c:v>
                      </c:pt>
                      <c:pt idx="3">
                        <c:v>I don't know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BB15-485E-8B72-18983D911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prstClr val="whit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1AC604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FE5-4070-B27C-D6509DCD6F87}"/>
              </c:ext>
            </c:extLst>
          </c:dPt>
          <c:dPt>
            <c:idx val="1"/>
            <c:bubble3D val="0"/>
            <c:spPr>
              <a:solidFill>
                <a:srgbClr val="6817FF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FE5-4070-B27C-D6509DCD6F87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FE5-4070-B27C-D6509DCD6F87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FE5-4070-B27C-D6509DCD6F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'Charts for report'!$B$341:$B$344</c:f>
              <c:numCache>
                <c:formatCode>General</c:formatCode>
                <c:ptCount val="4"/>
                <c:pt idx="0">
                  <c:v>14</c:v>
                </c:pt>
                <c:pt idx="1">
                  <c:v>18</c:v>
                </c:pt>
                <c:pt idx="2">
                  <c:v>15</c:v>
                </c:pt>
                <c:pt idx="3">
                  <c:v>16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report'!$A$341:$A$344</c15:sqref>
                        </c15:formulaRef>
                      </c:ext>
                    </c:extLst>
                    <c:strCache>
                      <c:ptCount val="4"/>
                      <c:pt idx="0">
                        <c:v>Yes</c:v>
                      </c:pt>
                      <c:pt idx="1">
                        <c:v>No</c:v>
                      </c:pt>
                      <c:pt idx="2">
                        <c:v>We are working on it</c:v>
                      </c:pt>
                      <c:pt idx="3">
                        <c:v>I don't know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2FE5-4070-B27C-D6509DCD6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25400">
              <a:solidFill>
                <a:prstClr val="whit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1AC604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00F-48CF-8192-7725B907D23C}"/>
              </c:ext>
            </c:extLst>
          </c:dPt>
          <c:dPt>
            <c:idx val="1"/>
            <c:bubble3D val="0"/>
            <c:spPr>
              <a:solidFill>
                <a:srgbClr val="6817FF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0F-48CF-8192-7725B907D23C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00F-48CF-8192-7725B907D23C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0F-48CF-8192-7725B907D23C}"/>
              </c:ext>
            </c:extLst>
          </c:dPt>
          <c:dLbls>
            <c:dLbl>
              <c:idx val="3"/>
              <c:spPr>
                <a:ln w="9525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200F-48CF-8192-7725B907D23C}"/>
                </c:ext>
              </c:extLst>
            </c:dLbl>
            <c:dLbl>
              <c:idx val="4"/>
              <c:spPr>
                <a:ln w="9525">
                  <a:noFill/>
                </a:ln>
              </c:spPr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00F-48CF-8192-7725B907D23C}"/>
                </c:ext>
              </c:extLst>
            </c:dLbl>
            <c:spPr>
              <a:ln w="9525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'Charts for report'!$B$399:$B$403</c:f>
              <c:numCache>
                <c:formatCode>General</c:formatCode>
                <c:ptCount val="5"/>
                <c:pt idx="0">
                  <c:v>16</c:v>
                </c:pt>
                <c:pt idx="1">
                  <c:v>29</c:v>
                </c:pt>
                <c:pt idx="2">
                  <c:v>10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report'!$B$398</c15:sqref>
                        </c15:formulaRef>
                      </c:ext>
                    </c:extLst>
                    <c:strCache>
                      <c:ptCount val="1"/>
                      <c:pt idx="0">
                        <c:v>Count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report'!$A$399:$A$403</c15:sqref>
                        </c15:formulaRef>
                      </c:ext>
                    </c:extLst>
                    <c:strCache>
                      <c:ptCount val="5"/>
                      <c:pt idx="0">
                        <c:v>Completely agree</c:v>
                      </c:pt>
                      <c:pt idx="1">
                        <c:v>Partially agree</c:v>
                      </c:pt>
                      <c:pt idx="2">
                        <c:v>Partially disagree</c:v>
                      </c:pt>
                      <c:pt idx="3">
                        <c:v>Completely disagree</c:v>
                      </c:pt>
                      <c:pt idx="4">
                        <c:v>I do not know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200F-48CF-8192-7725B907D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254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1AC604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E6A-4AC5-8E2F-8177FEFFA437}"/>
              </c:ext>
            </c:extLst>
          </c:dPt>
          <c:dPt>
            <c:idx val="1"/>
            <c:bubble3D val="0"/>
            <c:spPr>
              <a:solidFill>
                <a:srgbClr val="6817FF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E6A-4AC5-8E2F-8177FEFFA437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E6A-4AC5-8E2F-8177FEFFA437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E6A-4AC5-8E2F-8177FEFFA437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 i="0" baseline="0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9E6A-4AC5-8E2F-8177FEFFA437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E6A-4AC5-8E2F-8177FEFFA437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 algn="ctr">
                    <a:defRPr lang="en-US" sz="1000" b="1" i="0" u="none" strike="noStrike" kern="1200" baseline="0">
                      <a:solidFill>
                        <a:sysClr val="window" lastClr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E6A-4AC5-8E2F-8177FEFFA4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'Charts for report'!$B$418:$B$421</c:f>
              <c:numCache>
                <c:formatCode>General</c:formatCode>
                <c:ptCount val="4"/>
                <c:pt idx="0">
                  <c:v>55</c:v>
                </c:pt>
                <c:pt idx="1">
                  <c:v>16</c:v>
                </c:pt>
                <c:pt idx="2">
                  <c:v>2</c:v>
                </c:pt>
                <c:pt idx="3">
                  <c:v>27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report'!$B$417</c15:sqref>
                        </c15:formulaRef>
                      </c:ext>
                    </c:extLst>
                    <c:strCache>
                      <c:ptCount val="1"/>
                      <c:pt idx="0">
                        <c:v>Count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report'!$A$418:$A$421</c15:sqref>
                        </c15:formulaRef>
                      </c:ext>
                    </c:extLst>
                    <c:strCache>
                      <c:ptCount val="4"/>
                      <c:pt idx="0">
                        <c:v>Increasing</c:v>
                      </c:pt>
                      <c:pt idx="1">
                        <c:v>Stable</c:v>
                      </c:pt>
                      <c:pt idx="2">
                        <c:v>Decreasing</c:v>
                      </c:pt>
                      <c:pt idx="3">
                        <c:v>I don't know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9E6A-4AC5-8E2F-8177FEFFA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/>
              <a:t>France</a:t>
            </a:r>
          </a:p>
        </c:rich>
      </c:tx>
      <c:layout>
        <c:manualLayout>
          <c:xMode val="edge"/>
          <c:yMode val="edge"/>
          <c:x val="0.39717476483392283"/>
          <c:y val="4.88974020848774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88476002906804"/>
          <c:y val="0.12953239452888124"/>
          <c:w val="0.64128406394674342"/>
          <c:h val="0.5681493103348701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1AC604"/>
            </a:solidFill>
          </c:spPr>
          <c:invertIfNegative val="0"/>
          <c:val>
            <c:numRef>
              <c:f>'Charts for presentation'!$B$4:$B$8</c:f>
              <c:numCache>
                <c:formatCode>0.0%</c:formatCode>
                <c:ptCount val="5"/>
                <c:pt idx="0">
                  <c:v>0.14814814814814814</c:v>
                </c:pt>
                <c:pt idx="1">
                  <c:v>7.407407407407407E-2</c:v>
                </c:pt>
                <c:pt idx="2">
                  <c:v>0.25925925925925924</c:v>
                </c:pt>
                <c:pt idx="3">
                  <c:v>0.33333333333333331</c:v>
                </c:pt>
                <c:pt idx="4">
                  <c:v>0.18518518518518517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presentation'!$B$3</c15:sqref>
                        </c15:formulaRef>
                      </c:ext>
                    </c:extLst>
                    <c:strCache>
                      <c:ptCount val="1"/>
                      <c:pt idx="0">
                        <c:v>Corporate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presentation'!$A$4:$A$8</c15:sqref>
                        </c15:formulaRef>
                      </c:ext>
                    </c:extLst>
                    <c:strCache>
                      <c:ptCount val="5"/>
                      <c:pt idx="0">
                        <c:v>0-3 years</c:v>
                      </c:pt>
                      <c:pt idx="1">
                        <c:v>3-6 years</c:v>
                      </c:pt>
                      <c:pt idx="2">
                        <c:v>6-10 years</c:v>
                      </c:pt>
                      <c:pt idx="3">
                        <c:v>10-15 years</c:v>
                      </c:pt>
                      <c:pt idx="4">
                        <c:v>More than 15 years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BF8B-4268-A3EB-D48A7E6C6A05}"/>
            </c:ext>
          </c:extLst>
        </c:ser>
        <c:ser>
          <c:idx val="1"/>
          <c:order val="1"/>
          <c:spPr>
            <a:solidFill>
              <a:srgbClr val="6817FF"/>
            </a:solidFill>
          </c:spPr>
          <c:invertIfNegative val="0"/>
          <c:val>
            <c:numRef>
              <c:f>'Charts for presentation'!$C$4:$C$8</c:f>
              <c:numCache>
                <c:formatCode>0.0%</c:formatCode>
                <c:ptCount val="5"/>
                <c:pt idx="0">
                  <c:v>0</c:v>
                </c:pt>
                <c:pt idx="1">
                  <c:v>0.12</c:v>
                </c:pt>
                <c:pt idx="2">
                  <c:v>0.28000000000000003</c:v>
                </c:pt>
                <c:pt idx="3">
                  <c:v>0.16</c:v>
                </c:pt>
                <c:pt idx="4">
                  <c:v>0.44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presentation'!$C$3</c15:sqref>
                        </c15:formulaRef>
                      </c:ext>
                    </c:extLst>
                    <c:strCache>
                      <c:ptCount val="1"/>
                      <c:pt idx="0">
                        <c:v>Law firms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presentation'!$A$4:$A$8</c15:sqref>
                        </c15:formulaRef>
                      </c:ext>
                    </c:extLst>
                    <c:strCache>
                      <c:ptCount val="5"/>
                      <c:pt idx="0">
                        <c:v>0-3 years</c:v>
                      </c:pt>
                      <c:pt idx="1">
                        <c:v>3-6 years</c:v>
                      </c:pt>
                      <c:pt idx="2">
                        <c:v>6-10 years</c:v>
                      </c:pt>
                      <c:pt idx="3">
                        <c:v>10-15 years</c:v>
                      </c:pt>
                      <c:pt idx="4">
                        <c:v>More than 15 years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BF8B-4268-A3EB-D48A7E6C6A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8334720"/>
        <c:axId val="68408448"/>
      </c:barChart>
      <c:catAx>
        <c:axId val="68334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ysClr val="window" lastClr="FFFFFF"/>
            </a:solidFill>
          </a:ln>
        </c:spPr>
        <c:crossAx val="68408448"/>
        <c:crosses val="autoZero"/>
        <c:auto val="1"/>
        <c:lblAlgn val="ctr"/>
        <c:lblOffset val="100"/>
        <c:noMultiLvlLbl val="0"/>
      </c:catAx>
      <c:valAx>
        <c:axId val="68408448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ln w="25400">
            <a:solidFill>
              <a:schemeClr val="bg1"/>
            </a:solidFill>
          </a:ln>
        </c:spPr>
        <c:crossAx val="68334720"/>
        <c:crosses val="autoZero"/>
        <c:crossBetween val="between"/>
        <c:majorUnit val="0.1"/>
      </c:valAx>
      <c:spPr>
        <a:solidFill>
          <a:sysClr val="window" lastClr="FFFFFF">
            <a:lumMod val="95000"/>
          </a:sysClr>
        </a:solidFill>
      </c:spPr>
    </c:plotArea>
    <c:legend>
      <c:legendPos val="r"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1AC604"/>
            </a:solidFill>
          </c:spPr>
          <c:invertIfNegative val="0"/>
          <c:val>
            <c:numRef>
              <c:f>'Charts for presentation'!$B$18:$B$26</c:f>
              <c:numCache>
                <c:formatCode>0.0%</c:formatCode>
                <c:ptCount val="9"/>
                <c:pt idx="0">
                  <c:v>0.7777777777777779</c:v>
                </c:pt>
                <c:pt idx="1">
                  <c:v>0.73015873015873023</c:v>
                </c:pt>
                <c:pt idx="2">
                  <c:v>0.60317460317460325</c:v>
                </c:pt>
                <c:pt idx="3">
                  <c:v>0.39682539682539686</c:v>
                </c:pt>
                <c:pt idx="4">
                  <c:v>0.36507936507936517</c:v>
                </c:pt>
                <c:pt idx="5">
                  <c:v>0.33333333333333331</c:v>
                </c:pt>
                <c:pt idx="6">
                  <c:v>0.25396825396825401</c:v>
                </c:pt>
                <c:pt idx="7">
                  <c:v>0.20634920634920637</c:v>
                </c:pt>
                <c:pt idx="8">
                  <c:v>0.1111111111111111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presentation'!$B$17</c15:sqref>
                        </c15:formulaRef>
                      </c:ext>
                    </c:extLst>
                    <c:strCache>
                      <c:ptCount val="1"/>
                      <c:pt idx="0">
                        <c:v>Corporate &amp; Academic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presentation'!$A$18:$A$26</c15:sqref>
                        </c15:formulaRef>
                      </c:ext>
                    </c:extLst>
                    <c:strCache>
                      <c:ptCount val="9"/>
                      <c:pt idx="0">
                        <c:v>Patent licence negotiation</c:v>
                      </c:pt>
                      <c:pt idx="1">
                        <c:v>Technology transfer</c:v>
                      </c:pt>
                      <c:pt idx="2">
                        <c:v>R&amp;D Partnerships  negotiation</c:v>
                      </c:pt>
                      <c:pt idx="3">
                        <c:v>Patent acquisition and sale</c:v>
                      </c:pt>
                      <c:pt idx="4">
                        <c:v>Patent technical analysis/valuation</c:v>
                      </c:pt>
                      <c:pt idx="5">
                        <c:v>Patent litigation</c:v>
                      </c:pt>
                      <c:pt idx="6">
                        <c:v>Patent drafting and prosecution</c:v>
                      </c:pt>
                      <c:pt idx="7">
                        <c:v>Patent monitoring</c:v>
                      </c:pt>
                      <c:pt idx="8">
                        <c:v>Other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098-421C-8F27-1D9EFA83D7C0}"/>
            </c:ext>
          </c:extLst>
        </c:ser>
        <c:ser>
          <c:idx val="1"/>
          <c:order val="1"/>
          <c:spPr>
            <a:solidFill>
              <a:srgbClr val="6817FF"/>
            </a:solidFill>
          </c:spPr>
          <c:invertIfNegative val="0"/>
          <c:val>
            <c:numRef>
              <c:f>'Charts for presentation'!$C$18:$C$26</c:f>
              <c:numCache>
                <c:formatCode>0.0%</c:formatCode>
                <c:ptCount val="9"/>
                <c:pt idx="0">
                  <c:v>0.67567567567567599</c:v>
                </c:pt>
                <c:pt idx="1">
                  <c:v>0.45945945945945948</c:v>
                </c:pt>
                <c:pt idx="2">
                  <c:v>0.37837837837837851</c:v>
                </c:pt>
                <c:pt idx="3">
                  <c:v>0.2702702702702704</c:v>
                </c:pt>
                <c:pt idx="4">
                  <c:v>0.43243243243243246</c:v>
                </c:pt>
                <c:pt idx="5">
                  <c:v>0.40540540540540548</c:v>
                </c:pt>
                <c:pt idx="6">
                  <c:v>0.54054054054054068</c:v>
                </c:pt>
                <c:pt idx="7">
                  <c:v>0.29729729729729731</c:v>
                </c:pt>
                <c:pt idx="8">
                  <c:v>0.16216216216216223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presentation'!$C$17</c15:sqref>
                        </c15:formulaRef>
                      </c:ext>
                    </c:extLst>
                    <c:strCache>
                      <c:ptCount val="1"/>
                      <c:pt idx="0">
                        <c:v>IP Services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presentation'!$A$18:$A$26</c15:sqref>
                        </c15:formulaRef>
                      </c:ext>
                    </c:extLst>
                    <c:strCache>
                      <c:ptCount val="9"/>
                      <c:pt idx="0">
                        <c:v>Patent licence negotiation</c:v>
                      </c:pt>
                      <c:pt idx="1">
                        <c:v>Technology transfer</c:v>
                      </c:pt>
                      <c:pt idx="2">
                        <c:v>R&amp;D Partnerships  negotiation</c:v>
                      </c:pt>
                      <c:pt idx="3">
                        <c:v>Patent acquisition and sale</c:v>
                      </c:pt>
                      <c:pt idx="4">
                        <c:v>Patent technical analysis/valuation</c:v>
                      </c:pt>
                      <c:pt idx="5">
                        <c:v>Patent litigation</c:v>
                      </c:pt>
                      <c:pt idx="6">
                        <c:v>Patent drafting and prosecution</c:v>
                      </c:pt>
                      <c:pt idx="7">
                        <c:v>Patent monitoring</c:v>
                      </c:pt>
                      <c:pt idx="8">
                        <c:v>Other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3098-421C-8F27-1D9EFA83D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057152"/>
        <c:axId val="259058688"/>
      </c:barChart>
      <c:catAx>
        <c:axId val="2590571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chemeClr val="bg1"/>
            </a:solidFill>
          </a:ln>
        </c:spPr>
        <c:crossAx val="259058688"/>
        <c:crosses val="autoZero"/>
        <c:auto val="1"/>
        <c:lblAlgn val="ctr"/>
        <c:lblOffset val="100"/>
        <c:noMultiLvlLbl val="0"/>
      </c:catAx>
      <c:valAx>
        <c:axId val="259058688"/>
        <c:scaling>
          <c:orientation val="minMax"/>
        </c:scaling>
        <c:delete val="0"/>
        <c:axPos val="b"/>
        <c:numFmt formatCode="0.0%" sourceLinked="1"/>
        <c:majorTickMark val="none"/>
        <c:minorTickMark val="none"/>
        <c:tickLblPos val="nextTo"/>
        <c:spPr>
          <a:ln w="25400">
            <a:solidFill>
              <a:schemeClr val="bg1"/>
            </a:solidFill>
          </a:ln>
        </c:spPr>
        <c:crossAx val="259057152"/>
        <c:crosses val="max"/>
        <c:crossBetween val="between"/>
      </c:valAx>
      <c:spPr>
        <a:solidFill>
          <a:sysClr val="window" lastClr="FFFFFF">
            <a:lumMod val="95000"/>
          </a:sysClr>
        </a:solidFill>
      </c:spPr>
    </c:plotArea>
    <c:legend>
      <c:legendPos val="b"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/>
              <a:t>Corporate &amp; Academic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6817FF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0-C9F1-4EF0-A5FA-26D3B7C434C5}"/>
              </c:ext>
            </c:extLst>
          </c:dPt>
          <c:dLbls>
            <c:dLbl>
              <c:idx val="7"/>
              <c:layout>
                <c:manualLayout>
                  <c:x val="-0.28766640738365318"/>
                  <c:y val="3.7148977547723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F1-4EF0-A5FA-26D3B7C434C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'Charts for report'!$E$126:$E$133</c:f>
              <c:numCache>
                <c:formatCode>0.0%</c:formatCode>
                <c:ptCount val="8"/>
                <c:pt idx="0">
                  <c:v>0.2592592592592593</c:v>
                </c:pt>
                <c:pt idx="1">
                  <c:v>0.16666666666666666</c:v>
                </c:pt>
                <c:pt idx="2">
                  <c:v>0.14814814814814833</c:v>
                </c:pt>
                <c:pt idx="3">
                  <c:v>0.12962962962962934</c:v>
                </c:pt>
                <c:pt idx="4">
                  <c:v>5.5555555555555483E-2</c:v>
                </c:pt>
                <c:pt idx="5">
                  <c:v>3.7037037037037056E-2</c:v>
                </c:pt>
                <c:pt idx="6">
                  <c:v>1.8518518518518538E-2</c:v>
                </c:pt>
                <c:pt idx="7">
                  <c:v>0.18518518518518537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report'!$D$126:$D$133</c15:sqref>
                        </c15:formulaRef>
                      </c:ext>
                    </c:extLst>
                    <c:strCache>
                      <c:ptCount val="8"/>
                      <c:pt idx="0">
                        <c:v>Pharmaceuticals, Life sciences</c:v>
                      </c:pt>
                      <c:pt idx="1">
                        <c:v>Biotechnologies</c:v>
                      </c:pt>
                      <c:pt idx="2">
                        <c:v>Chemical</c:v>
                      </c:pt>
                      <c:pt idx="3">
                        <c:v>Electronics/Semi-conductors</c:v>
                      </c:pt>
                      <c:pt idx="4">
                        <c:v>Automotive, ICT</c:v>
                      </c:pt>
                      <c:pt idx="5">
                        <c:v>Construction/Mechanical Engineering, Industrial equipment, Software</c:v>
                      </c:pt>
                      <c:pt idx="6">
                        <c:v>Aerospace, Defence and military, Medical devices</c:v>
                      </c:pt>
                      <c:pt idx="7">
                        <c:v>Other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C9F1-4EF0-A5FA-26D3B7C43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079552"/>
        <c:axId val="259101824"/>
      </c:barChart>
      <c:catAx>
        <c:axId val="259079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chemeClr val="bg1"/>
            </a:solidFill>
          </a:ln>
        </c:spPr>
        <c:crossAx val="259101824"/>
        <c:crosses val="autoZero"/>
        <c:auto val="1"/>
        <c:lblAlgn val="ctr"/>
        <c:lblOffset val="100"/>
        <c:noMultiLvlLbl val="0"/>
      </c:catAx>
      <c:valAx>
        <c:axId val="259101824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ln w="25400">
            <a:solidFill>
              <a:schemeClr val="bg1"/>
            </a:solidFill>
          </a:ln>
        </c:spPr>
        <c:crossAx val="259079552"/>
        <c:crosses val="max"/>
        <c:crossBetween val="between"/>
      </c:valAx>
      <c:spPr>
        <a:solidFill>
          <a:sysClr val="window" lastClr="FFFFFF">
            <a:lumMod val="95000"/>
          </a:sysClr>
        </a:solidFill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/>
              <a:t>IP Services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'Charts for report'!$E$146:$E$151</c:f>
              <c:numCache>
                <c:formatCode>0.0%</c:formatCode>
                <c:ptCount val="6"/>
                <c:pt idx="0">
                  <c:v>0.18918918918918937</c:v>
                </c:pt>
                <c:pt idx="1">
                  <c:v>0.16216216216216237</c:v>
                </c:pt>
                <c:pt idx="2">
                  <c:v>0.13513513513513534</c:v>
                </c:pt>
                <c:pt idx="3">
                  <c:v>8.1081081081081086E-2</c:v>
                </c:pt>
                <c:pt idx="4">
                  <c:v>5.4054054054054092E-2</c:v>
                </c:pt>
                <c:pt idx="5">
                  <c:v>2.7027027027027077E-2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report'!$D$146:$D$151</c15:sqref>
                        </c15:formulaRef>
                      </c:ext>
                    </c:extLst>
                    <c:strCache>
                      <c:ptCount val="6"/>
                      <c:pt idx="0">
                        <c:v>Biotechnologies</c:v>
                      </c:pt>
                      <c:pt idx="1">
                        <c:v>Pharmaceuticals, Life sciences</c:v>
                      </c:pt>
                      <c:pt idx="2">
                        <c:v>Electronics/Semi-conductors; ICT</c:v>
                      </c:pt>
                      <c:pt idx="3">
                        <c:v>Automotive; Other</c:v>
                      </c:pt>
                      <c:pt idx="4">
                        <c:v>Industrial equipment, Software</c:v>
                      </c:pt>
                      <c:pt idx="5">
                        <c:v>Chemical, Construction/Mechanical Engineering, Defence and military, Medical devices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AAA-4610-9C58-E541FFAC1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138304"/>
        <c:axId val="259139840"/>
      </c:barChart>
      <c:catAx>
        <c:axId val="2591383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25400">
            <a:solidFill>
              <a:schemeClr val="bg1"/>
            </a:solidFill>
          </a:ln>
        </c:spPr>
        <c:crossAx val="259139840"/>
        <c:crosses val="autoZero"/>
        <c:auto val="1"/>
        <c:lblAlgn val="ctr"/>
        <c:lblOffset val="100"/>
        <c:noMultiLvlLbl val="0"/>
      </c:catAx>
      <c:valAx>
        <c:axId val="259139840"/>
        <c:scaling>
          <c:orientation val="minMax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 w="25400">
            <a:solidFill>
              <a:schemeClr val="bg1"/>
            </a:solidFill>
          </a:ln>
        </c:spPr>
        <c:crossAx val="259138304"/>
        <c:crosses val="max"/>
        <c:crossBetween val="between"/>
      </c:valAx>
      <c:spPr>
        <a:solidFill>
          <a:sysClr val="window" lastClr="FFFFFF">
            <a:lumMod val="95000"/>
          </a:sysClr>
        </a:solidFill>
      </c:spPr>
    </c:plotArea>
    <c:plotVisOnly val="1"/>
    <c:dispBlanksAs val="gap"/>
    <c:showDLblsOverMax val="0"/>
  </c:chart>
  <c:spPr>
    <a:solidFill>
      <a:sysClr val="window" lastClr="FFFFFF">
        <a:lumMod val="95000"/>
      </a:sys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000" dirty="0"/>
              <a:t>What is your level of remuneration in your current role?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AC604"/>
            </a:solidFill>
          </c:spPr>
          <c:invertIfNegative val="0"/>
          <c:val>
            <c:numRef>
              <c:f>'Charts for report'!$E$46:$E$53</c:f>
              <c:numCache>
                <c:formatCode>General</c:formatCode>
                <c:ptCount val="8"/>
                <c:pt idx="0">
                  <c:v>8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report'!$E$45</c15:sqref>
                        </c15:formulaRef>
                      </c:ext>
                    </c:extLst>
                    <c:strCache>
                      <c:ptCount val="1"/>
                      <c:pt idx="0">
                        <c:v>Law firm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report'!$D$46:$D$53</c15:sqref>
                        </c15:formulaRef>
                      </c:ext>
                    </c:extLst>
                    <c:strCache>
                      <c:ptCount val="8"/>
                      <c:pt idx="0">
                        <c:v>&lt;60K€</c:v>
                      </c:pt>
                      <c:pt idx="1">
                        <c:v>60-80K€</c:v>
                      </c:pt>
                      <c:pt idx="2">
                        <c:v>80-100K€</c:v>
                      </c:pt>
                      <c:pt idx="3">
                        <c:v>100-130K€</c:v>
                      </c:pt>
                      <c:pt idx="4">
                        <c:v>130-170K€</c:v>
                      </c:pt>
                      <c:pt idx="5">
                        <c:v>170 - 250K€</c:v>
                      </c:pt>
                      <c:pt idx="6">
                        <c:v>&gt;250K€</c:v>
                      </c:pt>
                      <c:pt idx="7">
                        <c:v>No answer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CD34-428E-8C45-E3F24427908E}"/>
            </c:ext>
          </c:extLst>
        </c:ser>
        <c:ser>
          <c:idx val="1"/>
          <c:order val="1"/>
          <c:spPr>
            <a:solidFill>
              <a:srgbClr val="6817FF"/>
            </a:solidFill>
          </c:spPr>
          <c:invertIfNegative val="0"/>
          <c:val>
            <c:numRef>
              <c:f>'Charts for report'!$F$46:$F$53</c:f>
              <c:numCache>
                <c:formatCode>General</c:formatCode>
                <c:ptCount val="8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report'!$F$45</c15:sqref>
                        </c15:formulaRef>
                      </c:ext>
                    </c:extLst>
                    <c:strCache>
                      <c:ptCount val="1"/>
                      <c:pt idx="0">
                        <c:v>Corporate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report'!$D$46:$D$53</c15:sqref>
                        </c15:formulaRef>
                      </c:ext>
                    </c:extLst>
                    <c:strCache>
                      <c:ptCount val="8"/>
                      <c:pt idx="0">
                        <c:v>&lt;60K€</c:v>
                      </c:pt>
                      <c:pt idx="1">
                        <c:v>60-80K€</c:v>
                      </c:pt>
                      <c:pt idx="2">
                        <c:v>80-100K€</c:v>
                      </c:pt>
                      <c:pt idx="3">
                        <c:v>100-130K€</c:v>
                      </c:pt>
                      <c:pt idx="4">
                        <c:v>130-170K€</c:v>
                      </c:pt>
                      <c:pt idx="5">
                        <c:v>170 - 250K€</c:v>
                      </c:pt>
                      <c:pt idx="6">
                        <c:v>&gt;250K€</c:v>
                      </c:pt>
                      <c:pt idx="7">
                        <c:v>No answer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CD34-428E-8C45-E3F24427908E}"/>
            </c:ext>
          </c:extLst>
        </c:ser>
        <c:ser>
          <c:idx val="2"/>
          <c:order val="2"/>
          <c:spPr>
            <a:solidFill>
              <a:schemeClr val="tx1"/>
            </a:solidFill>
          </c:spPr>
          <c:invertIfNegative val="0"/>
          <c:val>
            <c:numRef>
              <c:f>'Charts for report'!$G$46:$G$53</c:f>
              <c:numCache>
                <c:formatCode>General</c:formatCode>
                <c:ptCount val="8"/>
                <c:pt idx="0">
                  <c:v>6</c:v>
                </c:pt>
                <c:pt idx="1">
                  <c:v>12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'Charts for report'!$G$45</c15:sqref>
                        </c15:formulaRef>
                      </c:ext>
                    </c:extLst>
                    <c:strCache>
                      <c:ptCount val="1"/>
                      <c:pt idx="0">
                        <c:v>Academic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report'!$D$46:$D$53</c15:sqref>
                        </c15:formulaRef>
                      </c:ext>
                    </c:extLst>
                    <c:strCache>
                      <c:ptCount val="8"/>
                      <c:pt idx="0">
                        <c:v>&lt;60K€</c:v>
                      </c:pt>
                      <c:pt idx="1">
                        <c:v>60-80K€</c:v>
                      </c:pt>
                      <c:pt idx="2">
                        <c:v>80-100K€</c:v>
                      </c:pt>
                      <c:pt idx="3">
                        <c:v>100-130K€</c:v>
                      </c:pt>
                      <c:pt idx="4">
                        <c:v>130-170K€</c:v>
                      </c:pt>
                      <c:pt idx="5">
                        <c:v>170 - 250K€</c:v>
                      </c:pt>
                      <c:pt idx="6">
                        <c:v>&gt;250K€</c:v>
                      </c:pt>
                      <c:pt idx="7">
                        <c:v>No answer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CD34-428E-8C45-E3F244279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169664"/>
        <c:axId val="259274240"/>
      </c:barChart>
      <c:catAx>
        <c:axId val="259169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Level of remuneration</a:t>
                </a:r>
              </a:p>
            </c:rich>
          </c:tx>
          <c:layout>
            <c:manualLayout>
              <c:xMode val="edge"/>
              <c:yMode val="edge"/>
              <c:x val="0.26378663604549435"/>
              <c:y val="0.8835981000864316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spPr>
          <a:ln w="25400">
            <a:solidFill>
              <a:prstClr val="white"/>
            </a:solidFill>
          </a:ln>
        </c:spPr>
        <c:crossAx val="259274240"/>
        <c:crosses val="autoZero"/>
        <c:auto val="1"/>
        <c:lblAlgn val="ctr"/>
        <c:lblOffset val="100"/>
        <c:noMultiLvlLbl val="0"/>
      </c:catAx>
      <c:valAx>
        <c:axId val="259274240"/>
        <c:scaling>
          <c:orientation val="minMax"/>
        </c:scaling>
        <c:delete val="0"/>
        <c:axPos val="l"/>
        <c:majorGridlines>
          <c:spPr>
            <a:ln w="25400">
              <a:solidFill>
                <a:prstClr val="white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respondents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prstClr val="white"/>
            </a:solidFill>
          </a:ln>
        </c:spPr>
        <c:crossAx val="259169664"/>
        <c:crosses val="autoZero"/>
        <c:crossBetween val="between"/>
      </c:valAx>
      <c:spPr>
        <a:solidFill>
          <a:sysClr val="window" lastClr="FFFFFF">
            <a:lumMod val="85000"/>
          </a:sysClr>
        </a:solidFill>
      </c:spPr>
    </c:plotArea>
    <c:legend>
      <c:legendPos val="r"/>
      <c:layout>
        <c:manualLayout>
          <c:xMode val="edge"/>
          <c:yMode val="edge"/>
          <c:x val="0.68783300524934388"/>
          <c:y val="0.16486682367121028"/>
          <c:w val="0.30820182633420834"/>
          <c:h val="0.29594492277250595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prstClr val="whit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1AC604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B437-4FCD-9CB0-6C0E344D4001}"/>
              </c:ext>
            </c:extLst>
          </c:dPt>
          <c:dPt>
            <c:idx val="1"/>
            <c:bubble3D val="0"/>
            <c:spPr>
              <a:solidFill>
                <a:srgbClr val="6817FF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437-4FCD-9CB0-6C0E344D4001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B437-4FCD-9CB0-6C0E344D4001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</a:schemeClr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437-4FCD-9CB0-6C0E344D4001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B437-4FCD-9CB0-6C0E344D4001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437-4FCD-9CB0-6C0E344D4001}"/>
                </c:ext>
              </c:extLst>
            </c:dLbl>
            <c:dLbl>
              <c:idx val="2"/>
              <c:layout>
                <c:manualLayout>
                  <c:x val="-7.4253698230414611E-2"/>
                  <c:y val="1.157407407407407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37-4FCD-9CB0-6C0E344D40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'Charts for report'!$B$169:$B$172</c:f>
              <c:numCache>
                <c:formatCode>General</c:formatCode>
                <c:ptCount val="4"/>
                <c:pt idx="0">
                  <c:v>33</c:v>
                </c:pt>
                <c:pt idx="1">
                  <c:v>24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report'!$A$169:$A$172</c15:sqref>
                        </c15:formulaRef>
                      </c:ext>
                    </c:extLst>
                    <c:strCache>
                      <c:ptCount val="4"/>
                      <c:pt idx="0">
                        <c:v>Yes</c:v>
                      </c:pt>
                      <c:pt idx="1">
                        <c:v>No</c:v>
                      </c:pt>
                      <c:pt idx="2">
                        <c:v>Not yet, but we are planning to do so</c:v>
                      </c:pt>
                      <c:pt idx="3">
                        <c:v>I don't know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4-B437-4FCD-9CB0-6C0E344D40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 w="25400"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prstClr val="whit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1AC604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106F-4EB9-A635-5E3CEF9EF06A}"/>
              </c:ext>
            </c:extLst>
          </c:dPt>
          <c:dPt>
            <c:idx val="1"/>
            <c:bubble3D val="0"/>
            <c:spPr>
              <a:solidFill>
                <a:srgbClr val="6817FF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06F-4EB9-A635-5E3CEF9EF06A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106F-4EB9-A635-5E3CEF9EF06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0-106F-4EB9-A635-5E3CEF9EF06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06F-4EB9-A635-5E3CEF9EF0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'Charts for report'!$B$185:$B$187</c:f>
              <c:numCache>
                <c:formatCode>General</c:formatCode>
                <c:ptCount val="3"/>
                <c:pt idx="0">
                  <c:v>24</c:v>
                </c:pt>
                <c:pt idx="1">
                  <c:v>38</c:v>
                </c:pt>
                <c:pt idx="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report'!$A$185:$A$187</c15:sqref>
                        </c15:formulaRef>
                      </c:ext>
                    </c:extLst>
                    <c:strCache>
                      <c:ptCount val="3"/>
                      <c:pt idx="0">
                        <c:v>Yes</c:v>
                      </c:pt>
                      <c:pt idx="1">
                        <c:v>No</c:v>
                      </c:pt>
                      <c:pt idx="2">
                        <c:v>I don't know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106F-4EB9-A635-5E3CEF9EF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25400">
              <a:solidFill>
                <a:prstClr val="whit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1AC604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291-48C3-972E-0B14E925A4CC}"/>
              </c:ext>
            </c:extLst>
          </c:dPt>
          <c:dPt>
            <c:idx val="1"/>
            <c:bubble3D val="0"/>
            <c:spPr>
              <a:solidFill>
                <a:srgbClr val="6817FF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291-48C3-972E-0B14E925A4CC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25400">
                <a:solidFill>
                  <a:prstClr val="white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0291-48C3-972E-0B14E925A4CC}"/>
              </c:ext>
            </c:extLst>
          </c:dPt>
          <c:dLbls>
            <c:dLbl>
              <c:idx val="0"/>
              <c:layout>
                <c:manualLayout>
                  <c:x val="-0.21755762475752821"/>
                  <c:y val="3.233157569466907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91-48C3-972E-0B14E925A4CC}"/>
                </c:ext>
              </c:extLst>
            </c:dLbl>
            <c:dLbl>
              <c:idx val="1"/>
              <c:layout>
                <c:manualLayout>
                  <c:x val="0.11776572904066401"/>
                  <c:y val="-0.2187325705422936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91-48C3-972E-0B14E925A4CC}"/>
                </c:ext>
              </c:extLst>
            </c:dLbl>
            <c:dLbl>
              <c:idx val="2"/>
              <c:layout>
                <c:manualLayout>
                  <c:x val="-6.4236588704382439E-2"/>
                  <c:y val="6.94218262316938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91-48C3-972E-0B14E925A4CC}"/>
                </c:ext>
              </c:extLst>
            </c:dLbl>
            <c:dLbl>
              <c:idx val="3"/>
              <c:layout>
                <c:manualLayout>
                  <c:x val="-2.3788637473531608E-2"/>
                  <c:y val="-1.31240854661015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91-48C3-972E-0B14E925A4CC}"/>
                </c:ext>
              </c:extLst>
            </c:dLbl>
            <c:dLbl>
              <c:idx val="4"/>
              <c:layout>
                <c:manualLayout>
                  <c:x val="6.3342516069788801E-2"/>
                  <c:y val="0.1833344744950365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291-48C3-972E-0B14E925A4CC}"/>
                </c:ext>
              </c:extLst>
            </c:dLbl>
            <c:dLbl>
              <c:idx val="5"/>
              <c:layout>
                <c:manualLayout>
                  <c:x val="7.3846721540759802E-2"/>
                  <c:y val="4.592360737516506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91-48C3-972E-0B14E925A4C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'Charts for report'!$B$220:$B$224</c:f>
              <c:numCache>
                <c:formatCode>General</c:formatCode>
                <c:ptCount val="5"/>
                <c:pt idx="0">
                  <c:v>11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'Charts for report'!$A$220:$A$224</c15:sqref>
                        </c15:formulaRef>
                      </c:ext>
                    </c:extLst>
                    <c:strCache>
                      <c:ptCount val="5"/>
                      <c:pt idx="0">
                        <c:v>Add patents to an existing portfolio for licensing purposes</c:v>
                      </c:pt>
                      <c:pt idx="1">
                        <c:v>Ensure freedom to operate</c:v>
                      </c:pt>
                      <c:pt idx="2">
                        <c:v>Prevent competitors from getting access to the acquired patents</c:v>
                      </c:pt>
                      <c:pt idx="3">
                        <c:v>Acquire new technology</c:v>
                      </c:pt>
                      <c:pt idx="4">
                        <c:v>Other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0291-48C3-972E-0B14E925A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A28AF3-A691-45A5-8504-96EA6D00337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EA1CEA-7232-480D-B88B-76396839535A}">
      <dgm:prSet phldrT="[Text]"/>
      <dgm:spPr/>
      <dgm:t>
        <a:bodyPr/>
        <a:lstStyle/>
        <a:p>
          <a:r>
            <a:rPr lang="en-GB" dirty="0"/>
            <a:t>Online Survey (4 weeks)</a:t>
          </a:r>
        </a:p>
        <a:p>
          <a:r>
            <a:rPr lang="en-GB" dirty="0"/>
            <a:t>100 responses</a:t>
          </a:r>
          <a:endParaRPr lang="en-US" dirty="0"/>
        </a:p>
      </dgm:t>
    </dgm:pt>
    <dgm:pt modelId="{70418A25-083A-43FA-B802-7AEB54B2C63E}" type="parTrans" cxnId="{3CC655D2-CBFF-46BF-9591-394665F5901E}">
      <dgm:prSet/>
      <dgm:spPr/>
      <dgm:t>
        <a:bodyPr/>
        <a:lstStyle/>
        <a:p>
          <a:endParaRPr lang="en-US"/>
        </a:p>
      </dgm:t>
    </dgm:pt>
    <dgm:pt modelId="{DC3C3CAB-43C8-4365-BDE3-8E86ADE20ECB}" type="sibTrans" cxnId="{3CC655D2-CBFF-46BF-9591-394665F5901E}">
      <dgm:prSet/>
      <dgm:spPr/>
      <dgm:t>
        <a:bodyPr/>
        <a:lstStyle/>
        <a:p>
          <a:endParaRPr lang="en-US"/>
        </a:p>
      </dgm:t>
    </dgm:pt>
    <dgm:pt modelId="{729B1597-8F3D-4162-9240-2777DE6A73DE}">
      <dgm:prSet phldrT="[Text]"/>
      <dgm:spPr/>
      <dgm:t>
        <a:bodyPr/>
        <a:lstStyle/>
        <a:p>
          <a:r>
            <a:rPr lang="fr-FR" dirty="0"/>
            <a:t>11 interviews</a:t>
          </a:r>
          <a:endParaRPr lang="en-US" dirty="0"/>
        </a:p>
      </dgm:t>
    </dgm:pt>
    <dgm:pt modelId="{84D1E25F-FC60-4CA7-88C0-E566F379453B}" type="parTrans" cxnId="{995CE1E2-1830-4F5B-A62D-10290FDE40CE}">
      <dgm:prSet/>
      <dgm:spPr/>
      <dgm:t>
        <a:bodyPr/>
        <a:lstStyle/>
        <a:p>
          <a:endParaRPr lang="en-US"/>
        </a:p>
      </dgm:t>
    </dgm:pt>
    <dgm:pt modelId="{8E073F61-FFA5-4A74-BE32-7D321D218299}" type="sibTrans" cxnId="{995CE1E2-1830-4F5B-A62D-10290FDE40CE}">
      <dgm:prSet/>
      <dgm:spPr/>
      <dgm:t>
        <a:bodyPr/>
        <a:lstStyle/>
        <a:p>
          <a:endParaRPr lang="en-US"/>
        </a:p>
      </dgm:t>
    </dgm:pt>
    <dgm:pt modelId="{311B9DF2-689D-4FF0-B2AE-F5257EFFF000}">
      <dgm:prSet phldrT="[Text]"/>
      <dgm:spPr/>
      <dgm:t>
        <a:bodyPr/>
        <a:lstStyle/>
        <a:p>
          <a:r>
            <a:rPr lang="fr-FR" dirty="0"/>
            <a:t>1 report</a:t>
          </a:r>
          <a:endParaRPr lang="en-US" dirty="0"/>
        </a:p>
      </dgm:t>
    </dgm:pt>
    <dgm:pt modelId="{BBF45256-F386-47D7-8A97-EDAF2FEB1B5C}" type="parTrans" cxnId="{F5DA304D-CEFA-4098-A703-E4ABB198BEAF}">
      <dgm:prSet/>
      <dgm:spPr/>
      <dgm:t>
        <a:bodyPr/>
        <a:lstStyle/>
        <a:p>
          <a:endParaRPr lang="en-US"/>
        </a:p>
      </dgm:t>
    </dgm:pt>
    <dgm:pt modelId="{B37D018B-C9D9-43B8-9546-4E1B9AC6B6DA}" type="sibTrans" cxnId="{F5DA304D-CEFA-4098-A703-E4ABB198BEAF}">
      <dgm:prSet/>
      <dgm:spPr/>
      <dgm:t>
        <a:bodyPr/>
        <a:lstStyle/>
        <a:p>
          <a:endParaRPr lang="en-US"/>
        </a:p>
      </dgm:t>
    </dgm:pt>
    <dgm:pt modelId="{895CA9E6-AAD1-417C-B23C-AA09FA88D964}" type="pres">
      <dgm:prSet presAssocID="{43A28AF3-A691-45A5-8504-96EA6D003372}" presName="rootnode" presStyleCnt="0">
        <dgm:presLayoutVars>
          <dgm:chMax/>
          <dgm:chPref/>
          <dgm:dir/>
          <dgm:animLvl val="lvl"/>
        </dgm:presLayoutVars>
      </dgm:prSet>
      <dgm:spPr/>
    </dgm:pt>
    <dgm:pt modelId="{EC529ABD-124A-402B-8AC5-5E4C39697AA8}" type="pres">
      <dgm:prSet presAssocID="{A8EA1CEA-7232-480D-B88B-76396839535A}" presName="composite" presStyleCnt="0"/>
      <dgm:spPr/>
    </dgm:pt>
    <dgm:pt modelId="{51FB2829-60FA-4028-99BC-B9B733419932}" type="pres">
      <dgm:prSet presAssocID="{A8EA1CEA-7232-480D-B88B-76396839535A}" presName="LShape" presStyleLbl="alignNode1" presStyleIdx="0" presStyleCnt="5"/>
      <dgm:spPr/>
    </dgm:pt>
    <dgm:pt modelId="{1B2FBF79-1A74-4C98-B1C4-1AFE8263071C}" type="pres">
      <dgm:prSet presAssocID="{A8EA1CEA-7232-480D-B88B-76396839535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BBB2C60-7222-446B-A0D4-034A99300318}" type="pres">
      <dgm:prSet presAssocID="{A8EA1CEA-7232-480D-B88B-76396839535A}" presName="Triangle" presStyleLbl="alignNode1" presStyleIdx="1" presStyleCnt="5"/>
      <dgm:spPr/>
    </dgm:pt>
    <dgm:pt modelId="{F97932C7-FD7F-4A13-BC6E-020D235CD57E}" type="pres">
      <dgm:prSet presAssocID="{DC3C3CAB-43C8-4365-BDE3-8E86ADE20ECB}" presName="sibTrans" presStyleCnt="0"/>
      <dgm:spPr/>
    </dgm:pt>
    <dgm:pt modelId="{663584FE-8A82-4D00-9013-9481CD3371AF}" type="pres">
      <dgm:prSet presAssocID="{DC3C3CAB-43C8-4365-BDE3-8E86ADE20ECB}" presName="space" presStyleCnt="0"/>
      <dgm:spPr/>
    </dgm:pt>
    <dgm:pt modelId="{04150DDA-01C4-47EF-80BF-78E307543BCA}" type="pres">
      <dgm:prSet presAssocID="{729B1597-8F3D-4162-9240-2777DE6A73DE}" presName="composite" presStyleCnt="0"/>
      <dgm:spPr/>
    </dgm:pt>
    <dgm:pt modelId="{055FDB44-8169-4FDC-9B6D-01350FE65FE5}" type="pres">
      <dgm:prSet presAssocID="{729B1597-8F3D-4162-9240-2777DE6A73DE}" presName="LShape" presStyleLbl="alignNode1" presStyleIdx="2" presStyleCnt="5"/>
      <dgm:spPr/>
    </dgm:pt>
    <dgm:pt modelId="{82B93B45-10C5-4354-BDA5-C961AEC4B2C5}" type="pres">
      <dgm:prSet presAssocID="{729B1597-8F3D-4162-9240-2777DE6A73D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11D9A253-0D93-4357-BA8A-F0EAF749EFF1}" type="pres">
      <dgm:prSet presAssocID="{729B1597-8F3D-4162-9240-2777DE6A73DE}" presName="Triangle" presStyleLbl="alignNode1" presStyleIdx="3" presStyleCnt="5"/>
      <dgm:spPr/>
    </dgm:pt>
    <dgm:pt modelId="{8734F9F6-FC14-4CB1-84B9-D3D66722B95B}" type="pres">
      <dgm:prSet presAssocID="{8E073F61-FFA5-4A74-BE32-7D321D218299}" presName="sibTrans" presStyleCnt="0"/>
      <dgm:spPr/>
    </dgm:pt>
    <dgm:pt modelId="{5329E9CD-35BD-4B3A-84C4-992366DEA7D1}" type="pres">
      <dgm:prSet presAssocID="{8E073F61-FFA5-4A74-BE32-7D321D218299}" presName="space" presStyleCnt="0"/>
      <dgm:spPr/>
    </dgm:pt>
    <dgm:pt modelId="{0B5246BF-F5D4-45FF-9A63-48D1E286A7D7}" type="pres">
      <dgm:prSet presAssocID="{311B9DF2-689D-4FF0-B2AE-F5257EFFF000}" presName="composite" presStyleCnt="0"/>
      <dgm:spPr/>
    </dgm:pt>
    <dgm:pt modelId="{A5B82769-F1FB-4874-BCF2-F2E30D7E245C}" type="pres">
      <dgm:prSet presAssocID="{311B9DF2-689D-4FF0-B2AE-F5257EFFF000}" presName="LShape" presStyleLbl="alignNode1" presStyleIdx="4" presStyleCnt="5"/>
      <dgm:spPr/>
    </dgm:pt>
    <dgm:pt modelId="{4286AE2A-D352-4CC6-9657-7AACB6B61B79}" type="pres">
      <dgm:prSet presAssocID="{311B9DF2-689D-4FF0-B2AE-F5257EFFF00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1F97919-BD9E-4715-A1D6-109AA8503DB9}" type="presOf" srcId="{729B1597-8F3D-4162-9240-2777DE6A73DE}" destId="{82B93B45-10C5-4354-BDA5-C961AEC4B2C5}" srcOrd="0" destOrd="0" presId="urn:microsoft.com/office/officeart/2009/3/layout/StepUpProcess"/>
    <dgm:cxn modelId="{6BA56E63-C107-4CE8-9352-C934C96E6501}" type="presOf" srcId="{43A28AF3-A691-45A5-8504-96EA6D003372}" destId="{895CA9E6-AAD1-417C-B23C-AA09FA88D964}" srcOrd="0" destOrd="0" presId="urn:microsoft.com/office/officeart/2009/3/layout/StepUpProcess"/>
    <dgm:cxn modelId="{F5DA304D-CEFA-4098-A703-E4ABB198BEAF}" srcId="{43A28AF3-A691-45A5-8504-96EA6D003372}" destId="{311B9DF2-689D-4FF0-B2AE-F5257EFFF000}" srcOrd="2" destOrd="0" parTransId="{BBF45256-F386-47D7-8A97-EDAF2FEB1B5C}" sibTransId="{B37D018B-C9D9-43B8-9546-4E1B9AC6B6DA}"/>
    <dgm:cxn modelId="{BC5BCA85-90C6-4354-98C8-5DA1A284BD5A}" type="presOf" srcId="{311B9DF2-689D-4FF0-B2AE-F5257EFFF000}" destId="{4286AE2A-D352-4CC6-9657-7AACB6B61B79}" srcOrd="0" destOrd="0" presId="urn:microsoft.com/office/officeart/2009/3/layout/StepUpProcess"/>
    <dgm:cxn modelId="{68659C89-C40F-48DC-A0F3-1F1990BC0182}" type="presOf" srcId="{A8EA1CEA-7232-480D-B88B-76396839535A}" destId="{1B2FBF79-1A74-4C98-B1C4-1AFE8263071C}" srcOrd="0" destOrd="0" presId="urn:microsoft.com/office/officeart/2009/3/layout/StepUpProcess"/>
    <dgm:cxn modelId="{3CC655D2-CBFF-46BF-9591-394665F5901E}" srcId="{43A28AF3-A691-45A5-8504-96EA6D003372}" destId="{A8EA1CEA-7232-480D-B88B-76396839535A}" srcOrd="0" destOrd="0" parTransId="{70418A25-083A-43FA-B802-7AEB54B2C63E}" sibTransId="{DC3C3CAB-43C8-4365-BDE3-8E86ADE20ECB}"/>
    <dgm:cxn modelId="{995CE1E2-1830-4F5B-A62D-10290FDE40CE}" srcId="{43A28AF3-A691-45A5-8504-96EA6D003372}" destId="{729B1597-8F3D-4162-9240-2777DE6A73DE}" srcOrd="1" destOrd="0" parTransId="{84D1E25F-FC60-4CA7-88C0-E566F379453B}" sibTransId="{8E073F61-FFA5-4A74-BE32-7D321D218299}"/>
    <dgm:cxn modelId="{01342F98-CC1F-46C0-A4CD-2AE32172F89B}" type="presParOf" srcId="{895CA9E6-AAD1-417C-B23C-AA09FA88D964}" destId="{EC529ABD-124A-402B-8AC5-5E4C39697AA8}" srcOrd="0" destOrd="0" presId="urn:microsoft.com/office/officeart/2009/3/layout/StepUpProcess"/>
    <dgm:cxn modelId="{442257C6-1A7C-4E15-A7BC-68A189157D5F}" type="presParOf" srcId="{EC529ABD-124A-402B-8AC5-5E4C39697AA8}" destId="{51FB2829-60FA-4028-99BC-B9B733419932}" srcOrd="0" destOrd="0" presId="urn:microsoft.com/office/officeart/2009/3/layout/StepUpProcess"/>
    <dgm:cxn modelId="{E24411B1-A26F-41BA-BC71-2A87E57EE8E2}" type="presParOf" srcId="{EC529ABD-124A-402B-8AC5-5E4C39697AA8}" destId="{1B2FBF79-1A74-4C98-B1C4-1AFE8263071C}" srcOrd="1" destOrd="0" presId="urn:microsoft.com/office/officeart/2009/3/layout/StepUpProcess"/>
    <dgm:cxn modelId="{0B95B461-C383-45EE-B037-2ADBBDD84204}" type="presParOf" srcId="{EC529ABD-124A-402B-8AC5-5E4C39697AA8}" destId="{5BBB2C60-7222-446B-A0D4-034A99300318}" srcOrd="2" destOrd="0" presId="urn:microsoft.com/office/officeart/2009/3/layout/StepUpProcess"/>
    <dgm:cxn modelId="{0C02F700-783B-486F-AE52-A7EE9B04466B}" type="presParOf" srcId="{895CA9E6-AAD1-417C-B23C-AA09FA88D964}" destId="{F97932C7-FD7F-4A13-BC6E-020D235CD57E}" srcOrd="1" destOrd="0" presId="urn:microsoft.com/office/officeart/2009/3/layout/StepUpProcess"/>
    <dgm:cxn modelId="{A1053148-B06B-451D-9705-1482AD34110A}" type="presParOf" srcId="{F97932C7-FD7F-4A13-BC6E-020D235CD57E}" destId="{663584FE-8A82-4D00-9013-9481CD3371AF}" srcOrd="0" destOrd="0" presId="urn:microsoft.com/office/officeart/2009/3/layout/StepUpProcess"/>
    <dgm:cxn modelId="{BD6D1675-CC7C-41F4-B7F0-76665D095837}" type="presParOf" srcId="{895CA9E6-AAD1-417C-B23C-AA09FA88D964}" destId="{04150DDA-01C4-47EF-80BF-78E307543BCA}" srcOrd="2" destOrd="0" presId="urn:microsoft.com/office/officeart/2009/3/layout/StepUpProcess"/>
    <dgm:cxn modelId="{58601116-E759-4273-ABB2-96994ED4404E}" type="presParOf" srcId="{04150DDA-01C4-47EF-80BF-78E307543BCA}" destId="{055FDB44-8169-4FDC-9B6D-01350FE65FE5}" srcOrd="0" destOrd="0" presId="urn:microsoft.com/office/officeart/2009/3/layout/StepUpProcess"/>
    <dgm:cxn modelId="{AE85C2F8-95C5-41C2-BC86-6CFC4918648F}" type="presParOf" srcId="{04150DDA-01C4-47EF-80BF-78E307543BCA}" destId="{82B93B45-10C5-4354-BDA5-C961AEC4B2C5}" srcOrd="1" destOrd="0" presId="urn:microsoft.com/office/officeart/2009/3/layout/StepUpProcess"/>
    <dgm:cxn modelId="{7DE57A50-A9DC-4351-836A-13EC9C14C13F}" type="presParOf" srcId="{04150DDA-01C4-47EF-80BF-78E307543BCA}" destId="{11D9A253-0D93-4357-BA8A-F0EAF749EFF1}" srcOrd="2" destOrd="0" presId="urn:microsoft.com/office/officeart/2009/3/layout/StepUpProcess"/>
    <dgm:cxn modelId="{F55BA3E0-613A-4A1E-8745-04A381FF46E4}" type="presParOf" srcId="{895CA9E6-AAD1-417C-B23C-AA09FA88D964}" destId="{8734F9F6-FC14-4CB1-84B9-D3D66722B95B}" srcOrd="3" destOrd="0" presId="urn:microsoft.com/office/officeart/2009/3/layout/StepUpProcess"/>
    <dgm:cxn modelId="{4C454731-F679-4337-8953-37095298545C}" type="presParOf" srcId="{8734F9F6-FC14-4CB1-84B9-D3D66722B95B}" destId="{5329E9CD-35BD-4B3A-84C4-992366DEA7D1}" srcOrd="0" destOrd="0" presId="urn:microsoft.com/office/officeart/2009/3/layout/StepUpProcess"/>
    <dgm:cxn modelId="{25B27559-2AF2-48BB-8E84-FFDB53320251}" type="presParOf" srcId="{895CA9E6-AAD1-417C-B23C-AA09FA88D964}" destId="{0B5246BF-F5D4-45FF-9A63-48D1E286A7D7}" srcOrd="4" destOrd="0" presId="urn:microsoft.com/office/officeart/2009/3/layout/StepUpProcess"/>
    <dgm:cxn modelId="{789BC208-37E0-4710-9408-2BA7F45431FB}" type="presParOf" srcId="{0B5246BF-F5D4-45FF-9A63-48D1E286A7D7}" destId="{A5B82769-F1FB-4874-BCF2-F2E30D7E245C}" srcOrd="0" destOrd="0" presId="urn:microsoft.com/office/officeart/2009/3/layout/StepUpProcess"/>
    <dgm:cxn modelId="{B6754A93-CA1C-4897-8D81-AFFF17C5669D}" type="presParOf" srcId="{0B5246BF-F5D4-45FF-9A63-48D1E286A7D7}" destId="{4286AE2A-D352-4CC6-9657-7AACB6B61B7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B2829-60FA-4028-99BC-B9B733419932}">
      <dsp:nvSpPr>
        <dsp:cNvPr id="0" name=""/>
        <dsp:cNvSpPr/>
      </dsp:nvSpPr>
      <dsp:spPr>
        <a:xfrm rot="5400000">
          <a:off x="316010" y="970699"/>
          <a:ext cx="945792" cy="15737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FBF79-1A74-4C98-B1C4-1AFE8263071C}">
      <dsp:nvSpPr>
        <dsp:cNvPr id="0" name=""/>
        <dsp:cNvSpPr/>
      </dsp:nvSpPr>
      <dsp:spPr>
        <a:xfrm>
          <a:off x="158134" y="1440920"/>
          <a:ext cx="1420815" cy="124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Online Survey (4 weeks)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100 responses</a:t>
          </a:r>
          <a:endParaRPr lang="en-US" sz="1700" kern="1200" dirty="0"/>
        </a:p>
      </dsp:txBody>
      <dsp:txXfrm>
        <a:off x="158134" y="1440920"/>
        <a:ext cx="1420815" cy="1245428"/>
      </dsp:txXfrm>
    </dsp:sp>
    <dsp:sp modelId="{5BBB2C60-7222-446B-A0D4-034A99300318}">
      <dsp:nvSpPr>
        <dsp:cNvPr id="0" name=""/>
        <dsp:cNvSpPr/>
      </dsp:nvSpPr>
      <dsp:spPr>
        <a:xfrm>
          <a:off x="1310871" y="854836"/>
          <a:ext cx="268078" cy="26807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FDB44-8169-4FDC-9B6D-01350FE65FE5}">
      <dsp:nvSpPr>
        <dsp:cNvPr id="0" name=""/>
        <dsp:cNvSpPr/>
      </dsp:nvSpPr>
      <dsp:spPr>
        <a:xfrm rot="5400000">
          <a:off x="2055366" y="540294"/>
          <a:ext cx="945792" cy="15737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93B45-10C5-4354-BDA5-C961AEC4B2C5}">
      <dsp:nvSpPr>
        <dsp:cNvPr id="0" name=""/>
        <dsp:cNvSpPr/>
      </dsp:nvSpPr>
      <dsp:spPr>
        <a:xfrm>
          <a:off x="1897490" y="1010514"/>
          <a:ext cx="1420815" cy="124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11 interviews</a:t>
          </a:r>
          <a:endParaRPr lang="en-US" sz="1700" kern="1200" dirty="0"/>
        </a:p>
      </dsp:txBody>
      <dsp:txXfrm>
        <a:off x="1897490" y="1010514"/>
        <a:ext cx="1420815" cy="1245428"/>
      </dsp:txXfrm>
    </dsp:sp>
    <dsp:sp modelId="{11D9A253-0D93-4357-BA8A-F0EAF749EFF1}">
      <dsp:nvSpPr>
        <dsp:cNvPr id="0" name=""/>
        <dsp:cNvSpPr/>
      </dsp:nvSpPr>
      <dsp:spPr>
        <a:xfrm>
          <a:off x="3050227" y="424430"/>
          <a:ext cx="268078" cy="268078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B82769-F1FB-4874-BCF2-F2E30D7E245C}">
      <dsp:nvSpPr>
        <dsp:cNvPr id="0" name=""/>
        <dsp:cNvSpPr/>
      </dsp:nvSpPr>
      <dsp:spPr>
        <a:xfrm rot="5400000">
          <a:off x="3794722" y="109888"/>
          <a:ext cx="945792" cy="157377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6AE2A-D352-4CC6-9657-7AACB6B61B79}">
      <dsp:nvSpPr>
        <dsp:cNvPr id="0" name=""/>
        <dsp:cNvSpPr/>
      </dsp:nvSpPr>
      <dsp:spPr>
        <a:xfrm>
          <a:off x="3636846" y="580109"/>
          <a:ext cx="1420815" cy="1245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1 report</a:t>
          </a:r>
          <a:endParaRPr lang="en-US" sz="1700" kern="1200" dirty="0"/>
        </a:p>
      </dsp:txBody>
      <dsp:txXfrm>
        <a:off x="3636846" y="580109"/>
        <a:ext cx="1420815" cy="12454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DAC5-DAAE-FB47-AB3D-841C8668DA04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5AA3-D93E-DF4A-B7F7-0DDA540E349A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3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D445-6659-474A-8325-AED606E3ECAD}" type="datetimeFigureOut">
              <a:rPr lang="en-US" smtClean="0"/>
              <a:pPr/>
              <a:t>5/29/2018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6A2B-D7AF-264F-A544-E504C8B3BF5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5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878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9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31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C23E-F59C-4F74-BA69-04280425C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7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20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43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15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13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8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C23E-F59C-4F74-BA69-04280425C31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81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8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C23E-F59C-4F74-BA69-04280425C3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0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8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45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C23E-F59C-4F74-BA69-04280425C31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3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59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796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C23E-F59C-4F74-BA69-04280425C31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4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C23E-F59C-4F74-BA69-04280425C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81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4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4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8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5C23E-F59C-4F74-BA69-04280425C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1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71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bg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rgbClr val="BFBFB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4387637"/>
            <a:ext cx="1500694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7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‹N°›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0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r"/>
              <a:t>‹N°›</a:t>
            </a:fld>
            <a:endParaRPr lang="en-US" sz="9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4387637"/>
            <a:ext cx="1500694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7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9569" y="385981"/>
            <a:ext cx="8102477" cy="32213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815" y="985068"/>
            <a:ext cx="3484397" cy="14143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SzPct val="40000"/>
              <a:buFont typeface="Wingdings" charset="2"/>
              <a:buNone/>
              <a:defRPr sz="1800" b="0" i="0" baseline="0">
                <a:latin typeface="Arial"/>
                <a:cs typeface="Arial"/>
              </a:defRPr>
            </a:lvl2pPr>
            <a:lvl3pPr marL="914400" indent="0">
              <a:buNone/>
              <a:defRPr sz="1800" b="0" i="0" baseline="0">
                <a:latin typeface="Arial"/>
                <a:cs typeface="Arial"/>
              </a:defRPr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Enter description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9569" y="985068"/>
            <a:ext cx="4226309" cy="26475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500" b="0" i="0" baseline="0">
                <a:latin typeface="+mj-lt"/>
                <a:cs typeface="Arial"/>
              </a:defRPr>
            </a:lvl1pPr>
          </a:lstStyle>
          <a:p>
            <a:r>
              <a:rPr lang="en-US" b="0" i="0" dirty="0">
                <a:latin typeface="Arial"/>
                <a:cs typeface="Arial"/>
              </a:rPr>
              <a:t>Insert image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9827" y="3735239"/>
            <a:ext cx="4574656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FF6600"/>
              </a:buClr>
              <a:buSzPct val="75000"/>
            </a:pPr>
            <a:endParaRPr lang="en-US" sz="800" dirty="0">
              <a:latin typeface="+mj-lt"/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9569" y="3735388"/>
            <a:ext cx="4242184" cy="2978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>
                <a:solidFill>
                  <a:srgbClr val="000000"/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>
              <a:buNone/>
              <a:defRPr sz="8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Caption: You can add a caption here if needed. If not, delete this text box.</a:t>
            </a:r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‹N°›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5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1"/>
            <a:ext cx="7739640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1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1AC604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22870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66666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can go on two lines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16169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6817FF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709469" y="1010583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solidFill>
                  <a:srgbClr val="000000"/>
                </a:solidFill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1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522870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616169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 baseline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709469" y="1719263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256032" indent="-164592">
              <a:buClr>
                <a:srgbClr val="666666"/>
              </a:buClr>
              <a:buSzPct val="60000"/>
              <a:buFont typeface="Courier New"/>
              <a:buChar char="o"/>
              <a:defRPr sz="1100" b="0" i="0">
                <a:latin typeface="+mj-lt"/>
                <a:cs typeface="Arial"/>
              </a:defRPr>
            </a:lvl1pPr>
            <a:lvl2pPr>
              <a:buClr>
                <a:srgbClr val="666666"/>
              </a:buClr>
              <a:buSzPct val="60000"/>
              <a:defRPr sz="1100" b="0" i="0">
                <a:latin typeface="Arial"/>
                <a:cs typeface="Arial"/>
              </a:defRPr>
            </a:lvl2pPr>
            <a:lvl3pPr marL="1143000" indent="-228600">
              <a:buClr>
                <a:srgbClr val="666666"/>
              </a:buClr>
              <a:buSzPct val="60000"/>
              <a:buFont typeface="Arial"/>
              <a:buChar char="•"/>
              <a:defRPr sz="1100" b="0" i="0">
                <a:latin typeface="Arial"/>
                <a:cs typeface="Arial"/>
              </a:defRPr>
            </a:lvl3pPr>
            <a:lvl4pPr>
              <a:defRPr sz="1100" b="0" i="0">
                <a:latin typeface="Arial"/>
                <a:cs typeface="Arial"/>
              </a:defRPr>
            </a:lvl4pPr>
            <a:lvl5pPr>
              <a:defRPr sz="11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‹N°›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0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6332" y="3894666"/>
            <a:ext cx="7004631" cy="908919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200"/>
              </a:spcBef>
              <a:buNone/>
              <a:defRPr sz="950" baseline="0">
                <a:solidFill>
                  <a:srgbClr val="D9D9D9"/>
                </a:solidFill>
              </a:defRPr>
            </a:lvl1pPr>
            <a:lvl2pPr marL="4572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GB" dirty="0"/>
              <a:t>Presenter’s Name, Presenter’s Title  |  Presenter’s Phone number  |  </a:t>
            </a:r>
            <a:r>
              <a:rPr lang="en-GB" dirty="0" err="1"/>
              <a:t>Email.address@clarivate.com</a:t>
            </a:r>
            <a:r>
              <a:rPr lang="en-GB" dirty="0"/>
              <a:t>  |  </a:t>
            </a:r>
            <a:r>
              <a:rPr lang="en-GB" dirty="0" err="1"/>
              <a:t>clarivate.com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72" y="1550096"/>
            <a:ext cx="2234550" cy="10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64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035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1936" y="421708"/>
            <a:ext cx="6460129" cy="560558"/>
          </a:xfrm>
          <a:prstGeom prst="rect">
            <a:avLst/>
          </a:prstGeom>
        </p:spPr>
        <p:txBody>
          <a:bodyPr lIns="0" tIns="0" rIns="0" bIns="0"/>
          <a:lstStyle>
            <a:lvl1pPr>
              <a:defRPr sz="1751" b="0" i="0">
                <a:solidFill>
                  <a:schemeClr val="tx1"/>
                </a:solidFill>
                <a:latin typeface="SourceSansPro-Light"/>
                <a:cs typeface="SourceSansPro-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4783455"/>
            <a:ext cx="2103120" cy="257175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986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1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800" b="1" i="0" cap="all" baseline="0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018279"/>
            <a:ext cx="7559610" cy="1928857"/>
          </a:xfrm>
          <a:prstGeom prst="rect">
            <a:avLst/>
          </a:prstGeom>
        </p:spPr>
        <p:txBody>
          <a:bodyPr vert="horz" lIns="0" tIns="0" rIns="0" bIns="0"/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817FF"/>
              </a:buClr>
              <a:buSzPct val="75000"/>
              <a:buFont typeface="Arial" panose="020B0604020202020204" pitchFamily="34" charset="0"/>
              <a:buChar char="•"/>
              <a:tabLst/>
              <a:defRPr sz="1600" baseline="0"/>
            </a:lvl1pPr>
            <a:lvl2pPr marL="457200" indent="-171450">
              <a:spcBef>
                <a:spcPts val="0"/>
              </a:spcBef>
              <a:spcAft>
                <a:spcPts val="400"/>
              </a:spcAft>
              <a:buClr>
                <a:srgbClr val="6817FF"/>
              </a:buClr>
              <a:buSzPct val="80000"/>
              <a:buFont typeface="Courier New"/>
              <a:buChar char="o"/>
              <a:defRPr sz="1600"/>
            </a:lvl2pPr>
            <a:lvl3pPr marL="685800" indent="-171450">
              <a:buClr>
                <a:srgbClr val="6817FF"/>
              </a:buClr>
              <a:defRPr sz="14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/>
              <a:t>This section has a single column layout</a:t>
            </a:r>
          </a:p>
          <a:p>
            <a:pPr lvl="1"/>
            <a:r>
              <a:rPr lang="en-US"/>
              <a:t>Level 2</a:t>
            </a:r>
          </a:p>
          <a:p>
            <a:pPr lvl="2"/>
            <a:r>
              <a:rPr lang="en-US"/>
              <a:t>Level 3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800" smtClean="0">
                <a:solidFill>
                  <a:srgbClr val="444444"/>
                </a:solidFill>
                <a:latin typeface="+mj-lt"/>
              </a:rPr>
              <a:pPr algn="r"/>
              <a:t>‹N°›</a:t>
            </a:fld>
            <a:endParaRPr lang="en-US" sz="105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52149"/>
            <a:ext cx="2697516" cy="123111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8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&lt;Insert Section Marker here if needed&gt;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62" y="4630041"/>
            <a:ext cx="1291407" cy="30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31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rv_lfcl_grhc_rgb_pos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3167"/>
            <a:ext cx="9144000" cy="5143499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4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800" b="1" i="0">
                <a:solidFill>
                  <a:schemeClr val="tx1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2" y="2023582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  <a:lvl2pPr marL="457200" indent="0">
              <a:buNone/>
              <a:defRPr sz="800" b="0" i="0">
                <a:latin typeface="Arial"/>
                <a:cs typeface="Arial"/>
              </a:defRPr>
            </a:lvl2pPr>
            <a:lvl3pPr marL="914400" indent="0">
              <a:buNone/>
              <a:defRPr sz="800" b="0" i="0">
                <a:latin typeface="Arial"/>
                <a:cs typeface="Arial"/>
              </a:defRPr>
            </a:lvl3pPr>
            <a:lvl4pPr marL="1371600" indent="0">
              <a:buNone/>
              <a:defRPr sz="800" b="0" i="0">
                <a:latin typeface="Arial"/>
                <a:cs typeface="Arial"/>
              </a:defRPr>
            </a:lvl4pPr>
            <a:lvl5pPr marL="1828800" indent="0">
              <a:buNone/>
              <a:defRPr sz="8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6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40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9" y="4387606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85981"/>
            <a:ext cx="8400235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Agenda, main take-away or heading goes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23078" y="1018280"/>
            <a:ext cx="764102" cy="23068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1200"/>
              </a:spcAft>
              <a:buNone/>
              <a:defRPr sz="1500" b="0" i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  <a:p>
            <a:pPr lvl="0"/>
            <a:r>
              <a:rPr lang="en-US" dirty="0"/>
              <a:t>05</a:t>
            </a:r>
          </a:p>
          <a:p>
            <a:pPr lvl="0"/>
            <a:r>
              <a:rPr lang="en-US" dirty="0"/>
              <a:t>06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1010582"/>
            <a:ext cx="4272530" cy="23145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Could also be titled ‘Contents’</a:t>
            </a:r>
          </a:p>
          <a:p>
            <a:pPr lvl="0"/>
            <a:r>
              <a:rPr lang="en-US" dirty="0"/>
              <a:t>Second item on agenda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</a:t>
            </a:r>
          </a:p>
          <a:p>
            <a:pPr lvl="0"/>
            <a:r>
              <a:rPr lang="en-US" dirty="0"/>
              <a:t>Sixth and final item</a:t>
            </a:r>
          </a:p>
        </p:txBody>
      </p:sp>
      <p:sp>
        <p:nvSpPr>
          <p:cNvPr id="29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‹N°›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9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1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018279"/>
            <a:ext cx="7739640" cy="19288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>
                <a:latin typeface="+mj-lt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This section has a single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displayed in purple and </a:t>
            </a:r>
            <a:r>
              <a:rPr lang="en-US" dirty="0" err="1"/>
              <a:t>uderlined</a:t>
            </a:r>
            <a:r>
              <a:rPr lang="en-US" dirty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‹N°›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5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1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018279"/>
            <a:ext cx="7739640" cy="1779670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buSzPct val="75000"/>
              <a:buFontTx/>
              <a:buNone/>
              <a:tabLst/>
              <a:defRPr sz="1500" b="0" i="0" baseline="0">
                <a:latin typeface="+mj-lt"/>
                <a:cs typeface="Arial"/>
              </a:defRPr>
            </a:lvl1pPr>
            <a:lvl2pPr marL="742950" indent="-285750">
              <a:buFont typeface="Courier New"/>
              <a:buChar char="o"/>
              <a:defRPr sz="1800"/>
            </a:lvl2pPr>
            <a:lvl3pPr>
              <a:defRPr sz="1600"/>
            </a:lvl3pPr>
            <a:lvl4pPr>
              <a:defRPr sz="1400"/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‹N°›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2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rv_lfcl_grhc_rgb_pos_quote-im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66" t="11493" r="16175"/>
          <a:stretch/>
        </p:blipFill>
        <p:spPr>
          <a:xfrm>
            <a:off x="-17468" y="0"/>
            <a:ext cx="9161468" cy="5177584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1062039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3053874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96875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2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1062039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742950" indent="-285750">
              <a:buFont typeface="Courier New"/>
              <a:buChar char="o"/>
              <a:defRPr/>
            </a:lvl2pPr>
            <a:lvl5pPr marL="2057400" indent="-22860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3053874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750" b="0" i="0" baseline="0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96875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FFFF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2" y="4387637"/>
            <a:ext cx="1500694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985068"/>
            <a:ext cx="8120748" cy="2949575"/>
          </a:xfrm>
          <a:prstGeom prst="rect">
            <a:avLst/>
          </a:prstGeom>
        </p:spPr>
        <p:txBody>
          <a:bodyPr vert="horz" lIns="0" tIns="0" rIns="0" bIns="0"/>
          <a:lstStyle>
            <a:lvl1pPr marL="234000" indent="-234000">
              <a:buClr>
                <a:srgbClr val="666666"/>
              </a:buClr>
              <a:buSzPct val="60000"/>
              <a:buFont typeface="Courier New"/>
              <a:buChar char="o"/>
              <a:defRPr sz="1500" b="0" i="0">
                <a:latin typeface="+mj-lt"/>
                <a:cs typeface="Arial"/>
              </a:defRPr>
            </a:lvl1pPr>
            <a:lvl2pPr marL="633600" indent="-212400">
              <a:buSzPct val="40000"/>
              <a:buFont typeface="Wingdings" charset="2"/>
              <a:buChar char=""/>
              <a:defRPr sz="1500" b="0" i="0" baseline="0">
                <a:latin typeface="+mj-lt"/>
                <a:cs typeface="Arial"/>
              </a:defRPr>
            </a:lvl2pPr>
            <a:lvl3pPr marL="1000800" indent="-158400">
              <a:defRPr sz="1500" b="0" i="0" baseline="0">
                <a:latin typeface="+mj-lt"/>
                <a:cs typeface="Arial"/>
              </a:defRPr>
            </a:lvl3pPr>
            <a:lvl4pPr marL="1458000" indent="-194400">
              <a:defRPr sz="1400">
                <a:latin typeface="+mj-lt"/>
              </a:defRPr>
            </a:lvl4pPr>
            <a:lvl5pPr marL="2057400" indent="-228600">
              <a:buFont typeface="Wingdings" charset="2"/>
              <a:buChar char="ü"/>
              <a:defRPr sz="1400"/>
            </a:lvl5pPr>
          </a:lstStyle>
          <a:p>
            <a:pPr lvl="0"/>
            <a:r>
              <a:rPr lang="en-US" dirty="0"/>
              <a:t>Bullet item 1 </a:t>
            </a:r>
          </a:p>
          <a:p>
            <a:pPr lvl="1"/>
            <a:r>
              <a:rPr lang="en-US" dirty="0"/>
              <a:t>Sub-bullet item 1 second item in the list goes here</a:t>
            </a:r>
          </a:p>
          <a:p>
            <a:pPr lvl="2"/>
            <a:r>
              <a:rPr lang="en-US" dirty="0"/>
              <a:t> Sub-bullet of above</a:t>
            </a:r>
          </a:p>
          <a:p>
            <a:pPr lvl="3"/>
            <a:r>
              <a:rPr lang="en-US" dirty="0"/>
              <a:t>4th level bullet</a:t>
            </a:r>
          </a:p>
          <a:p>
            <a:pPr lvl="0"/>
            <a:r>
              <a:rPr lang="en-US" dirty="0"/>
              <a:t>Third item 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</a:p>
          <a:p>
            <a:pPr lvl="0"/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385981"/>
            <a:ext cx="8102477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+mj-lt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00074" y="109709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600" smtClean="0">
                <a:solidFill>
                  <a:srgbClr val="444444"/>
                </a:solidFill>
                <a:latin typeface="+mj-lt"/>
              </a:rPr>
              <a:pPr algn="r"/>
              <a:t>‹N°›</a:t>
            </a:fld>
            <a:endParaRPr lang="en-US" sz="900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182927"/>
            <a:ext cx="2697516" cy="92333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457200" rtl="0" eaLnBrk="1" latinLnBrk="0" hangingPunct="1">
              <a:buNone/>
              <a:defRPr lang="en-GB" sz="60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457200" rtl="0" eaLnBrk="1" latinLnBrk="0" hangingPunct="1">
              <a:buNone/>
              <a:defRPr lang="en-US" sz="60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8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6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69" r:id="rId2"/>
    <p:sldLayoutId id="2147483675" r:id="rId3"/>
    <p:sldLayoutId id="2147483684" r:id="rId4"/>
    <p:sldLayoutId id="2147483673" r:id="rId5"/>
    <p:sldLayoutId id="2147483676" r:id="rId6"/>
    <p:sldLayoutId id="2147483663" r:id="rId7"/>
    <p:sldLayoutId id="2147483682" r:id="rId8"/>
    <p:sldLayoutId id="2147483650" r:id="rId9"/>
    <p:sldLayoutId id="2147483662" r:id="rId10"/>
    <p:sldLayoutId id="2147483683" r:id="rId11"/>
    <p:sldLayoutId id="2147483660" r:id="rId12"/>
    <p:sldLayoutId id="2147483678" r:id="rId13"/>
    <p:sldLayoutId id="2147483677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hyperlink" Target="http://top100innovators.clarivate.com/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2.JPG"/>
          <p:cNvPicPr>
            <a:picLocks noChangeAspect="1"/>
          </p:cNvPicPr>
          <p:nvPr/>
        </p:nvPicPr>
        <p:blipFill rotWithShape="1">
          <a:blip r:embed="rId3"/>
          <a:srcRect t="9210" r="2601"/>
          <a:stretch/>
        </p:blipFill>
        <p:spPr>
          <a:xfrm>
            <a:off x="4998245" y="0"/>
            <a:ext cx="4149684" cy="5143500"/>
          </a:xfrm>
          <a:prstGeom prst="rect">
            <a:avLst/>
          </a:prstGeom>
        </p:spPr>
      </p:pic>
      <p:pic>
        <p:nvPicPr>
          <p:cNvPr id="7" name="Picture 6" descr="crv_lfcl_grhc_rgb_pos_coverpage-img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5" t="10798" r="9949" b="341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0" dirty="0"/>
              <a:t>LES France Survey </a:t>
            </a:r>
            <a:br>
              <a:rPr lang="en-GB" b="0" dirty="0"/>
            </a:br>
            <a:r>
              <a:rPr lang="en-GB" b="0" dirty="0"/>
              <a:t>2018 report</a:t>
            </a:r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						</a:t>
            </a:r>
            <a:br>
              <a:rPr lang="en-GB" dirty="0"/>
            </a:br>
            <a:r>
              <a:rPr lang="en-GB" i="1" dirty="0"/>
              <a:t>Ahlem </a:t>
            </a:r>
            <a:r>
              <a:rPr lang="en-GB" i="1" dirty="0" err="1"/>
              <a:t>Karray</a:t>
            </a:r>
            <a:br>
              <a:rPr lang="en-GB" i="1" dirty="0"/>
            </a:br>
            <a:r>
              <a:rPr lang="en-GB" i="1" dirty="0"/>
              <a:t>Dominique Ducay</a:t>
            </a:r>
            <a:br>
              <a:rPr lang="en-US" dirty="0"/>
            </a:br>
            <a:br>
              <a:rPr lang="en-GB" i="1" dirty="0"/>
            </a:br>
            <a:br>
              <a:rPr lang="en-GB" i="1" dirty="0"/>
            </a:br>
            <a:r>
              <a:rPr lang="en-GB" i="1" dirty="0"/>
              <a:t>May 31</a:t>
            </a:r>
            <a:r>
              <a:rPr lang="en-GB" i="1" baseline="30000" dirty="0"/>
              <a:t>st</a:t>
            </a:r>
            <a:r>
              <a:rPr lang="en-GB" i="1" dirty="0"/>
              <a:t> 2018</a:t>
            </a:r>
            <a:br>
              <a:rPr lang="en-GB" i="1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5615F7-E5D6-412C-BD67-81FD072C7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607" y="4464501"/>
            <a:ext cx="1708320" cy="42585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17171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85E476-F82A-48FD-A393-52FD8B39C93B}"/>
              </a:ext>
            </a:extLst>
          </p:cNvPr>
          <p:cNvSpPr/>
          <p:nvPr/>
        </p:nvSpPr>
        <p:spPr>
          <a:xfrm>
            <a:off x="297180" y="4523208"/>
            <a:ext cx="1768693" cy="53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F2482E7-6547-4D37-B9B3-AB8DCA6C3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70" y="385981"/>
            <a:ext cx="8390828" cy="299483"/>
          </a:xfrm>
        </p:spPr>
        <p:txBody>
          <a:bodyPr/>
          <a:lstStyle/>
          <a:p>
            <a:r>
              <a:rPr lang="en-GB"/>
              <a:t>SECTOR AND EXPERIENCE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76735BD-E705-475F-B4DA-A8FE76D35A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" y="1018279"/>
            <a:ext cx="4089401" cy="1928857"/>
          </a:xfrm>
        </p:spPr>
        <p:txBody>
          <a:bodyPr/>
          <a:lstStyle/>
          <a:p>
            <a:r>
              <a:rPr lang="en-GB" dirty="0"/>
              <a:t>The majority of responses (77%) are from France and the remainder (23%) from Benelux</a:t>
            </a:r>
          </a:p>
          <a:p>
            <a:r>
              <a:rPr lang="en-GB" dirty="0"/>
              <a:t>Responses are evenly distributed by sector </a:t>
            </a:r>
          </a:p>
          <a:p>
            <a:r>
              <a:rPr lang="en-GB" dirty="0"/>
              <a:t>For Corporate in France, average experience has increased from 9.9 years in 2016 to 10.5 years in 2018, a change of 6.1%. </a:t>
            </a:r>
          </a:p>
          <a:p>
            <a:r>
              <a:rPr lang="en-GB" dirty="0"/>
              <a:t>For IP services in France, average experience has decreased  from 14.3 years in 2016 to 13.6 years in 2018, a change of – 4.9%</a:t>
            </a:r>
          </a:p>
          <a:p>
            <a:r>
              <a:rPr lang="en-GB" dirty="0"/>
              <a:t>For Benelux, the average length of service for Corporate is 10.3 years and for IP services slightly longer at 10.5 years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C50270CB-3999-4388-A8DD-B8F04672D717}"/>
              </a:ext>
            </a:extLst>
          </p:cNvPr>
          <p:cNvGraphicFramePr/>
          <p:nvPr/>
        </p:nvGraphicFramePr>
        <p:xfrm>
          <a:off x="5346701" y="385981"/>
          <a:ext cx="3229128" cy="1980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0959F02-E490-4DB4-BC52-CE030829A43C}"/>
              </a:ext>
            </a:extLst>
          </p:cNvPr>
          <p:cNvGraphicFramePr/>
          <p:nvPr/>
        </p:nvGraphicFramePr>
        <p:xfrm>
          <a:off x="4876799" y="2273300"/>
          <a:ext cx="4102101" cy="207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800D3A0B-07B3-4DA8-9D19-96A3AD206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9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Areas of activity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0" y="1018279"/>
            <a:ext cx="3638798" cy="1928857"/>
          </a:xfrm>
        </p:spPr>
        <p:txBody>
          <a:bodyPr/>
          <a:lstStyle/>
          <a:p>
            <a:r>
              <a:rPr lang="en-GB"/>
              <a:t>People working in licensing cover a wide range of responsibilities</a:t>
            </a:r>
          </a:p>
          <a:p>
            <a:r>
              <a:rPr lang="en-GB"/>
              <a:t>Corporate &amp; academic sector 1.5 times more active in tech transfer than IP services</a:t>
            </a:r>
          </a:p>
          <a:p>
            <a:r>
              <a:rPr lang="en-GB"/>
              <a:t>IP services firms are twice as active in drafting and prosecution of patents than corporate &amp; academic</a:t>
            </a:r>
          </a:p>
          <a:p>
            <a:r>
              <a:rPr lang="en-GB"/>
              <a:t>Respondents from universities are mainly active in technology transfer (75%), negotiation of R&amp;D partnerships (62.5%) and patent licence negotiation (62.5%)</a:t>
            </a:r>
          </a:p>
          <a:p>
            <a:endParaRPr lang="en-GB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4416725" y="995654"/>
          <a:ext cx="4572000" cy="322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76C6A35-A0D9-4647-B643-78D025CAA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32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29570" y="862012"/>
          <a:ext cx="3962400" cy="3589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653840" y="862011"/>
          <a:ext cx="4166558" cy="3589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26E12F8-B4F1-4865-B4D4-7BC5F6CED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07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REMUNERATION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1018279"/>
            <a:ext cx="4717774" cy="1928857"/>
          </a:xfrm>
        </p:spPr>
        <p:txBody>
          <a:bodyPr/>
          <a:lstStyle/>
          <a:p>
            <a:r>
              <a:rPr lang="en-GB" dirty="0"/>
              <a:t>For France &amp; Benelux combined, the majority of respondents (46 out of 84) fall in the 60-130K€ range and the overall average salary is 111.1K€ </a:t>
            </a:r>
          </a:p>
          <a:p>
            <a:pPr lvl="1"/>
            <a:r>
              <a:rPr lang="en-GB" dirty="0"/>
              <a:t>Academic sector: 69% fall in the range &lt;60 – 80K€, overall average salary is 77.1K€ </a:t>
            </a:r>
          </a:p>
          <a:p>
            <a:pPr lvl="1"/>
            <a:r>
              <a:rPr lang="en-GB" dirty="0"/>
              <a:t>Law firm average salary is 46% higher at 112.5K€</a:t>
            </a:r>
          </a:p>
          <a:p>
            <a:pPr lvl="1"/>
            <a:r>
              <a:rPr lang="en-GB" dirty="0" err="1"/>
              <a:t>Corporates</a:t>
            </a:r>
            <a:r>
              <a:rPr lang="en-GB" dirty="0"/>
              <a:t> higher still at 134.1K€</a:t>
            </a:r>
          </a:p>
          <a:p>
            <a:r>
              <a:rPr lang="en-GB" dirty="0"/>
              <a:t>Average level of remuneration across all sectors in France is 113.8K€</a:t>
            </a:r>
          </a:p>
          <a:p>
            <a:r>
              <a:rPr lang="en-GB" dirty="0"/>
              <a:t>For Benelux, the average is 99.7K€  </a:t>
            </a:r>
          </a:p>
          <a:p>
            <a:r>
              <a:rPr lang="en-GB" dirty="0"/>
              <a:t>This correlates with the higher level of experience of respondents from France compared to Benelux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5327374" y="1018279"/>
          <a:ext cx="3657600" cy="315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8458F23-B696-4DDA-8FAF-2493261DD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0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" y="0"/>
            <a:ext cx="9143358" cy="5143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" y="0"/>
            <a:ext cx="9143358" cy="5150720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9"/>
          </a:p>
        </p:txBody>
      </p:sp>
      <p:pic>
        <p:nvPicPr>
          <p:cNvPr id="8" name="Picture 2" descr="https://pbs.twimg.com/profile_images/819233838752677888/K2AFC8R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9" y="1705355"/>
            <a:ext cx="1455544" cy="14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05FDF5-4545-4764-AA6C-7EF73A86702E}"/>
              </a:ext>
            </a:extLst>
          </p:cNvPr>
          <p:cNvSpPr txBox="1"/>
          <p:nvPr/>
        </p:nvSpPr>
        <p:spPr>
          <a:xfrm>
            <a:off x="1769802" y="2140739"/>
            <a:ext cx="670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AC604"/>
                </a:solidFill>
              </a:rPr>
              <a:t>LICENSING AND MANAGEMENT OF IP</a:t>
            </a:r>
            <a:endParaRPr lang="en-US" sz="3200" b="1" dirty="0">
              <a:solidFill>
                <a:srgbClr val="1AC60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2D5267-5B06-487C-9FAC-156CEB8A6F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30" y="4387636"/>
            <a:ext cx="1502107" cy="6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158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PATENT TRANSACTIONS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0" y="1018279"/>
            <a:ext cx="3162300" cy="1928857"/>
          </a:xfrm>
        </p:spPr>
        <p:txBody>
          <a:bodyPr/>
          <a:lstStyle/>
          <a:p>
            <a:r>
              <a:rPr lang="en-GB" dirty="0"/>
              <a:t>81% of respondents believe that their organization supports the licensing out or the sale of patents in order to generate new revenues </a:t>
            </a:r>
          </a:p>
          <a:p>
            <a:r>
              <a:rPr lang="en-GB" dirty="0"/>
              <a:t>This is significantly higher compared to 66% in 2016 </a:t>
            </a:r>
          </a:p>
          <a:p>
            <a:r>
              <a:rPr lang="en-GB" dirty="0"/>
              <a:t>This does not correspond to the proportion of respondents who have actually sold patents in the past two years, although at 52%, this again is significantly higher than the 40% of 2016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3499629" y="1575536"/>
          <a:ext cx="33242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2"/>
          <p:cNvSpPr txBox="1">
            <a:spLocks/>
          </p:cNvSpPr>
          <p:nvPr/>
        </p:nvSpPr>
        <p:spPr>
          <a:xfrm>
            <a:off x="6408348" y="1248094"/>
            <a:ext cx="2608053" cy="327442"/>
          </a:xfrm>
          <a:prstGeom prst="rect">
            <a:avLst/>
          </a:prstGeom>
        </p:spPr>
        <p:txBody>
          <a:bodyPr vert="horz" lIns="0" tIns="0" rIns="0" bIns="0"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817FF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Patents bought in last 2 years?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6134100" y="1575536"/>
          <a:ext cx="30099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Placeholder 2"/>
          <p:cNvSpPr txBox="1">
            <a:spLocks/>
          </p:cNvSpPr>
          <p:nvPr/>
        </p:nvSpPr>
        <p:spPr>
          <a:xfrm>
            <a:off x="3949691" y="1225453"/>
            <a:ext cx="2608053" cy="327442"/>
          </a:xfrm>
          <a:prstGeom prst="rect">
            <a:avLst/>
          </a:prstGeom>
        </p:spPr>
        <p:txBody>
          <a:bodyPr vert="horz" lIns="0" tIns="0" rIns="0" bIns="0"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817FF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Patents sold in last 2 years?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7B31EC-50E7-48C5-9474-EBB4947D9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48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REASON FOR TRANSACTIONS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9600" y="1638300"/>
            <a:ext cx="3467100" cy="1928857"/>
          </a:xfrm>
        </p:spPr>
        <p:txBody>
          <a:bodyPr/>
          <a:lstStyle/>
          <a:p>
            <a:r>
              <a:rPr lang="en-GB" dirty="0"/>
              <a:t>The reasons for patent acquisitions remain the same as in 2016, the main ones being to bolster an existing portfolio with a view to a licensing program and to ensure freedom of operation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3924300" y="385981"/>
          <a:ext cx="6934200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0AC041-3106-4544-BAE6-9FB23253C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67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ESTIMATED PORTFOLIO VALUE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29570" y="856457"/>
            <a:ext cx="3810000" cy="1928857"/>
          </a:xfrm>
        </p:spPr>
        <p:txBody>
          <a:bodyPr/>
          <a:lstStyle/>
          <a:p>
            <a:r>
              <a:rPr lang="en-GB" dirty="0"/>
              <a:t>Estimated average price for a patent family (EP and US members as a minimum) across all industries is 260K€ </a:t>
            </a:r>
          </a:p>
          <a:p>
            <a:r>
              <a:rPr lang="en-GB" dirty="0"/>
              <a:t>Remarkably consistent with 2016 average value of 256K€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29570" y="1930400"/>
          <a:ext cx="4186687" cy="292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419600" y="1104900"/>
          <a:ext cx="4572000" cy="322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6C52BD-5AC6-474F-B16B-0A90E8318D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699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Licensing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03562" y="850245"/>
            <a:ext cx="5023449" cy="336068"/>
          </a:xfrm>
        </p:spPr>
        <p:txBody>
          <a:bodyPr/>
          <a:lstStyle/>
          <a:p>
            <a:pPr>
              <a:buNone/>
            </a:pPr>
            <a:r>
              <a:rPr lang="en-US" dirty="0"/>
              <a:t>Compared to last year do you think that patent licenses are: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397479" y="1186313"/>
          <a:ext cx="5995359" cy="331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58CE96A-1F53-40D0-A4F3-AEBE29F09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38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Licensing challenges </a:t>
            </a:r>
            <a:r>
              <a:rPr lang="en-GB" cap="none" dirty="0"/>
              <a:t>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32315" y="1018280"/>
            <a:ext cx="5227609" cy="499970"/>
          </a:xfrm>
        </p:spPr>
        <p:txBody>
          <a:bodyPr/>
          <a:lstStyle/>
          <a:p>
            <a:pPr algn="ctr">
              <a:buNone/>
            </a:pPr>
            <a:r>
              <a:rPr lang="en-GB" dirty="0"/>
              <a:t>What are the main challenges in creating a licensing-out program in order of importance?</a:t>
            </a:r>
          </a:p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56271" y="1690777"/>
          <a:ext cx="5814204" cy="2001328"/>
        </p:xfrm>
        <a:graphic>
          <a:graphicData uri="http://schemas.openxmlformats.org/drawingml/2006/table">
            <a:tbl>
              <a:tblPr/>
              <a:tblGrid>
                <a:gridCol w="270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4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6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9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latin typeface="Calibri"/>
                          <a:ea typeface="바탕"/>
                          <a:cs typeface="Times New Roman"/>
                        </a:rPr>
                        <a:t>Ranking</a:t>
                      </a:r>
                      <a:endParaRPr lang="en-US" sz="14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Identify potential licensees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1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3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Determine the licence price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2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3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Build a patent evidence of use file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3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48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Identify the patent to licence within your portfolio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4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5515" y="3949700"/>
            <a:ext cx="45720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GB" dirty="0"/>
              <a:t>The difficulties in establishing a licensing program remain the same as in 2016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F3F7BB-928F-4F1F-9840-121FE156F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0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rnewswire2-a.akamaihd.net/p/1893751/sp/189375100/thumbnail/entry_id/1_k61d2pa8/def_height/816/def_width/1808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88" y="4373853"/>
            <a:ext cx="1524856" cy="6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449058" y="2632900"/>
            <a:ext cx="184666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19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998" y="0"/>
            <a:ext cx="4173682" cy="5143500"/>
          </a:xfrm>
          <a:prstGeom prst="rect">
            <a:avLst/>
          </a:prstGeom>
        </p:spPr>
      </p:pic>
      <p:pic>
        <p:nvPicPr>
          <p:cNvPr id="12" name="Picture 11" descr="crv_lfcl_grhc_rgb_pos_coverpage-img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5" t="10798" r="9949" b="3415"/>
          <a:stretch/>
        </p:blipFill>
        <p:spPr>
          <a:xfrm>
            <a:off x="-321" y="0"/>
            <a:ext cx="9144000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latin typeface="Arial"/>
              </a:rPr>
              <a:t>Clarivate Analytics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29571" y="1018279"/>
            <a:ext cx="3932880" cy="1928857"/>
          </a:xfrm>
        </p:spPr>
        <p:txBody>
          <a:bodyPr/>
          <a:lstStyle/>
          <a:p>
            <a:pPr marL="5776" marR="2310">
              <a:lnSpc>
                <a:spcPct val="100699"/>
              </a:lnSpc>
            </a:pPr>
            <a:r>
              <a:rPr lang="en-US" sz="1800" spc="-18" dirty="0">
                <a:latin typeface="+mn-lt"/>
                <a:cs typeface="Source Sans Pro"/>
              </a:rPr>
              <a:t>We’re the global leader in providing trusted insights and analytics that accelerate the pace of innovation.</a:t>
            </a:r>
          </a:p>
          <a:p>
            <a:pPr marL="5776" marR="2310">
              <a:lnSpc>
                <a:spcPct val="100699"/>
              </a:lnSpc>
            </a:pPr>
            <a:endParaRPr lang="en-US" sz="1800" dirty="0">
              <a:latin typeface="+mn-lt"/>
              <a:cs typeface="SourceSansPro-Light"/>
            </a:endParaRPr>
          </a:p>
          <a:p>
            <a:pPr marL="5776" marR="2310">
              <a:lnSpc>
                <a:spcPct val="100699"/>
              </a:lnSpc>
            </a:pPr>
            <a:r>
              <a:rPr lang="en-US" sz="1800" spc="-14" dirty="0">
                <a:latin typeface="+mn-lt"/>
                <a:cs typeface="SourceSansPro-Light"/>
              </a:rPr>
              <a:t>Clarivate helps the world’s risk takers and trailblazers radically reduce the time from new idea to life-changing innovation.</a:t>
            </a:r>
          </a:p>
          <a:p>
            <a:endParaRPr lang="en-US" sz="1600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30" y="4387636"/>
            <a:ext cx="1502107" cy="6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13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" y="0"/>
            <a:ext cx="9143358" cy="5143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" y="0"/>
            <a:ext cx="9143358" cy="5150720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9"/>
          </a:p>
        </p:txBody>
      </p:sp>
      <p:pic>
        <p:nvPicPr>
          <p:cNvPr id="8" name="Picture 2" descr="https://pbs.twimg.com/profile_images/819233838752677888/K2AFC8R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9" y="1705355"/>
            <a:ext cx="1455544" cy="14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05FDF5-4545-4764-AA6C-7EF73A86702E}"/>
              </a:ext>
            </a:extLst>
          </p:cNvPr>
          <p:cNvSpPr txBox="1"/>
          <p:nvPr/>
        </p:nvSpPr>
        <p:spPr>
          <a:xfrm>
            <a:off x="1769802" y="2140739"/>
            <a:ext cx="670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AC604"/>
                </a:solidFill>
              </a:rPr>
              <a:t>EXTERNAL ENVIRONMENT</a:t>
            </a:r>
            <a:endParaRPr lang="en-US" sz="3200" b="1" dirty="0">
              <a:solidFill>
                <a:srgbClr val="1AC60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5D91E0-2595-4FF8-987C-7F41161E7B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30" y="4387636"/>
            <a:ext cx="1502107" cy="6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689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Establishing an effective patent market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384300" y="850246"/>
            <a:ext cx="7077228" cy="336068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What are the elements necessary for the development of an effective patent market?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828800" y="1186315"/>
          <a:ext cx="5486400" cy="2242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1041400" y="3581401"/>
            <a:ext cx="685800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GB" dirty="0"/>
              <a:t>Opinions have shifted somewhat .   Increased patent quality is still important; streamlining patent valuation methods has declined with only 34% considering this most important compared to 46% in 2016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1D510-68A4-4A1A-99BA-4E8DE238E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4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JUDICIAL ENVIRONMENT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47954" y="1018279"/>
            <a:ext cx="6774611" cy="430959"/>
          </a:xfrm>
        </p:spPr>
        <p:txBody>
          <a:bodyPr/>
          <a:lstStyle/>
          <a:p>
            <a:pPr>
              <a:buNone/>
            </a:pPr>
            <a:r>
              <a:rPr lang="en-GB" dirty="0"/>
              <a:t>What aspects of your national litigation system would you like to see prioritized?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82562" y="1449238"/>
          <a:ext cx="5300333" cy="1870943"/>
        </p:xfrm>
        <a:graphic>
          <a:graphicData uri="http://schemas.openxmlformats.org/drawingml/2006/table">
            <a:tbl>
              <a:tblPr/>
              <a:tblGrid>
                <a:gridCol w="241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3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58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2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latin typeface="Calibri"/>
                          <a:ea typeface="바탕"/>
                          <a:cs typeface="Times New Roman"/>
                        </a:rPr>
                        <a:t>Ranking</a:t>
                      </a:r>
                      <a:endParaRPr lang="en-US" sz="14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2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Technical ability of judges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Predictability of decisions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Speed of court decision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3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247954" y="3505200"/>
            <a:ext cx="642843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"The speed of court decisions in France compared to other EU countries needs to be improved. The duration is close to two years- </a:t>
            </a:r>
            <a:r>
              <a:rPr lang="en-GB" dirty="0" err="1"/>
              <a:t>vs</a:t>
            </a:r>
            <a:r>
              <a:rPr lang="en-GB" dirty="0"/>
              <a:t> less than one year in UK and DE or NL"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5DBA7C-30E8-4C1B-8F31-160196A32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96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Unitary patent package (Unitary patent +</a:t>
            </a:r>
            <a:r>
              <a:rPr lang="en-GB" dirty="0" err="1"/>
              <a:t>upc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69653" y="1018279"/>
            <a:ext cx="3979653" cy="689751"/>
          </a:xfrm>
        </p:spPr>
        <p:txBody>
          <a:bodyPr/>
          <a:lstStyle/>
          <a:p>
            <a:pPr algn="ctr">
              <a:buNone/>
            </a:pPr>
            <a:r>
              <a:rPr lang="en-GB" dirty="0"/>
              <a:t>With the German constitutional challenge and BREXIT, will the UPP happen anytime soon?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773502" y="1390650"/>
          <a:ext cx="249555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4868173" y="1266825"/>
          <a:ext cx="3048000" cy="248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4481875" y="1018279"/>
            <a:ext cx="3979653" cy="372371"/>
          </a:xfrm>
          <a:prstGeom prst="rect">
            <a:avLst/>
          </a:prstGeom>
        </p:spPr>
        <p:txBody>
          <a:bodyPr vert="horz" lIns="0" tIns="0" rIns="0" bIns="0"/>
          <a:lstStyle/>
          <a:p>
            <a:pPr marL="228600" marR="0" lvl="0" indent="-2286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817FF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Has your</a:t>
            </a:r>
            <a:r>
              <a:rPr kumimoji="0" lang="en-GB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organization agreed a strategy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53915" y="3933645"/>
          <a:ext cx="5455920" cy="809625"/>
        </p:xfrm>
        <a:graphic>
          <a:graphicData uri="http://schemas.openxmlformats.org/drawingml/2006/table">
            <a:tbl>
              <a:tblPr/>
              <a:tblGrid>
                <a:gridCol w="200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9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9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latin typeface="Calibri"/>
                          <a:ea typeface="바탕"/>
                          <a:cs typeface="Times New Roman"/>
                        </a:rPr>
                        <a:t>Ranking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Court decision enforced on all UPC members territory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1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Judges' technical abilities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2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Litigation Cost</a:t>
                      </a:r>
                      <a:endParaRPr lang="en-US" sz="9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3</a:t>
                      </a:r>
                      <a:endParaRPr lang="en-US" sz="9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b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2492048" y="3380479"/>
            <a:ext cx="3641333" cy="372371"/>
          </a:xfrm>
          <a:prstGeom prst="rect">
            <a:avLst/>
          </a:prstGeom>
        </p:spPr>
        <p:txBody>
          <a:bodyPr vert="horz" lIns="0" tIns="0" rIns="0" bIns="0"/>
          <a:lstStyle/>
          <a:p>
            <a:pPr marL="228600" lvl="0" indent="-228600" algn="ctr">
              <a:spcAft>
                <a:spcPts val="600"/>
              </a:spcAft>
              <a:buClr>
                <a:srgbClr val="6817FF"/>
              </a:buClr>
              <a:buSzPct val="75000"/>
            </a:pPr>
            <a:r>
              <a:rPr lang="en-GB" sz="1600" dirty="0"/>
              <a:t>What will be the main benefits of UPC for patent owners in order of importance?</a:t>
            </a:r>
          </a:p>
          <a:p>
            <a:pPr marL="228600" marR="0" lvl="0" indent="-2286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817FF"/>
              </a:buClr>
              <a:buSzPct val="75000"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BBC77D-1F15-4D5C-A713-798383619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3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" y="0"/>
            <a:ext cx="9143358" cy="5143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" y="0"/>
            <a:ext cx="9143358" cy="5150720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9" dirty="0"/>
          </a:p>
        </p:txBody>
      </p:sp>
      <p:pic>
        <p:nvPicPr>
          <p:cNvPr id="8" name="Picture 2" descr="https://pbs.twimg.com/profile_images/819233838752677888/K2AFC8R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9" y="1705355"/>
            <a:ext cx="1455544" cy="14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05FDF5-4545-4764-AA6C-7EF73A86702E}"/>
              </a:ext>
            </a:extLst>
          </p:cNvPr>
          <p:cNvSpPr txBox="1"/>
          <p:nvPr/>
        </p:nvSpPr>
        <p:spPr>
          <a:xfrm>
            <a:off x="1769802" y="2140739"/>
            <a:ext cx="670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AC604"/>
                </a:solidFill>
              </a:rPr>
              <a:t>CHINA</a:t>
            </a:r>
            <a:endParaRPr lang="en-US" sz="3200" b="1" dirty="0">
              <a:solidFill>
                <a:srgbClr val="1AC60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7C484-4063-4001-8566-07334C9997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30" y="4387636"/>
            <a:ext cx="1502107" cy="6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776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STRATEGY AND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09601" y="1018280"/>
            <a:ext cx="3962400" cy="704894"/>
          </a:xfrm>
        </p:spPr>
        <p:txBody>
          <a:bodyPr/>
          <a:lstStyle/>
          <a:p>
            <a:pPr algn="ctr">
              <a:buNone/>
            </a:pPr>
            <a:r>
              <a:rPr lang="en-GB" dirty="0"/>
              <a:t>China is an important part of my organization's patent strategy: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685800" y="1723173"/>
          <a:ext cx="3886200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5127778" y="1578634"/>
          <a:ext cx="3333750" cy="244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5375583" y="1018279"/>
            <a:ext cx="2655610" cy="704894"/>
          </a:xfrm>
          <a:prstGeom prst="rect">
            <a:avLst/>
          </a:prstGeom>
        </p:spPr>
        <p:txBody>
          <a:bodyPr vert="horz" lIns="0" tIns="0" rIns="0" bIns="0"/>
          <a:lstStyle/>
          <a:p>
            <a:pPr marL="228600" lvl="0" indent="-228600" algn="ctr">
              <a:spcAft>
                <a:spcPts val="600"/>
              </a:spcAft>
              <a:buClr>
                <a:srgbClr val="6817FF"/>
              </a:buClr>
              <a:buSzPct val="75000"/>
            </a:pPr>
            <a:r>
              <a:rPr lang="en-GB" sz="1600" dirty="0"/>
              <a:t> In your opinion, the quality of Chinese patents is: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220F31-F335-40B9-A2F8-690026287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74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LICENSING CHALLENGES IN CHINA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What are the main challenges of licensing or litigating in China in order of importance?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51745" y="1578634"/>
          <a:ext cx="6265055" cy="2154850"/>
        </p:xfrm>
        <a:graphic>
          <a:graphicData uri="http://schemas.openxmlformats.org/drawingml/2006/table">
            <a:tbl>
              <a:tblPr/>
              <a:tblGrid>
                <a:gridCol w="328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1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0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latin typeface="Calibri"/>
                          <a:ea typeface="바탕"/>
                          <a:cs typeface="Times New Roman"/>
                        </a:rPr>
                        <a:t>Ranking</a:t>
                      </a:r>
                      <a:endParaRPr lang="en-US" sz="14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AC6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Language &amp; culture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Effectiveness of enforcement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2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Predictability of court decisions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3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Consistency of court decisions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4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4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 </a:t>
                      </a:r>
                      <a:endParaRPr lang="en-US" sz="160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Costs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latin typeface="Calibri"/>
                          <a:ea typeface="바탕"/>
                          <a:cs typeface="Times New Roman"/>
                        </a:rPr>
                        <a:t>5</a:t>
                      </a:r>
                      <a:endParaRPr lang="en-US" sz="1600" dirty="0">
                        <a:latin typeface="Calibri"/>
                        <a:ea typeface="바탕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58402" y="3949700"/>
            <a:ext cx="576580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/>
              <a:t>“China is now fully up to international IP standards. We no longer treat China as a </a:t>
            </a:r>
            <a:r>
              <a:rPr lang="en-GB"/>
              <a:t>special case”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DF6E0A-1A59-41A1-BE23-268456378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08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" y="0"/>
            <a:ext cx="9143358" cy="5143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" y="0"/>
            <a:ext cx="9143358" cy="5150720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9" dirty="0"/>
          </a:p>
        </p:txBody>
      </p:sp>
      <p:pic>
        <p:nvPicPr>
          <p:cNvPr id="8" name="Picture 2" descr="https://pbs.twimg.com/profile_images/819233838752677888/K2AFC8R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9" y="1705355"/>
            <a:ext cx="1455544" cy="14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05FDF5-4545-4764-AA6C-7EF73A86702E}"/>
              </a:ext>
            </a:extLst>
          </p:cNvPr>
          <p:cNvSpPr txBox="1"/>
          <p:nvPr/>
        </p:nvSpPr>
        <p:spPr>
          <a:xfrm>
            <a:off x="1769802" y="2140739"/>
            <a:ext cx="670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AC604"/>
                </a:solidFill>
              </a:rPr>
              <a:t>THANK YOU</a:t>
            </a:r>
            <a:endParaRPr lang="en-US" sz="3200" b="1" dirty="0">
              <a:solidFill>
                <a:srgbClr val="1AC60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BAAD7F-11A5-4239-9710-7DCAB55ED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30" y="4387636"/>
            <a:ext cx="1502107" cy="6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0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Crv_AboutUsDeck_0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938"/>
            <a:ext cx="9144000" cy="4879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601" y="2214095"/>
            <a:ext cx="1092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Scientific and </a:t>
            </a:r>
            <a:br>
              <a:rPr lang="en-US" sz="900" dirty="0"/>
            </a:br>
            <a:r>
              <a:rPr lang="en-US" sz="900" dirty="0"/>
              <a:t>Academic Research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5565" y="2206486"/>
            <a:ext cx="135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Patent Research,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Intelligence and Services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54861" y="4149682"/>
            <a:ext cx="145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Intellectual Property </a:t>
            </a:r>
            <a:br>
              <a:rPr lang="en-US" sz="900" dirty="0"/>
            </a:br>
            <a:r>
              <a:rPr lang="en-US" sz="900" dirty="0"/>
              <a:t>Management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55529" y="2206486"/>
            <a:ext cx="138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Life Sciences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Intelligence and Analytics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0765" y="4149682"/>
            <a:ext cx="144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Trademark Research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 and Protection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7197" y="4149682"/>
            <a:ext cx="16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Domain and Brand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Protection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>
                <a:latin typeface="Arial"/>
              </a:rPr>
              <a:t>A portfolio of trusted brands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93136" y="2206486"/>
            <a:ext cx="88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Industry Codes </a:t>
            </a:r>
            <a:br>
              <a:rPr lang="en-US" sz="900" dirty="0">
                <a:solidFill>
                  <a:srgbClr val="000000"/>
                </a:solidFill>
              </a:rPr>
            </a:br>
            <a:r>
              <a:rPr lang="en-US" sz="900" dirty="0">
                <a:solidFill>
                  <a:srgbClr val="000000"/>
                </a:solidFill>
              </a:rPr>
              <a:t>and Standards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C58C691-DA8F-4C3A-B29A-5B6EE9D62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0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than a century and a half of trusted insights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20292"/>
            <a:ext cx="9144000" cy="3988284"/>
          </a:xfrm>
          <a:prstGeom prst="rect">
            <a:avLst/>
          </a:prstGeom>
        </p:spPr>
      </p:pic>
      <p:sp>
        <p:nvSpPr>
          <p:cNvPr id="251" name="object 14"/>
          <p:cNvSpPr/>
          <p:nvPr/>
        </p:nvSpPr>
        <p:spPr>
          <a:xfrm>
            <a:off x="1443528" y="1153220"/>
            <a:ext cx="20793" cy="1437418"/>
          </a:xfrm>
          <a:custGeom>
            <a:avLst/>
            <a:gdLst/>
            <a:ahLst/>
            <a:cxnLst/>
            <a:rect l="l" t="t" r="r" b="b"/>
            <a:pathLst>
              <a:path h="2844800">
                <a:moveTo>
                  <a:pt x="0" y="0"/>
                </a:moveTo>
                <a:lnTo>
                  <a:pt x="0" y="2844468"/>
                </a:lnTo>
              </a:path>
            </a:pathLst>
          </a:custGeom>
          <a:ln w="31412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53" name="object 16"/>
          <p:cNvSpPr txBox="1"/>
          <p:nvPr/>
        </p:nvSpPr>
        <p:spPr>
          <a:xfrm>
            <a:off x="1499111" y="1125453"/>
            <a:ext cx="1004828" cy="56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728" dirty="0"/>
              <a:t>BIOSIS founded by Society of Bacteriologists and Botanical Society</a:t>
            </a:r>
          </a:p>
          <a:p>
            <a:r>
              <a:rPr lang="en-US" sz="728" dirty="0"/>
              <a:t>SCIENTIFIC AND ACADEMIC RESEARCH</a:t>
            </a:r>
          </a:p>
        </p:txBody>
      </p:sp>
      <p:sp>
        <p:nvSpPr>
          <p:cNvPr id="254" name="object 17"/>
          <p:cNvSpPr/>
          <p:nvPr/>
        </p:nvSpPr>
        <p:spPr>
          <a:xfrm>
            <a:off x="854436" y="860335"/>
            <a:ext cx="0" cy="1055558"/>
          </a:xfrm>
          <a:custGeom>
            <a:avLst/>
            <a:gdLst/>
            <a:ahLst/>
            <a:cxnLst/>
            <a:rect l="l" t="t" r="r" b="b"/>
            <a:pathLst>
              <a:path h="2320925">
                <a:moveTo>
                  <a:pt x="0" y="0"/>
                </a:moveTo>
                <a:lnTo>
                  <a:pt x="0" y="2320924"/>
                </a:lnTo>
              </a:path>
            </a:pathLst>
          </a:custGeom>
          <a:ln w="31412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55" name="object 19"/>
          <p:cNvSpPr txBox="1"/>
          <p:nvPr/>
        </p:nvSpPr>
        <p:spPr>
          <a:xfrm>
            <a:off x="71418" y="838212"/>
            <a:ext cx="730504" cy="896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728" dirty="0"/>
              <a:t>Zoological Records  founded by Zoological Society of London and British Museum</a:t>
            </a:r>
          </a:p>
          <a:p>
            <a:pPr algn="r"/>
            <a:r>
              <a:rPr lang="en-US" sz="728" dirty="0"/>
              <a:t>SCIENTIFIC AND ACADEMIC RESEARCH</a:t>
            </a:r>
          </a:p>
        </p:txBody>
      </p:sp>
      <p:sp>
        <p:nvSpPr>
          <p:cNvPr id="256" name="object 20"/>
          <p:cNvSpPr/>
          <p:nvPr/>
        </p:nvSpPr>
        <p:spPr>
          <a:xfrm>
            <a:off x="2118244" y="3594825"/>
            <a:ext cx="0" cy="1109852"/>
          </a:xfrm>
          <a:custGeom>
            <a:avLst/>
            <a:gdLst/>
            <a:ahLst/>
            <a:cxnLst/>
            <a:rect l="l" t="t" r="r" b="b"/>
            <a:pathLst>
              <a:path h="2440304">
                <a:moveTo>
                  <a:pt x="0" y="2439716"/>
                </a:moveTo>
                <a:lnTo>
                  <a:pt x="0" y="0"/>
                </a:lnTo>
              </a:path>
            </a:pathLst>
          </a:custGeom>
          <a:ln w="31412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58" name="object 22"/>
          <p:cNvSpPr txBox="1"/>
          <p:nvPr/>
        </p:nvSpPr>
        <p:spPr>
          <a:xfrm>
            <a:off x="1066119" y="4174697"/>
            <a:ext cx="999755" cy="56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728" dirty="0"/>
              <a:t>Dr. Eugene Garfield invents citation indexing and searching</a:t>
            </a:r>
          </a:p>
          <a:p>
            <a:pPr algn="r"/>
            <a:r>
              <a:rPr lang="en-US" sz="728" dirty="0"/>
              <a:t>SCIENTIFIC AND ACADEMIC RESEARCH</a:t>
            </a:r>
          </a:p>
        </p:txBody>
      </p:sp>
      <p:sp>
        <p:nvSpPr>
          <p:cNvPr id="259" name="object 23"/>
          <p:cNvSpPr/>
          <p:nvPr/>
        </p:nvSpPr>
        <p:spPr>
          <a:xfrm>
            <a:off x="3738641" y="1207640"/>
            <a:ext cx="44294" cy="860564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178"/>
                </a:lnTo>
              </a:path>
            </a:pathLst>
          </a:custGeom>
          <a:ln w="31412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62" name="object 26"/>
          <p:cNvSpPr txBox="1"/>
          <p:nvPr/>
        </p:nvSpPr>
        <p:spPr>
          <a:xfrm>
            <a:off x="2675645" y="1185517"/>
            <a:ext cx="1012358" cy="448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GB" sz="728" dirty="0"/>
              <a:t>Monty </a:t>
            </a:r>
            <a:r>
              <a:rPr lang="en-GB" sz="728" dirty="0" err="1"/>
              <a:t>Hyams</a:t>
            </a:r>
            <a:r>
              <a:rPr lang="en-GB" sz="728" dirty="0"/>
              <a:t> begins selling patent bulletins from his home, Derwent</a:t>
            </a:r>
          </a:p>
          <a:p>
            <a:pPr algn="r"/>
            <a:r>
              <a:rPr lang="en-GB" sz="728" dirty="0"/>
              <a:t>IP AND STANDARDS</a:t>
            </a:r>
            <a:endParaRPr lang="en-US" sz="728" dirty="0"/>
          </a:p>
        </p:txBody>
      </p:sp>
      <p:sp>
        <p:nvSpPr>
          <p:cNvPr id="263" name="object 42"/>
          <p:cNvSpPr/>
          <p:nvPr/>
        </p:nvSpPr>
        <p:spPr>
          <a:xfrm>
            <a:off x="3016032" y="3210908"/>
            <a:ext cx="138623" cy="1136908"/>
          </a:xfrm>
          <a:custGeom>
            <a:avLst/>
            <a:gdLst/>
            <a:ahLst/>
            <a:cxnLst/>
            <a:rect l="l" t="t" r="r" b="b"/>
            <a:pathLst>
              <a:path h="1288415">
                <a:moveTo>
                  <a:pt x="0" y="1287918"/>
                </a:moveTo>
                <a:lnTo>
                  <a:pt x="0" y="0"/>
                </a:lnTo>
              </a:path>
            </a:pathLst>
          </a:custGeom>
          <a:ln w="31412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64" name="object 44"/>
          <p:cNvSpPr txBox="1"/>
          <p:nvPr/>
        </p:nvSpPr>
        <p:spPr>
          <a:xfrm>
            <a:off x="3061975" y="4031508"/>
            <a:ext cx="897508" cy="336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728" dirty="0"/>
              <a:t>ISI founded</a:t>
            </a:r>
          </a:p>
          <a:p>
            <a:r>
              <a:rPr lang="en-US" sz="728" dirty="0"/>
              <a:t>SCIENTIFIC AND ACADEMIC RESEARCH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6009" y="2071443"/>
            <a:ext cx="488421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9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1864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1199318" y="2756711"/>
            <a:ext cx="488421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9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1926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1874033" y="3220784"/>
            <a:ext cx="488421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9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1955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2773441" y="2832650"/>
            <a:ext cx="488421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9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1957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3463015" y="2221072"/>
            <a:ext cx="519837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9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1963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4398721" y="2217077"/>
            <a:ext cx="521691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9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1980s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5069744" y="2778171"/>
            <a:ext cx="488421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9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1997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5740870" y="2218020"/>
            <a:ext cx="583386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9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2011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6474830" y="1710212"/>
            <a:ext cx="488421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9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2012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7162220" y="2260619"/>
            <a:ext cx="488421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9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2016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138309" y="2593171"/>
            <a:ext cx="488421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19" b="1" dirty="0">
                <a:solidFill>
                  <a:schemeClr val="bg1"/>
                </a:solidFill>
                <a:ea typeface="Source Sans Pro" charset="0"/>
                <a:cs typeface="Source Sans Pro" charset="0"/>
              </a:rPr>
              <a:t>2017</a:t>
            </a:r>
          </a:p>
        </p:txBody>
      </p:sp>
      <p:sp>
        <p:nvSpPr>
          <p:cNvPr id="284" name="object 23"/>
          <p:cNvSpPr/>
          <p:nvPr/>
        </p:nvSpPr>
        <p:spPr>
          <a:xfrm>
            <a:off x="4670063" y="1190592"/>
            <a:ext cx="45301" cy="874428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178"/>
                </a:lnTo>
              </a:path>
            </a:pathLst>
          </a:custGeom>
          <a:ln w="31412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85" name="object 26"/>
          <p:cNvSpPr txBox="1"/>
          <p:nvPr/>
        </p:nvSpPr>
        <p:spPr>
          <a:xfrm>
            <a:off x="4726652" y="1177503"/>
            <a:ext cx="1012358" cy="561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730" dirty="0"/>
              <a:t>Thomson acquired trademark research companies Thomson &amp; Thomson and COMPUMARK</a:t>
            </a:r>
          </a:p>
        </p:txBody>
      </p:sp>
      <p:sp>
        <p:nvSpPr>
          <p:cNvPr id="286" name="object 20"/>
          <p:cNvSpPr/>
          <p:nvPr/>
        </p:nvSpPr>
        <p:spPr>
          <a:xfrm flipH="1">
            <a:off x="5302032" y="3151356"/>
            <a:ext cx="20793" cy="972000"/>
          </a:xfrm>
          <a:custGeom>
            <a:avLst/>
            <a:gdLst/>
            <a:ahLst/>
            <a:cxnLst/>
            <a:rect l="l" t="t" r="r" b="b"/>
            <a:pathLst>
              <a:path h="2440304">
                <a:moveTo>
                  <a:pt x="0" y="2439716"/>
                </a:moveTo>
                <a:lnTo>
                  <a:pt x="0" y="0"/>
                </a:lnTo>
              </a:path>
            </a:pathLst>
          </a:custGeom>
          <a:ln w="31412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87" name="object 22"/>
          <p:cNvSpPr txBox="1"/>
          <p:nvPr/>
        </p:nvSpPr>
        <p:spPr>
          <a:xfrm>
            <a:off x="4279191" y="3810010"/>
            <a:ext cx="999755" cy="336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728" dirty="0"/>
              <a:t>Web of Science launched</a:t>
            </a:r>
          </a:p>
          <a:p>
            <a:pPr algn="r"/>
            <a:r>
              <a:rPr lang="en-US" sz="728" dirty="0"/>
              <a:t>SCIENTIFIC AND ACADEMIC RESEARCH</a:t>
            </a:r>
          </a:p>
        </p:txBody>
      </p:sp>
      <p:sp>
        <p:nvSpPr>
          <p:cNvPr id="288" name="object 42"/>
          <p:cNvSpPr/>
          <p:nvPr/>
        </p:nvSpPr>
        <p:spPr>
          <a:xfrm>
            <a:off x="6031087" y="2592748"/>
            <a:ext cx="138623" cy="1136908"/>
          </a:xfrm>
          <a:custGeom>
            <a:avLst/>
            <a:gdLst/>
            <a:ahLst/>
            <a:cxnLst/>
            <a:rect l="l" t="t" r="r" b="b"/>
            <a:pathLst>
              <a:path h="1288415">
                <a:moveTo>
                  <a:pt x="0" y="1287918"/>
                </a:moveTo>
                <a:lnTo>
                  <a:pt x="0" y="0"/>
                </a:lnTo>
              </a:path>
            </a:pathLst>
          </a:custGeom>
          <a:ln w="31412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89" name="object 44"/>
          <p:cNvSpPr txBox="1"/>
          <p:nvPr/>
        </p:nvSpPr>
        <p:spPr>
          <a:xfrm>
            <a:off x="6088319" y="3527647"/>
            <a:ext cx="897508" cy="2240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728" dirty="0"/>
              <a:t>Cortellis launched</a:t>
            </a:r>
          </a:p>
          <a:p>
            <a:r>
              <a:rPr lang="en-US" sz="728" dirty="0"/>
              <a:t>LIFE SCIENCES</a:t>
            </a:r>
          </a:p>
        </p:txBody>
      </p:sp>
      <p:sp>
        <p:nvSpPr>
          <p:cNvPr id="290" name="object 23"/>
          <p:cNvSpPr/>
          <p:nvPr/>
        </p:nvSpPr>
        <p:spPr>
          <a:xfrm>
            <a:off x="6719887" y="955523"/>
            <a:ext cx="243364" cy="605084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178"/>
                </a:lnTo>
              </a:path>
            </a:pathLst>
          </a:custGeom>
          <a:ln w="31412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91" name="object 26"/>
          <p:cNvSpPr txBox="1"/>
          <p:nvPr/>
        </p:nvSpPr>
        <p:spPr>
          <a:xfrm>
            <a:off x="5874393" y="933401"/>
            <a:ext cx="789211" cy="336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728" dirty="0"/>
              <a:t>Thomson Reuters acquired</a:t>
            </a:r>
          </a:p>
          <a:p>
            <a:pPr algn="r"/>
            <a:r>
              <a:rPr lang="en-US" sz="728" dirty="0"/>
              <a:t>MARKMONITOR</a:t>
            </a:r>
          </a:p>
        </p:txBody>
      </p:sp>
      <p:sp>
        <p:nvSpPr>
          <p:cNvPr id="292" name="object 23"/>
          <p:cNvSpPr/>
          <p:nvPr/>
        </p:nvSpPr>
        <p:spPr>
          <a:xfrm>
            <a:off x="7411155" y="588578"/>
            <a:ext cx="41226" cy="1511145"/>
          </a:xfrm>
          <a:custGeom>
            <a:avLst/>
            <a:gdLst/>
            <a:ahLst/>
            <a:cxnLst/>
            <a:rect l="l" t="t" r="r" b="b"/>
            <a:pathLst>
              <a:path h="881379">
                <a:moveTo>
                  <a:pt x="0" y="0"/>
                </a:moveTo>
                <a:lnTo>
                  <a:pt x="0" y="881178"/>
                </a:lnTo>
              </a:path>
            </a:pathLst>
          </a:custGeom>
          <a:ln w="31412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93" name="object 26"/>
          <p:cNvSpPr txBox="1"/>
          <p:nvPr/>
        </p:nvSpPr>
        <p:spPr>
          <a:xfrm>
            <a:off x="7474957" y="578379"/>
            <a:ext cx="1012358" cy="672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728" b="1" dirty="0"/>
              <a:t>Clarivate Analytics launched, following sale of Thomson Reuters Intellectual Property and Science business</a:t>
            </a:r>
          </a:p>
          <a:p>
            <a:r>
              <a:rPr lang="en-US" sz="728" dirty="0"/>
              <a:t>CLARIVATE ANALYTICS</a:t>
            </a:r>
          </a:p>
        </p:txBody>
      </p:sp>
      <p:sp>
        <p:nvSpPr>
          <p:cNvPr id="294" name="object 20"/>
          <p:cNvSpPr/>
          <p:nvPr/>
        </p:nvSpPr>
        <p:spPr>
          <a:xfrm flipH="1">
            <a:off x="8363706" y="2971324"/>
            <a:ext cx="20793" cy="1188000"/>
          </a:xfrm>
          <a:custGeom>
            <a:avLst/>
            <a:gdLst/>
            <a:ahLst/>
            <a:cxnLst/>
            <a:rect l="l" t="t" r="r" b="b"/>
            <a:pathLst>
              <a:path h="2440304">
                <a:moveTo>
                  <a:pt x="0" y="2439716"/>
                </a:moveTo>
                <a:lnTo>
                  <a:pt x="0" y="0"/>
                </a:lnTo>
              </a:path>
            </a:pathLst>
          </a:custGeom>
          <a:ln w="31412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295" name="object 22"/>
          <p:cNvSpPr txBox="1"/>
          <p:nvPr/>
        </p:nvSpPr>
        <p:spPr>
          <a:xfrm>
            <a:off x="7341375" y="3851644"/>
            <a:ext cx="999755" cy="336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728" dirty="0" err="1"/>
              <a:t>Publons</a:t>
            </a:r>
            <a:r>
              <a:rPr lang="en-US" sz="728" dirty="0"/>
              <a:t> acquired</a:t>
            </a:r>
          </a:p>
          <a:p>
            <a:pPr algn="r"/>
            <a:r>
              <a:rPr lang="en-US" sz="728" dirty="0"/>
              <a:t>SCIENTIFIC AND ACADEMIC RESEARCH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36100" y="190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F9F41E7-26D3-48CC-96E5-B3AD56FB6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8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-1449058" y="2632900"/>
            <a:ext cx="184666" cy="21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19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974480" y="0"/>
            <a:ext cx="4173682" cy="5143500"/>
          </a:xfrm>
          <a:prstGeom prst="rect">
            <a:avLst/>
          </a:prstGeom>
        </p:spPr>
      </p:pic>
      <p:pic>
        <p:nvPicPr>
          <p:cNvPr id="23" name="Picture 22" descr="crv_lfcl_grhc_rgb_pos_coverpage-img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5" t="10798" r="9949" b="3415"/>
          <a:stretch/>
        </p:blipFill>
        <p:spPr>
          <a:xfrm flipV="1">
            <a:off x="14795" y="0"/>
            <a:ext cx="9144000" cy="51435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713026" y="353844"/>
            <a:ext cx="2654057" cy="1757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73" dirty="0">
                <a:solidFill>
                  <a:schemeClr val="bg1"/>
                </a:solidFill>
              </a:rPr>
              <a:t>"We believe the power of innovation is a fundamental driver of economic </a:t>
            </a:r>
            <a:br>
              <a:rPr lang="en-US" sz="1273" dirty="0">
                <a:solidFill>
                  <a:schemeClr val="bg1"/>
                </a:solidFill>
              </a:rPr>
            </a:br>
            <a:r>
              <a:rPr lang="en-US" sz="1273" dirty="0">
                <a:solidFill>
                  <a:schemeClr val="bg1"/>
                </a:solidFill>
              </a:rPr>
              <a:t>well-being, competitive advantage and success, and we congratulate these hundred companies that have made such meaningful gains to usher in the next era of global innovation.“ </a:t>
            </a:r>
          </a:p>
          <a:p>
            <a:endParaRPr lang="en-US" sz="1092" dirty="0">
              <a:solidFill>
                <a:schemeClr val="bg1"/>
              </a:solidFill>
            </a:endParaRPr>
          </a:p>
          <a:p>
            <a:r>
              <a:rPr lang="en-US" sz="819" i="1" dirty="0">
                <a:solidFill>
                  <a:schemeClr val="bg1"/>
                </a:solidFill>
                <a:ea typeface="Source Sans Pro Light" charset="0"/>
                <a:cs typeface="Source Sans Pro Light" charset="0"/>
              </a:rPr>
              <a:t>– Jay Nadler, CEO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976" y="4406472"/>
            <a:ext cx="1502107" cy="680059"/>
          </a:xfrm>
          <a:prstGeom prst="rect">
            <a:avLst/>
          </a:prstGeom>
        </p:spPr>
      </p:pic>
      <p:sp>
        <p:nvSpPr>
          <p:cNvPr id="13" name="Title 10"/>
          <p:cNvSpPr txBox="1">
            <a:spLocks/>
          </p:cNvSpPr>
          <p:nvPr/>
        </p:nvSpPr>
        <p:spPr>
          <a:xfrm>
            <a:off x="447959" y="326342"/>
            <a:ext cx="6459675" cy="2308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chemeClr val="tx1"/>
                </a:solidFill>
                <a:latin typeface="SourceSansPro-Light"/>
                <a:ea typeface="+mj-ea"/>
                <a:cs typeface="SourceSansPro-Light"/>
              </a:defRPr>
            </a:lvl1pPr>
          </a:lstStyle>
          <a:p>
            <a:pPr>
              <a:spcBef>
                <a:spcPct val="0"/>
              </a:spcBef>
            </a:pPr>
            <a:r>
              <a:rPr lang="en-US" sz="1500" b="1" cap="all" dirty="0">
                <a:solidFill>
                  <a:srgbClr val="6817FF"/>
                </a:solidFill>
                <a:latin typeface="Arial"/>
                <a:cs typeface="Arial"/>
              </a:rPr>
              <a:t>We measure the state of innovation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857233" y="1698038"/>
            <a:ext cx="2653898" cy="270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kern="0" dirty="0">
                <a:solidFill>
                  <a:srgbClr val="000000"/>
                </a:solidFill>
                <a:ea typeface="Source Sans Pro" charset="0"/>
                <a:cs typeface="Source Sans Pro" charset="0"/>
              </a:rPr>
              <a:t>Using </a:t>
            </a:r>
            <a:r>
              <a:rPr lang="en-US" sz="1600" kern="0">
                <a:solidFill>
                  <a:srgbClr val="000000"/>
                </a:solidFill>
                <a:ea typeface="Source Sans Pro" charset="0"/>
                <a:cs typeface="Source Sans Pro" charset="0"/>
              </a:rPr>
              <a:t>insights from</a:t>
            </a:r>
            <a:br>
              <a:rPr lang="en-US" sz="1600" kern="0" dirty="0">
                <a:solidFill>
                  <a:srgbClr val="000000"/>
                </a:solidFill>
                <a:ea typeface="Source Sans Pro" charset="0"/>
                <a:cs typeface="Source Sans Pro" charset="0"/>
              </a:rPr>
            </a:br>
            <a:r>
              <a:rPr lang="en-US" sz="1600" kern="0" dirty="0">
                <a:solidFill>
                  <a:srgbClr val="000000"/>
                </a:solidFill>
                <a:ea typeface="Source Sans Pro" charset="0"/>
                <a:cs typeface="Source Sans Pro" charset="0"/>
              </a:rPr>
              <a:t>Web of Science, Derwent </a:t>
            </a:r>
            <a:br>
              <a:rPr lang="en-US" sz="1600" kern="0" dirty="0">
                <a:solidFill>
                  <a:srgbClr val="000000"/>
                </a:solidFill>
                <a:ea typeface="Source Sans Pro" charset="0"/>
                <a:cs typeface="Source Sans Pro" charset="0"/>
              </a:rPr>
            </a:br>
            <a:r>
              <a:rPr lang="en-US" sz="1600" kern="0" dirty="0">
                <a:solidFill>
                  <a:srgbClr val="000000"/>
                </a:solidFill>
                <a:ea typeface="Source Sans Pro" charset="0"/>
                <a:cs typeface="Source Sans Pro" charset="0"/>
              </a:rPr>
              <a:t>and Cortellis</a:t>
            </a:r>
            <a:r>
              <a:rPr lang="en-US" sz="1600" kern="0" dirty="0"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, the </a:t>
            </a:r>
            <a:br>
              <a:rPr lang="en-US" sz="1600" kern="0" dirty="0"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</a:br>
            <a:r>
              <a:rPr lang="en-US" sz="1600" b="1" kern="0" dirty="0">
                <a:solidFill>
                  <a:srgbClr val="6817FF"/>
                </a:solidFill>
                <a:ea typeface="Source Sans Pro" charset="0"/>
                <a:cs typeface="Source Sans Pro" charset="0"/>
                <a:hlinkClick r:id="rId5"/>
              </a:rPr>
              <a:t>Top 100 Global Innovators </a:t>
            </a:r>
            <a:r>
              <a:rPr lang="en-US" sz="1600" kern="0" dirty="0">
                <a:solidFill>
                  <a:sysClr val="windowText" lastClr="000000"/>
                </a:solidFill>
                <a:ea typeface="Source Sans Pro" charset="0"/>
                <a:cs typeface="Source Sans Pro" charset="0"/>
              </a:rPr>
              <a:t>report is the only objective analysis of patent volume, patent-grant success rates, global reach and invention influence, identifying without bias the world's most innovative organizations.</a:t>
            </a:r>
            <a:endParaRPr lang="en-US" sz="16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5" y="1751306"/>
            <a:ext cx="1218766" cy="17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1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all" dirty="0">
                <a:latin typeface="Arial"/>
              </a:rPr>
              <a:t>AGENDA</a:t>
            </a:r>
            <a:endParaRPr lang="en-US" cap="all" dirty="0">
              <a:latin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0163" y="1010582"/>
            <a:ext cx="4272530" cy="2314509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endParaRPr lang="en-GB" sz="20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000" dirty="0"/>
              <a:t>Introduction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000" dirty="0"/>
              <a:t>Respondents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000" dirty="0"/>
              <a:t>Licensing and management of IP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000" dirty="0"/>
              <a:t>External environment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GB" sz="2000" dirty="0"/>
              <a:t>China</a:t>
            </a:r>
          </a:p>
          <a:p>
            <a:endParaRPr lang="en-GB" sz="2000" dirty="0"/>
          </a:p>
          <a:p>
            <a:r>
              <a:rPr lang="en-GB" sz="2000" dirty="0"/>
              <a:t>						</a:t>
            </a:r>
            <a:br>
              <a:rPr lang="en-GB" sz="2000" dirty="0"/>
            </a:b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23E732-B106-4087-BF18-F08E33A03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4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EB55F-1D9B-42F5-BE63-846BFE5B9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70" y="385981"/>
            <a:ext cx="8714430" cy="299483"/>
          </a:xfrm>
        </p:spPr>
        <p:txBody>
          <a:bodyPr/>
          <a:lstStyle/>
          <a:p>
            <a:r>
              <a:rPr lang="en-GB" sz="1500" dirty="0"/>
              <a:t>Third Survey commissioned by LES France &amp; conducted by Clarivate</a:t>
            </a:r>
            <a:br>
              <a:rPr lang="en-GB" sz="1500" dirty="0"/>
            </a:br>
            <a:r>
              <a:rPr lang="en-GB" sz="1500" dirty="0"/>
              <a:t>in partnership with LES BENELUX</a:t>
            </a:r>
            <a:br>
              <a:rPr lang="en-GB" sz="1500" dirty="0"/>
            </a:br>
            <a:endParaRPr lang="en-US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07966-E09B-481C-95BA-EA075DC85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74" t="20741" r="40563"/>
          <a:stretch/>
        </p:blipFill>
        <p:spPr>
          <a:xfrm>
            <a:off x="772188" y="1474470"/>
            <a:ext cx="1538547" cy="20307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AA705D-2574-4B1D-8D37-F292E15ED5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28" t="24296" r="40680" b="2025"/>
          <a:stretch/>
        </p:blipFill>
        <p:spPr>
          <a:xfrm>
            <a:off x="3816288" y="1474470"/>
            <a:ext cx="1633295" cy="203073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4A7AC9-89FC-4589-BAB5-0869D0519933}"/>
              </a:ext>
            </a:extLst>
          </p:cNvPr>
          <p:cNvSpPr/>
          <p:nvPr/>
        </p:nvSpPr>
        <p:spPr>
          <a:xfrm>
            <a:off x="677440" y="1076960"/>
            <a:ext cx="1649199" cy="299483"/>
          </a:xfrm>
          <a:prstGeom prst="roundRect">
            <a:avLst/>
          </a:prstGeom>
          <a:solidFill>
            <a:srgbClr val="FF80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2015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E72EAB-2BDD-4F7D-A1D9-7684F958DCD8}"/>
              </a:ext>
            </a:extLst>
          </p:cNvPr>
          <p:cNvSpPr/>
          <p:nvPr/>
        </p:nvSpPr>
        <p:spPr>
          <a:xfrm>
            <a:off x="3800384" y="1076959"/>
            <a:ext cx="1649199" cy="299483"/>
          </a:xfrm>
          <a:prstGeom prst="roundRect">
            <a:avLst/>
          </a:prstGeom>
          <a:solidFill>
            <a:srgbClr val="FF800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2016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8FDEB8-B16D-44C4-BC99-139300186668}"/>
              </a:ext>
            </a:extLst>
          </p:cNvPr>
          <p:cNvSpPr/>
          <p:nvPr/>
        </p:nvSpPr>
        <p:spPr>
          <a:xfrm>
            <a:off x="6812329" y="1079617"/>
            <a:ext cx="1649199" cy="29948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2018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5252515-BE07-4C72-9F60-675F4CA0D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035" y="3665917"/>
            <a:ext cx="1251585" cy="290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40E6D7-0453-408A-8286-5D1FDC3F9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43" y="3804435"/>
            <a:ext cx="1387792" cy="3459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6037957-9B11-4395-B9D6-DD5A570F9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087" y="3908576"/>
            <a:ext cx="1387792" cy="3459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E9254F-1D62-4C9E-82BD-91A3FB86F5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461" y="3983601"/>
            <a:ext cx="1387792" cy="3459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392DAE-30C4-4ACF-A185-620338A615CF}"/>
              </a:ext>
            </a:extLst>
          </p:cNvPr>
          <p:cNvSpPr/>
          <p:nvPr/>
        </p:nvSpPr>
        <p:spPr>
          <a:xfrm>
            <a:off x="297180" y="4523208"/>
            <a:ext cx="1768693" cy="53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8C4B68-89A3-4419-A977-B9B7485ED8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05FCF4-E547-4F9A-BB01-B98093A501A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44" t="15638" r="41328" b="1486"/>
          <a:stretch/>
        </p:blipFill>
        <p:spPr>
          <a:xfrm>
            <a:off x="6832861" y="1474470"/>
            <a:ext cx="1608131" cy="198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6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1980F-BBBE-4076-9749-4F1F86EE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500" dirty="0" err="1"/>
              <a:t>Methodology</a:t>
            </a:r>
            <a:endParaRPr lang="en-US" sz="15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DCE9B51-645A-4B2A-A925-985578EEE364}"/>
              </a:ext>
            </a:extLst>
          </p:cNvPr>
          <p:cNvGraphicFramePr/>
          <p:nvPr>
            <p:extLst/>
          </p:nvPr>
        </p:nvGraphicFramePr>
        <p:xfrm>
          <a:off x="323602" y="525562"/>
          <a:ext cx="5059680" cy="3110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05F182F-4064-474A-A991-1C1A4D4E6E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29198" y="2549823"/>
            <a:ext cx="5791200" cy="1887220"/>
          </a:xfrm>
        </p:spPr>
        <p:txBody>
          <a:bodyPr/>
          <a:lstStyle/>
          <a:p>
            <a:r>
              <a:rPr lang="en-GB" dirty="0"/>
              <a:t>Selected questions were analyzed according to 3 professional categories</a:t>
            </a:r>
          </a:p>
          <a:p>
            <a:pPr lvl="1"/>
            <a:r>
              <a:rPr lang="en-GB" b="1" dirty="0"/>
              <a:t>Corporate</a:t>
            </a:r>
            <a:r>
              <a:rPr lang="en-GB" dirty="0"/>
              <a:t> (industrial companies)</a:t>
            </a:r>
          </a:p>
          <a:p>
            <a:pPr lvl="1"/>
            <a:r>
              <a:rPr lang="en-GB" b="1" dirty="0"/>
              <a:t>Academic</a:t>
            </a:r>
            <a:r>
              <a:rPr lang="en-GB" dirty="0"/>
              <a:t> (academic sector and public research organizations)</a:t>
            </a:r>
          </a:p>
          <a:p>
            <a:pPr lvl="1"/>
            <a:r>
              <a:rPr lang="en-GB" b="1" dirty="0"/>
              <a:t>IP Services </a:t>
            </a:r>
            <a:r>
              <a:rPr lang="en-GB" dirty="0"/>
              <a:t>(Industrial Property Attorney, lawyers and IP services companies)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5E476-F82A-48FD-A393-52FD8B39C93B}"/>
              </a:ext>
            </a:extLst>
          </p:cNvPr>
          <p:cNvSpPr/>
          <p:nvPr/>
        </p:nvSpPr>
        <p:spPr>
          <a:xfrm>
            <a:off x="297180" y="4523208"/>
            <a:ext cx="1768693" cy="538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09EF57-CFCC-475F-BEA9-15EB017DC7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41" y="4387637"/>
            <a:ext cx="1500696" cy="67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9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" y="0"/>
            <a:ext cx="9143358" cy="51431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" y="0"/>
            <a:ext cx="9143358" cy="5150720"/>
          </a:xfrm>
          <a:prstGeom prst="rect">
            <a:avLst/>
          </a:prstGeom>
          <a:solidFill>
            <a:schemeClr val="tx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19" dirty="0"/>
          </a:p>
        </p:txBody>
      </p:sp>
      <p:pic>
        <p:nvPicPr>
          <p:cNvPr id="8" name="Picture 2" descr="https://pbs.twimg.com/profile_images/819233838752677888/K2AFC8R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9" y="1705355"/>
            <a:ext cx="1455544" cy="14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05FDF5-4545-4764-AA6C-7EF73A86702E}"/>
              </a:ext>
            </a:extLst>
          </p:cNvPr>
          <p:cNvSpPr txBox="1"/>
          <p:nvPr/>
        </p:nvSpPr>
        <p:spPr>
          <a:xfrm>
            <a:off x="1769802" y="2140739"/>
            <a:ext cx="600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1AC604"/>
                </a:solidFill>
              </a:rPr>
              <a:t>RESPONDENTS</a:t>
            </a:r>
            <a:endParaRPr lang="en-US" sz="3200" b="1" dirty="0">
              <a:solidFill>
                <a:srgbClr val="1AC604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072B3E-7F74-4B1C-A782-51779BB0D5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30" y="4387636"/>
            <a:ext cx="1502107" cy="6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64887"/>
      </p:ext>
    </p:extLst>
  </p:cSld>
  <p:clrMapOvr>
    <a:masterClrMapping/>
  </p:clrMapOvr>
</p:sld>
</file>

<file path=ppt/theme/theme1.xml><?xml version="1.0" encoding="utf-8"?>
<a:theme xmlns:a="http://schemas.openxmlformats.org/drawingml/2006/main" name="Crv_Tmpt_Full-Presentation_16x9_005">
  <a:themeElements>
    <a:clrScheme name="Custom 11">
      <a:dk1>
        <a:srgbClr val="000000"/>
      </a:dk1>
      <a:lt1>
        <a:srgbClr val="FFFFFF"/>
      </a:lt1>
      <a:dk2>
        <a:srgbClr val="666666"/>
      </a:dk2>
      <a:lt2>
        <a:srgbClr val="A9A9AC"/>
      </a:lt2>
      <a:accent1>
        <a:srgbClr val="6817FF"/>
      </a:accent1>
      <a:accent2>
        <a:srgbClr val="1AC604"/>
      </a:accent2>
      <a:accent3>
        <a:srgbClr val="666666"/>
      </a:accent3>
      <a:accent4>
        <a:srgbClr val="025A3D"/>
      </a:accent4>
      <a:accent5>
        <a:srgbClr val="008080"/>
      </a:accent5>
      <a:accent6>
        <a:srgbClr val="4B1364"/>
      </a:accent6>
      <a:hlink>
        <a:srgbClr val="1AC604"/>
      </a:hlink>
      <a:folHlink>
        <a:srgbClr val="66666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8" id="{62CDBD27-07D8-304B-9591-F3E8F1D0EB1B}" vid="{8A6A063C-5CD7-584A-A434-0411FBA09A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Crv_Tmpt_Full-Presentation_16x9_006</Template>
  <TotalTime>0</TotalTime>
  <Words>1134</Words>
  <Application>Microsoft Office PowerPoint</Application>
  <PresentationFormat>Affichage à l'écran (16:9)</PresentationFormat>
  <Paragraphs>229</Paragraphs>
  <Slides>27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바탕</vt:lpstr>
      <vt:lpstr>Arial</vt:lpstr>
      <vt:lpstr>Calibri</vt:lpstr>
      <vt:lpstr>Courier New</vt:lpstr>
      <vt:lpstr>Source Sans Pro</vt:lpstr>
      <vt:lpstr>Source Sans Pro Light</vt:lpstr>
      <vt:lpstr>SourceSansPro-Light</vt:lpstr>
      <vt:lpstr>Times New Roman</vt:lpstr>
      <vt:lpstr>Wingdings</vt:lpstr>
      <vt:lpstr>Crv_Tmpt_Full-Presentation_16x9_005</vt:lpstr>
      <vt:lpstr>       Ahlem Karray Dominique Ducay   May 31st 2018  </vt:lpstr>
      <vt:lpstr>Clarivate Analytics</vt:lpstr>
      <vt:lpstr>A portfolio of trusted brands</vt:lpstr>
      <vt:lpstr>More than a century and a half of trusted insights</vt:lpstr>
      <vt:lpstr>Présentation PowerPoint</vt:lpstr>
      <vt:lpstr>AGENDA</vt:lpstr>
      <vt:lpstr>Third Survey commissioned by LES France &amp; conducted by Clarivate in partnership with LES BENELUX </vt:lpstr>
      <vt:lpstr>Methodology</vt:lpstr>
      <vt:lpstr>Présentation PowerPoint</vt:lpstr>
      <vt:lpstr>SECTOR AND EXPERIENCE</vt:lpstr>
      <vt:lpstr>Areas of activity</vt:lpstr>
      <vt:lpstr>INDUSTRY</vt:lpstr>
      <vt:lpstr>REMUNERATION</vt:lpstr>
      <vt:lpstr>Présentation PowerPoint</vt:lpstr>
      <vt:lpstr>PATENT TRANSACTIONS</vt:lpstr>
      <vt:lpstr>REASON FOR TRANSACTIONS</vt:lpstr>
      <vt:lpstr>ESTIMATED PORTFOLIO VALUE</vt:lpstr>
      <vt:lpstr>Licensing challenges</vt:lpstr>
      <vt:lpstr>Licensing challenges continued</vt:lpstr>
      <vt:lpstr>Présentation PowerPoint</vt:lpstr>
      <vt:lpstr>Establishing an effective patent market</vt:lpstr>
      <vt:lpstr>JUDICIAL ENVIRONMENT</vt:lpstr>
      <vt:lpstr>Unitary patent package (Unitary patent +upc)</vt:lpstr>
      <vt:lpstr>Présentation PowerPoint</vt:lpstr>
      <vt:lpstr>STRATEGY AND QUALITY</vt:lpstr>
      <vt:lpstr>LICENSING CHALLENGES IN CHINA</vt:lpstr>
      <vt:lpstr>Présentation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2018-05-29T07:03:53Z</dcterms:created>
  <dcterms:modified xsi:type="dcterms:W3CDTF">2018-05-29T17:27:39Z</dcterms:modified>
  <cp:contentStatus/>
</cp:coreProperties>
</file>