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2" r:id="rId1"/>
    <p:sldMasterId id="2147483926" r:id="rId2"/>
    <p:sldMasterId id="2147483938" r:id="rId3"/>
  </p:sldMasterIdLst>
  <p:notesMasterIdLst>
    <p:notesMasterId r:id="rId21"/>
  </p:notesMasterIdLst>
  <p:handoutMasterIdLst>
    <p:handoutMasterId r:id="rId22"/>
  </p:handoutMasterIdLst>
  <p:sldIdLst>
    <p:sldId id="258" r:id="rId4"/>
    <p:sldId id="273" r:id="rId5"/>
    <p:sldId id="292" r:id="rId6"/>
    <p:sldId id="296" r:id="rId7"/>
    <p:sldId id="309" r:id="rId8"/>
    <p:sldId id="310" r:id="rId9"/>
    <p:sldId id="324" r:id="rId10"/>
    <p:sldId id="314" r:id="rId11"/>
    <p:sldId id="327" r:id="rId12"/>
    <p:sldId id="325" r:id="rId13"/>
    <p:sldId id="320" r:id="rId14"/>
    <p:sldId id="330" r:id="rId15"/>
    <p:sldId id="333" r:id="rId16"/>
    <p:sldId id="339" r:id="rId17"/>
    <p:sldId id="326" r:id="rId18"/>
    <p:sldId id="340" r:id="rId19"/>
    <p:sldId id="29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0C3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2" autoAdjust="0"/>
    <p:restoredTop sz="93837" autoAdjust="0"/>
  </p:normalViewPr>
  <p:slideViewPr>
    <p:cSldViewPr snapToGrid="0" snapToObjects="1">
      <p:cViewPr varScale="1">
        <p:scale>
          <a:sx n="72" d="100"/>
          <a:sy n="72" d="100"/>
        </p:scale>
        <p:origin x="1464" y="7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12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Intangible Assets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1975</c:v>
                </c:pt>
                <c:pt idx="1">
                  <c:v>1985</c:v>
                </c:pt>
                <c:pt idx="2">
                  <c:v>1995</c:v>
                </c:pt>
                <c:pt idx="3">
                  <c:v>2005</c:v>
                </c:pt>
                <c:pt idx="4">
                  <c:v>2015</c:v>
                </c:pt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0.17</c:v>
                </c:pt>
                <c:pt idx="1">
                  <c:v>0.32</c:v>
                </c:pt>
                <c:pt idx="2">
                  <c:v>0.68</c:v>
                </c:pt>
                <c:pt idx="3">
                  <c:v>0.8</c:v>
                </c:pt>
                <c:pt idx="4">
                  <c:v>0.84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01-40C1-AB69-34B847622C8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Tangible Assets</c:v>
                </c:pt>
              </c:strCache>
            </c:strRef>
          </c:tx>
          <c:spPr>
            <a:solidFill>
              <a:srgbClr val="C60C3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1975</c:v>
                </c:pt>
                <c:pt idx="1">
                  <c:v>1985</c:v>
                </c:pt>
                <c:pt idx="2">
                  <c:v>1995</c:v>
                </c:pt>
                <c:pt idx="3">
                  <c:v>2005</c:v>
                </c:pt>
                <c:pt idx="4">
                  <c:v>2015</c:v>
                </c:pt>
              </c:numCache>
            </c:numRef>
          </c:cat>
          <c:val>
            <c:numRef>
              <c:f>Sheet1!$C$2:$C$6</c:f>
              <c:numCache>
                <c:formatCode>0%</c:formatCode>
                <c:ptCount val="5"/>
                <c:pt idx="0">
                  <c:v>0.83</c:v>
                </c:pt>
                <c:pt idx="1">
                  <c:v>0.68</c:v>
                </c:pt>
                <c:pt idx="2">
                  <c:v>0.32</c:v>
                </c:pt>
                <c:pt idx="3">
                  <c:v>0.2</c:v>
                </c:pt>
                <c:pt idx="4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01-40C1-AB69-34B847622C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7743864"/>
        <c:axId val="2097747560"/>
      </c:barChart>
      <c:catAx>
        <c:axId val="2097743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97747560"/>
        <c:crosses val="autoZero"/>
        <c:auto val="1"/>
        <c:lblAlgn val="ctr"/>
        <c:lblOffset val="100"/>
        <c:noMultiLvlLbl val="0"/>
      </c:catAx>
      <c:valAx>
        <c:axId val="209774756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097743864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96635E-5F36-4AB4-8419-0E4A83D2370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6FF702-EC2F-4E25-B723-952136305292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pPr>
            <a:buNone/>
          </a:pPr>
          <a:r>
            <a:rPr lang="en-US" sz="2400" dirty="0">
              <a:solidFill>
                <a:schemeClr val="tx1"/>
              </a:solidFill>
            </a:rPr>
            <a:t>Patents remain the strongest form of protection for most technical innovations</a:t>
          </a:r>
        </a:p>
      </dgm:t>
    </dgm:pt>
    <dgm:pt modelId="{72413447-F7AB-4922-BCFA-2A9B8850A310}" type="parTrans" cxnId="{F6869DB5-7E83-492D-B2A8-AA00557A5695}">
      <dgm:prSet/>
      <dgm:spPr/>
      <dgm:t>
        <a:bodyPr/>
        <a:lstStyle/>
        <a:p>
          <a:endParaRPr lang="en-US"/>
        </a:p>
      </dgm:t>
    </dgm:pt>
    <dgm:pt modelId="{2D87A342-1AFF-41E7-B489-8EC933D89C7C}" type="sibTrans" cxnId="{F6869DB5-7E83-492D-B2A8-AA00557A5695}">
      <dgm:prSet/>
      <dgm:spPr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endParaRPr lang="en-US"/>
        </a:p>
      </dgm:t>
    </dgm:pt>
    <dgm:pt modelId="{C251D78F-C128-412F-AA0D-8896F22E9C02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pPr>
            <a:buNone/>
          </a:pPr>
          <a:r>
            <a:rPr lang="en-US" sz="2400" dirty="0">
              <a:solidFill>
                <a:schemeClr val="tx1"/>
              </a:solidFill>
            </a:rPr>
            <a:t>Trade secrets are viewed as complementary</a:t>
          </a:r>
        </a:p>
      </dgm:t>
    </dgm:pt>
    <dgm:pt modelId="{008104F6-0507-41FE-AE3D-DCAB5BF659E9}" type="parTrans" cxnId="{A91001E5-A227-4780-AEEB-0AAC7602AC0F}">
      <dgm:prSet/>
      <dgm:spPr/>
      <dgm:t>
        <a:bodyPr/>
        <a:lstStyle/>
        <a:p>
          <a:endParaRPr lang="en-US"/>
        </a:p>
      </dgm:t>
    </dgm:pt>
    <dgm:pt modelId="{3E033A0E-BFDF-4D9C-9045-F9476F1EEB46}" type="sibTrans" cxnId="{A91001E5-A227-4780-AEEB-0AAC7602AC0F}">
      <dgm:prSet/>
      <dgm:spPr/>
      <dgm:t>
        <a:bodyPr/>
        <a:lstStyle/>
        <a:p>
          <a:endParaRPr lang="en-US"/>
        </a:p>
      </dgm:t>
    </dgm:pt>
    <dgm:pt modelId="{4194ED51-595E-4864-9F27-27AB49EB7426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pPr>
            <a:buNone/>
          </a:pPr>
          <a:r>
            <a:rPr lang="en-US" sz="2400" dirty="0">
              <a:solidFill>
                <a:schemeClr val="tx1"/>
              </a:solidFill>
            </a:rPr>
            <a:t>Lack of best mode enforcement increases opportunities for creative asset management</a:t>
          </a:r>
        </a:p>
      </dgm:t>
    </dgm:pt>
    <dgm:pt modelId="{96DDCF51-DD77-4B4E-AA31-008DB3E4DC3D}" type="parTrans" cxnId="{A19A5318-5913-40E0-8370-2A0FC9582E57}">
      <dgm:prSet/>
      <dgm:spPr/>
      <dgm:t>
        <a:bodyPr/>
        <a:lstStyle/>
        <a:p>
          <a:endParaRPr lang="en-US"/>
        </a:p>
      </dgm:t>
    </dgm:pt>
    <dgm:pt modelId="{17778AA7-8D91-44C8-98BF-E302EA35365C}" type="sibTrans" cxnId="{A19A5318-5913-40E0-8370-2A0FC9582E57}">
      <dgm:prSet/>
      <dgm:spPr/>
      <dgm:t>
        <a:bodyPr/>
        <a:lstStyle/>
        <a:p>
          <a:endParaRPr lang="en-US"/>
        </a:p>
      </dgm:t>
    </dgm:pt>
    <dgm:pt modelId="{068BD7D3-14F3-4730-B285-C2B2A53ABF47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400">
              <a:solidFill>
                <a:schemeClr val="tx1"/>
              </a:solidFill>
            </a:rPr>
            <a:t>Dynamic global markets require attention to changing enforcement conditions</a:t>
          </a:r>
          <a:endParaRPr lang="en-US" sz="2400" dirty="0">
            <a:solidFill>
              <a:schemeClr val="tx1"/>
            </a:solidFill>
          </a:endParaRPr>
        </a:p>
      </dgm:t>
    </dgm:pt>
    <dgm:pt modelId="{F0356CEE-A4C5-4383-8DDF-1FD0EC2B06E8}" type="parTrans" cxnId="{B9AE4054-3847-4DD2-A690-5A8E2AE8A8CA}">
      <dgm:prSet/>
      <dgm:spPr/>
      <dgm:t>
        <a:bodyPr/>
        <a:lstStyle/>
        <a:p>
          <a:endParaRPr lang="en-US"/>
        </a:p>
      </dgm:t>
    </dgm:pt>
    <dgm:pt modelId="{32A3C492-5B18-452A-9A61-ADDF395365FF}" type="sibTrans" cxnId="{B9AE4054-3847-4DD2-A690-5A8E2AE8A8CA}">
      <dgm:prSet/>
      <dgm:spPr/>
      <dgm:t>
        <a:bodyPr/>
        <a:lstStyle/>
        <a:p>
          <a:endParaRPr lang="en-US"/>
        </a:p>
      </dgm:t>
    </dgm:pt>
    <dgm:pt modelId="{E2AA07A1-CE8D-447C-B493-92CE31BF6A69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400">
              <a:solidFill>
                <a:schemeClr val="tx1"/>
              </a:solidFill>
            </a:rPr>
            <a:t>IP review committees must treat trade secret assets seriously, with management follow up</a:t>
          </a:r>
          <a:endParaRPr lang="en-US" sz="2400" dirty="0">
            <a:solidFill>
              <a:schemeClr val="tx1"/>
            </a:solidFill>
          </a:endParaRPr>
        </a:p>
      </dgm:t>
    </dgm:pt>
    <dgm:pt modelId="{06C803EC-6BCD-4F8B-A2D7-DB24B9D456C4}" type="parTrans" cxnId="{527AF9AF-731D-48FD-9531-006EA04DFB9D}">
      <dgm:prSet/>
      <dgm:spPr/>
      <dgm:t>
        <a:bodyPr/>
        <a:lstStyle/>
        <a:p>
          <a:endParaRPr lang="en-US"/>
        </a:p>
      </dgm:t>
    </dgm:pt>
    <dgm:pt modelId="{1E0C6D3B-0FEA-42B3-836D-0ABAE30DD969}" type="sibTrans" cxnId="{527AF9AF-731D-48FD-9531-006EA04DFB9D}">
      <dgm:prSet/>
      <dgm:spPr/>
      <dgm:t>
        <a:bodyPr/>
        <a:lstStyle/>
        <a:p>
          <a:endParaRPr lang="en-US"/>
        </a:p>
      </dgm:t>
    </dgm:pt>
    <dgm:pt modelId="{31C8430F-B7A3-47B6-B1C0-3EF3763E96ED}" type="pres">
      <dgm:prSet presAssocID="{DB96635E-5F36-4AB4-8419-0E4A83D23701}" presName="Name0" presStyleCnt="0">
        <dgm:presLayoutVars>
          <dgm:chMax val="7"/>
          <dgm:chPref val="7"/>
          <dgm:dir/>
        </dgm:presLayoutVars>
      </dgm:prSet>
      <dgm:spPr/>
    </dgm:pt>
    <dgm:pt modelId="{0B33DD7C-2658-40EA-8533-F2881052E8A2}" type="pres">
      <dgm:prSet presAssocID="{DB96635E-5F36-4AB4-8419-0E4A83D23701}" presName="Name1" presStyleCnt="0"/>
      <dgm:spPr/>
    </dgm:pt>
    <dgm:pt modelId="{48BBCFB1-899E-4A86-9862-AB11E31D0050}" type="pres">
      <dgm:prSet presAssocID="{DB96635E-5F36-4AB4-8419-0E4A83D23701}" presName="cycle" presStyleCnt="0"/>
      <dgm:spPr/>
    </dgm:pt>
    <dgm:pt modelId="{5AE90240-A294-415C-B1D1-109ECC260B8F}" type="pres">
      <dgm:prSet presAssocID="{DB96635E-5F36-4AB4-8419-0E4A83D23701}" presName="srcNode" presStyleLbl="node1" presStyleIdx="0" presStyleCnt="5"/>
      <dgm:spPr/>
    </dgm:pt>
    <dgm:pt modelId="{E5E31885-D177-4B7B-A73B-53C483A23101}" type="pres">
      <dgm:prSet presAssocID="{DB96635E-5F36-4AB4-8419-0E4A83D23701}" presName="conn" presStyleLbl="parChTrans1D2" presStyleIdx="0" presStyleCnt="1"/>
      <dgm:spPr/>
    </dgm:pt>
    <dgm:pt modelId="{16583D63-FDE9-4659-AB7F-46038F9684AD}" type="pres">
      <dgm:prSet presAssocID="{DB96635E-5F36-4AB4-8419-0E4A83D23701}" presName="extraNode" presStyleLbl="node1" presStyleIdx="0" presStyleCnt="5"/>
      <dgm:spPr/>
    </dgm:pt>
    <dgm:pt modelId="{5B573C1A-35AE-44DF-A422-B195FE83D437}" type="pres">
      <dgm:prSet presAssocID="{DB96635E-5F36-4AB4-8419-0E4A83D23701}" presName="dstNode" presStyleLbl="node1" presStyleIdx="0" presStyleCnt="5"/>
      <dgm:spPr/>
    </dgm:pt>
    <dgm:pt modelId="{0A01CE65-6817-4CCA-8568-7998FBBBE863}" type="pres">
      <dgm:prSet presAssocID="{3E6FF702-EC2F-4E25-B723-952136305292}" presName="text_1" presStyleLbl="node1" presStyleIdx="0" presStyleCnt="5" custScaleY="125344">
        <dgm:presLayoutVars>
          <dgm:bulletEnabled val="1"/>
        </dgm:presLayoutVars>
      </dgm:prSet>
      <dgm:spPr/>
    </dgm:pt>
    <dgm:pt modelId="{DA9ED56C-7AAE-449B-906F-0DD69E7E3CA9}" type="pres">
      <dgm:prSet presAssocID="{3E6FF702-EC2F-4E25-B723-952136305292}" presName="accent_1" presStyleCnt="0"/>
      <dgm:spPr/>
    </dgm:pt>
    <dgm:pt modelId="{64385BE3-372C-46B3-A136-3542625D1350}" type="pres">
      <dgm:prSet presAssocID="{3E6FF702-EC2F-4E25-B723-952136305292}" presName="accentRepeatNode" presStyleLbl="solidFgAcc1" presStyleIdx="0" presStyleCnt="5"/>
      <dgm:spPr>
        <a:solidFill>
          <a:schemeClr val="tx1">
            <a:lumMod val="75000"/>
            <a:lumOff val="25000"/>
          </a:schemeClr>
        </a:solidFill>
        <a:ln>
          <a:solidFill>
            <a:schemeClr val="bg1">
              <a:lumMod val="75000"/>
            </a:schemeClr>
          </a:solidFill>
        </a:ln>
      </dgm:spPr>
    </dgm:pt>
    <dgm:pt modelId="{D7C3C098-3BB4-4D26-A881-F500E7575FD7}" type="pres">
      <dgm:prSet presAssocID="{C251D78F-C128-412F-AA0D-8896F22E9C02}" presName="text_2" presStyleLbl="node1" presStyleIdx="1" presStyleCnt="5" custScaleY="125344">
        <dgm:presLayoutVars>
          <dgm:bulletEnabled val="1"/>
        </dgm:presLayoutVars>
      </dgm:prSet>
      <dgm:spPr/>
    </dgm:pt>
    <dgm:pt modelId="{9B410F7A-23F0-4074-BEDD-92F9024D47E2}" type="pres">
      <dgm:prSet presAssocID="{C251D78F-C128-412F-AA0D-8896F22E9C02}" presName="accent_2" presStyleCnt="0"/>
      <dgm:spPr/>
    </dgm:pt>
    <dgm:pt modelId="{2C2CDA35-F757-4658-8211-8E94AEED5175}" type="pres">
      <dgm:prSet presAssocID="{C251D78F-C128-412F-AA0D-8896F22E9C02}" presName="accentRepeatNode" presStyleLbl="solidFgAcc1" presStyleIdx="1" presStyleCnt="5"/>
      <dgm:spPr>
        <a:solidFill>
          <a:schemeClr val="tx1">
            <a:lumMod val="75000"/>
            <a:lumOff val="25000"/>
          </a:schemeClr>
        </a:solidFill>
        <a:ln>
          <a:solidFill>
            <a:schemeClr val="bg1">
              <a:lumMod val="75000"/>
            </a:schemeClr>
          </a:solidFill>
        </a:ln>
      </dgm:spPr>
    </dgm:pt>
    <dgm:pt modelId="{6B72A0CC-2365-4642-BFB7-BF4413277E17}" type="pres">
      <dgm:prSet presAssocID="{4194ED51-595E-4864-9F27-27AB49EB7426}" presName="text_3" presStyleLbl="node1" presStyleIdx="2" presStyleCnt="5" custScaleY="125344">
        <dgm:presLayoutVars>
          <dgm:bulletEnabled val="1"/>
        </dgm:presLayoutVars>
      </dgm:prSet>
      <dgm:spPr/>
    </dgm:pt>
    <dgm:pt modelId="{6151B3F3-2472-4A22-9359-B7860DA7401A}" type="pres">
      <dgm:prSet presAssocID="{4194ED51-595E-4864-9F27-27AB49EB7426}" presName="accent_3" presStyleCnt="0"/>
      <dgm:spPr/>
    </dgm:pt>
    <dgm:pt modelId="{FFC30391-BBF6-4786-B58B-5E6B12A3986C}" type="pres">
      <dgm:prSet presAssocID="{4194ED51-595E-4864-9F27-27AB49EB7426}" presName="accentRepeatNode" presStyleLbl="solidFgAcc1" presStyleIdx="2" presStyleCnt="5"/>
      <dgm:spPr>
        <a:solidFill>
          <a:schemeClr val="tx1">
            <a:lumMod val="75000"/>
            <a:lumOff val="25000"/>
          </a:schemeClr>
        </a:solidFill>
        <a:ln>
          <a:solidFill>
            <a:schemeClr val="bg1">
              <a:lumMod val="75000"/>
            </a:schemeClr>
          </a:solidFill>
        </a:ln>
      </dgm:spPr>
    </dgm:pt>
    <dgm:pt modelId="{72B33F2E-EB78-42E9-A3B1-2ED2A949B6BF}" type="pres">
      <dgm:prSet presAssocID="{068BD7D3-14F3-4730-B285-C2B2A53ABF47}" presName="text_4" presStyleLbl="node1" presStyleIdx="3" presStyleCnt="5" custScaleY="125344">
        <dgm:presLayoutVars>
          <dgm:bulletEnabled val="1"/>
        </dgm:presLayoutVars>
      </dgm:prSet>
      <dgm:spPr/>
    </dgm:pt>
    <dgm:pt modelId="{5FCB7548-B546-41EA-9576-8A9F7DAC2A34}" type="pres">
      <dgm:prSet presAssocID="{068BD7D3-14F3-4730-B285-C2B2A53ABF47}" presName="accent_4" presStyleCnt="0"/>
      <dgm:spPr/>
    </dgm:pt>
    <dgm:pt modelId="{52CE12B8-8A3E-4153-80B9-7C6FE9D561AF}" type="pres">
      <dgm:prSet presAssocID="{068BD7D3-14F3-4730-B285-C2B2A53ABF47}" presName="accentRepeatNode" presStyleLbl="solidFgAcc1" presStyleIdx="3" presStyleCnt="5"/>
      <dgm:spPr>
        <a:solidFill>
          <a:schemeClr val="tx1">
            <a:lumMod val="75000"/>
            <a:lumOff val="25000"/>
          </a:schemeClr>
        </a:solidFill>
        <a:ln>
          <a:solidFill>
            <a:schemeClr val="bg1">
              <a:lumMod val="75000"/>
            </a:schemeClr>
          </a:solidFill>
        </a:ln>
      </dgm:spPr>
    </dgm:pt>
    <dgm:pt modelId="{A6629B6A-F247-49C9-896B-B1CC57F31184}" type="pres">
      <dgm:prSet presAssocID="{E2AA07A1-CE8D-447C-B493-92CE31BF6A69}" presName="text_5" presStyleLbl="node1" presStyleIdx="4" presStyleCnt="5" custScaleY="125344">
        <dgm:presLayoutVars>
          <dgm:bulletEnabled val="1"/>
        </dgm:presLayoutVars>
      </dgm:prSet>
      <dgm:spPr/>
    </dgm:pt>
    <dgm:pt modelId="{FB6F65FC-CE2B-49DB-92C2-FA8EF33882DF}" type="pres">
      <dgm:prSet presAssocID="{E2AA07A1-CE8D-447C-B493-92CE31BF6A69}" presName="accent_5" presStyleCnt="0"/>
      <dgm:spPr/>
    </dgm:pt>
    <dgm:pt modelId="{7FEC4425-A399-4569-A63D-C203082891FE}" type="pres">
      <dgm:prSet presAssocID="{E2AA07A1-CE8D-447C-B493-92CE31BF6A69}" presName="accentRepeatNode" presStyleLbl="solidFgAcc1" presStyleIdx="4" presStyleCnt="5"/>
      <dgm:spPr>
        <a:solidFill>
          <a:schemeClr val="tx1">
            <a:lumMod val="75000"/>
            <a:lumOff val="25000"/>
          </a:schemeClr>
        </a:solidFill>
        <a:ln>
          <a:solidFill>
            <a:schemeClr val="bg1">
              <a:lumMod val="75000"/>
            </a:schemeClr>
          </a:solidFill>
        </a:ln>
      </dgm:spPr>
    </dgm:pt>
  </dgm:ptLst>
  <dgm:cxnLst>
    <dgm:cxn modelId="{DA5A2F0F-FD99-4104-BD73-98460EBA20F3}" type="presOf" srcId="{068BD7D3-14F3-4730-B285-C2B2A53ABF47}" destId="{72B33F2E-EB78-42E9-A3B1-2ED2A949B6BF}" srcOrd="0" destOrd="0" presId="urn:microsoft.com/office/officeart/2008/layout/VerticalCurvedList"/>
    <dgm:cxn modelId="{A19A5318-5913-40E0-8370-2A0FC9582E57}" srcId="{DB96635E-5F36-4AB4-8419-0E4A83D23701}" destId="{4194ED51-595E-4864-9F27-27AB49EB7426}" srcOrd="2" destOrd="0" parTransId="{96DDCF51-DD77-4B4E-AA31-008DB3E4DC3D}" sibTransId="{17778AA7-8D91-44C8-98BF-E302EA35365C}"/>
    <dgm:cxn modelId="{67F8BD6F-04D8-460C-9191-CFD3386D76DB}" type="presOf" srcId="{C251D78F-C128-412F-AA0D-8896F22E9C02}" destId="{D7C3C098-3BB4-4D26-A881-F500E7575FD7}" srcOrd="0" destOrd="0" presId="urn:microsoft.com/office/officeart/2008/layout/VerticalCurvedList"/>
    <dgm:cxn modelId="{EB7D3C52-0253-4AF1-8068-8E2789AE0C12}" type="presOf" srcId="{2D87A342-1AFF-41E7-B489-8EC933D89C7C}" destId="{E5E31885-D177-4B7B-A73B-53C483A23101}" srcOrd="0" destOrd="0" presId="urn:microsoft.com/office/officeart/2008/layout/VerticalCurvedList"/>
    <dgm:cxn modelId="{B9AE4054-3847-4DD2-A690-5A8E2AE8A8CA}" srcId="{DB96635E-5F36-4AB4-8419-0E4A83D23701}" destId="{068BD7D3-14F3-4730-B285-C2B2A53ABF47}" srcOrd="3" destOrd="0" parTransId="{F0356CEE-A4C5-4383-8DDF-1FD0EC2B06E8}" sibTransId="{32A3C492-5B18-452A-9A61-ADDF395365FF}"/>
    <dgm:cxn modelId="{57CB9F7B-252B-4625-A667-31C024B9DB1C}" type="presOf" srcId="{DB96635E-5F36-4AB4-8419-0E4A83D23701}" destId="{31C8430F-B7A3-47B6-B1C0-3EF3763E96ED}" srcOrd="0" destOrd="0" presId="urn:microsoft.com/office/officeart/2008/layout/VerticalCurvedList"/>
    <dgm:cxn modelId="{3EFC2A7E-1461-4BFA-B182-6AB2B4EED871}" type="presOf" srcId="{3E6FF702-EC2F-4E25-B723-952136305292}" destId="{0A01CE65-6817-4CCA-8568-7998FBBBE863}" srcOrd="0" destOrd="0" presId="urn:microsoft.com/office/officeart/2008/layout/VerticalCurvedList"/>
    <dgm:cxn modelId="{6E8A7893-22AE-4DAF-A949-A3D97020879E}" type="presOf" srcId="{4194ED51-595E-4864-9F27-27AB49EB7426}" destId="{6B72A0CC-2365-4642-BFB7-BF4413277E17}" srcOrd="0" destOrd="0" presId="urn:microsoft.com/office/officeart/2008/layout/VerticalCurvedList"/>
    <dgm:cxn modelId="{527AF9AF-731D-48FD-9531-006EA04DFB9D}" srcId="{DB96635E-5F36-4AB4-8419-0E4A83D23701}" destId="{E2AA07A1-CE8D-447C-B493-92CE31BF6A69}" srcOrd="4" destOrd="0" parTransId="{06C803EC-6BCD-4F8B-A2D7-DB24B9D456C4}" sibTransId="{1E0C6D3B-0FEA-42B3-836D-0ABAE30DD969}"/>
    <dgm:cxn modelId="{F6869DB5-7E83-492D-B2A8-AA00557A5695}" srcId="{DB96635E-5F36-4AB4-8419-0E4A83D23701}" destId="{3E6FF702-EC2F-4E25-B723-952136305292}" srcOrd="0" destOrd="0" parTransId="{72413447-F7AB-4922-BCFA-2A9B8850A310}" sibTransId="{2D87A342-1AFF-41E7-B489-8EC933D89C7C}"/>
    <dgm:cxn modelId="{C9F3E3E0-C481-4F2F-A2E7-605FD98E7B07}" type="presOf" srcId="{E2AA07A1-CE8D-447C-B493-92CE31BF6A69}" destId="{A6629B6A-F247-49C9-896B-B1CC57F31184}" srcOrd="0" destOrd="0" presId="urn:microsoft.com/office/officeart/2008/layout/VerticalCurvedList"/>
    <dgm:cxn modelId="{A91001E5-A227-4780-AEEB-0AAC7602AC0F}" srcId="{DB96635E-5F36-4AB4-8419-0E4A83D23701}" destId="{C251D78F-C128-412F-AA0D-8896F22E9C02}" srcOrd="1" destOrd="0" parTransId="{008104F6-0507-41FE-AE3D-DCAB5BF659E9}" sibTransId="{3E033A0E-BFDF-4D9C-9045-F9476F1EEB46}"/>
    <dgm:cxn modelId="{D9257ACE-2C52-4E64-8CEB-8FAA8E015E9B}" type="presParOf" srcId="{31C8430F-B7A3-47B6-B1C0-3EF3763E96ED}" destId="{0B33DD7C-2658-40EA-8533-F2881052E8A2}" srcOrd="0" destOrd="0" presId="urn:microsoft.com/office/officeart/2008/layout/VerticalCurvedList"/>
    <dgm:cxn modelId="{D9FD7E3C-81D3-4DB7-BF44-151D6CAF30A8}" type="presParOf" srcId="{0B33DD7C-2658-40EA-8533-F2881052E8A2}" destId="{48BBCFB1-899E-4A86-9862-AB11E31D0050}" srcOrd="0" destOrd="0" presId="urn:microsoft.com/office/officeart/2008/layout/VerticalCurvedList"/>
    <dgm:cxn modelId="{DD81CC31-C148-496B-B4E9-AEE957069290}" type="presParOf" srcId="{48BBCFB1-899E-4A86-9862-AB11E31D0050}" destId="{5AE90240-A294-415C-B1D1-109ECC260B8F}" srcOrd="0" destOrd="0" presId="urn:microsoft.com/office/officeart/2008/layout/VerticalCurvedList"/>
    <dgm:cxn modelId="{C5673AED-8F0E-46D8-93FC-CA1CB9B826D0}" type="presParOf" srcId="{48BBCFB1-899E-4A86-9862-AB11E31D0050}" destId="{E5E31885-D177-4B7B-A73B-53C483A23101}" srcOrd="1" destOrd="0" presId="urn:microsoft.com/office/officeart/2008/layout/VerticalCurvedList"/>
    <dgm:cxn modelId="{9B8713C6-99BB-4547-B5D2-A05312C79B92}" type="presParOf" srcId="{48BBCFB1-899E-4A86-9862-AB11E31D0050}" destId="{16583D63-FDE9-4659-AB7F-46038F9684AD}" srcOrd="2" destOrd="0" presId="urn:microsoft.com/office/officeart/2008/layout/VerticalCurvedList"/>
    <dgm:cxn modelId="{C19E7E3F-3A41-49EB-9889-4E5F4B003B44}" type="presParOf" srcId="{48BBCFB1-899E-4A86-9862-AB11E31D0050}" destId="{5B573C1A-35AE-44DF-A422-B195FE83D437}" srcOrd="3" destOrd="0" presId="urn:microsoft.com/office/officeart/2008/layout/VerticalCurvedList"/>
    <dgm:cxn modelId="{48970A1E-E262-4C92-94BF-EF3BA9246AEE}" type="presParOf" srcId="{0B33DD7C-2658-40EA-8533-F2881052E8A2}" destId="{0A01CE65-6817-4CCA-8568-7998FBBBE863}" srcOrd="1" destOrd="0" presId="urn:microsoft.com/office/officeart/2008/layout/VerticalCurvedList"/>
    <dgm:cxn modelId="{7CA67447-5BA5-4655-A7C5-7824E64FA58C}" type="presParOf" srcId="{0B33DD7C-2658-40EA-8533-F2881052E8A2}" destId="{DA9ED56C-7AAE-449B-906F-0DD69E7E3CA9}" srcOrd="2" destOrd="0" presId="urn:microsoft.com/office/officeart/2008/layout/VerticalCurvedList"/>
    <dgm:cxn modelId="{6C7353C8-B3CC-4121-A88F-A9959783E76E}" type="presParOf" srcId="{DA9ED56C-7AAE-449B-906F-0DD69E7E3CA9}" destId="{64385BE3-372C-46B3-A136-3542625D1350}" srcOrd="0" destOrd="0" presId="urn:microsoft.com/office/officeart/2008/layout/VerticalCurvedList"/>
    <dgm:cxn modelId="{1EA91AFF-B1E3-4D96-B49B-F0849520A030}" type="presParOf" srcId="{0B33DD7C-2658-40EA-8533-F2881052E8A2}" destId="{D7C3C098-3BB4-4D26-A881-F500E7575FD7}" srcOrd="3" destOrd="0" presId="urn:microsoft.com/office/officeart/2008/layout/VerticalCurvedList"/>
    <dgm:cxn modelId="{B87AC430-B11E-43EB-B7E2-3AB77BA743C9}" type="presParOf" srcId="{0B33DD7C-2658-40EA-8533-F2881052E8A2}" destId="{9B410F7A-23F0-4074-BEDD-92F9024D47E2}" srcOrd="4" destOrd="0" presId="urn:microsoft.com/office/officeart/2008/layout/VerticalCurvedList"/>
    <dgm:cxn modelId="{BEB34DF7-FCD7-4D19-A6E1-0A4FACB01D8E}" type="presParOf" srcId="{9B410F7A-23F0-4074-BEDD-92F9024D47E2}" destId="{2C2CDA35-F757-4658-8211-8E94AEED5175}" srcOrd="0" destOrd="0" presId="urn:microsoft.com/office/officeart/2008/layout/VerticalCurvedList"/>
    <dgm:cxn modelId="{C8C6062C-A1CF-486E-A9D0-B1999B6FD983}" type="presParOf" srcId="{0B33DD7C-2658-40EA-8533-F2881052E8A2}" destId="{6B72A0CC-2365-4642-BFB7-BF4413277E17}" srcOrd="5" destOrd="0" presId="urn:microsoft.com/office/officeart/2008/layout/VerticalCurvedList"/>
    <dgm:cxn modelId="{0EE44478-473D-418E-836A-8F37A34655B0}" type="presParOf" srcId="{0B33DD7C-2658-40EA-8533-F2881052E8A2}" destId="{6151B3F3-2472-4A22-9359-B7860DA7401A}" srcOrd="6" destOrd="0" presId="urn:microsoft.com/office/officeart/2008/layout/VerticalCurvedList"/>
    <dgm:cxn modelId="{33A873B8-5ABB-4E09-816B-9F6C0EDA7FA0}" type="presParOf" srcId="{6151B3F3-2472-4A22-9359-B7860DA7401A}" destId="{FFC30391-BBF6-4786-B58B-5E6B12A3986C}" srcOrd="0" destOrd="0" presId="urn:microsoft.com/office/officeart/2008/layout/VerticalCurvedList"/>
    <dgm:cxn modelId="{743D97D9-70AC-4947-91C0-5EC9C75D6488}" type="presParOf" srcId="{0B33DD7C-2658-40EA-8533-F2881052E8A2}" destId="{72B33F2E-EB78-42E9-A3B1-2ED2A949B6BF}" srcOrd="7" destOrd="0" presId="urn:microsoft.com/office/officeart/2008/layout/VerticalCurvedList"/>
    <dgm:cxn modelId="{168B3ADF-F471-45CF-B77F-E857D6C577A3}" type="presParOf" srcId="{0B33DD7C-2658-40EA-8533-F2881052E8A2}" destId="{5FCB7548-B546-41EA-9576-8A9F7DAC2A34}" srcOrd="8" destOrd="0" presId="urn:microsoft.com/office/officeart/2008/layout/VerticalCurvedList"/>
    <dgm:cxn modelId="{2615BCB5-F317-4A75-97CF-835C5D6EB065}" type="presParOf" srcId="{5FCB7548-B546-41EA-9576-8A9F7DAC2A34}" destId="{52CE12B8-8A3E-4153-80B9-7C6FE9D561AF}" srcOrd="0" destOrd="0" presId="urn:microsoft.com/office/officeart/2008/layout/VerticalCurvedList"/>
    <dgm:cxn modelId="{7858A18E-4F20-4270-8A79-6AC3CAE79B30}" type="presParOf" srcId="{0B33DD7C-2658-40EA-8533-F2881052E8A2}" destId="{A6629B6A-F247-49C9-896B-B1CC57F31184}" srcOrd="9" destOrd="0" presId="urn:microsoft.com/office/officeart/2008/layout/VerticalCurvedList"/>
    <dgm:cxn modelId="{18702C0E-1DA7-453D-A69A-36854EE251B4}" type="presParOf" srcId="{0B33DD7C-2658-40EA-8533-F2881052E8A2}" destId="{FB6F65FC-CE2B-49DB-92C2-FA8EF33882DF}" srcOrd="10" destOrd="0" presId="urn:microsoft.com/office/officeart/2008/layout/VerticalCurvedList"/>
    <dgm:cxn modelId="{DD4411A0-2280-4180-B52A-E693928ABCE7}" type="presParOf" srcId="{FB6F65FC-CE2B-49DB-92C2-FA8EF33882DF}" destId="{7FEC4425-A399-4569-A63D-C203082891F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E31885-D177-4B7B-A73B-53C483A23101}">
      <dsp:nvSpPr>
        <dsp:cNvPr id="0" name=""/>
        <dsp:cNvSpPr/>
      </dsp:nvSpPr>
      <dsp:spPr>
        <a:xfrm>
          <a:off x="-6060833" y="-927354"/>
          <a:ext cx="7214910" cy="7214910"/>
        </a:xfrm>
        <a:prstGeom prst="blockArc">
          <a:avLst>
            <a:gd name="adj1" fmla="val 18900000"/>
            <a:gd name="adj2" fmla="val 2700000"/>
            <a:gd name="adj3" fmla="val 299"/>
          </a:avLst>
        </a:prstGeom>
        <a:noFill/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01CE65-6817-4CCA-8568-7998FBBBE863}">
      <dsp:nvSpPr>
        <dsp:cNvPr id="0" name=""/>
        <dsp:cNvSpPr/>
      </dsp:nvSpPr>
      <dsp:spPr>
        <a:xfrm>
          <a:off x="504315" y="249972"/>
          <a:ext cx="7771546" cy="840105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00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Patents remain the strongest form of protection for most technical innovations</a:t>
          </a:r>
        </a:p>
      </dsp:txBody>
      <dsp:txXfrm>
        <a:off x="504315" y="249972"/>
        <a:ext cx="7771546" cy="840105"/>
      </dsp:txXfrm>
    </dsp:sp>
    <dsp:sp modelId="{64385BE3-372C-46B3-A136-3542625D1350}">
      <dsp:nvSpPr>
        <dsp:cNvPr id="0" name=""/>
        <dsp:cNvSpPr/>
      </dsp:nvSpPr>
      <dsp:spPr>
        <a:xfrm>
          <a:off x="85415" y="251125"/>
          <a:ext cx="837799" cy="837799"/>
        </a:xfrm>
        <a:prstGeom prst="ellipse">
          <a:avLst/>
        </a:prstGeom>
        <a:solidFill>
          <a:schemeClr val="tx1">
            <a:lumMod val="75000"/>
            <a:lumOff val="2500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C3C098-3BB4-4D26-A881-F500E7575FD7}">
      <dsp:nvSpPr>
        <dsp:cNvPr id="0" name=""/>
        <dsp:cNvSpPr/>
      </dsp:nvSpPr>
      <dsp:spPr>
        <a:xfrm>
          <a:off x="984589" y="1255010"/>
          <a:ext cx="7291272" cy="840105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00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Trade secrets are viewed as complementary</a:t>
          </a:r>
        </a:p>
      </dsp:txBody>
      <dsp:txXfrm>
        <a:off x="984589" y="1255010"/>
        <a:ext cx="7291272" cy="840105"/>
      </dsp:txXfrm>
    </dsp:sp>
    <dsp:sp modelId="{2C2CDA35-F757-4658-8211-8E94AEED5175}">
      <dsp:nvSpPr>
        <dsp:cNvPr id="0" name=""/>
        <dsp:cNvSpPr/>
      </dsp:nvSpPr>
      <dsp:spPr>
        <a:xfrm>
          <a:off x="565689" y="1256163"/>
          <a:ext cx="837799" cy="837799"/>
        </a:xfrm>
        <a:prstGeom prst="ellipse">
          <a:avLst/>
        </a:prstGeom>
        <a:solidFill>
          <a:schemeClr val="tx1">
            <a:lumMod val="75000"/>
            <a:lumOff val="2500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72A0CC-2365-4642-BFB7-BF4413277E17}">
      <dsp:nvSpPr>
        <dsp:cNvPr id="0" name=""/>
        <dsp:cNvSpPr/>
      </dsp:nvSpPr>
      <dsp:spPr>
        <a:xfrm>
          <a:off x="1131994" y="2260047"/>
          <a:ext cx="7143866" cy="840105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00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Lack of best mode enforcement increases opportunities for creative asset management</a:t>
          </a:r>
        </a:p>
      </dsp:txBody>
      <dsp:txXfrm>
        <a:off x="1131994" y="2260047"/>
        <a:ext cx="7143866" cy="840105"/>
      </dsp:txXfrm>
    </dsp:sp>
    <dsp:sp modelId="{FFC30391-BBF6-4786-B58B-5E6B12A3986C}">
      <dsp:nvSpPr>
        <dsp:cNvPr id="0" name=""/>
        <dsp:cNvSpPr/>
      </dsp:nvSpPr>
      <dsp:spPr>
        <a:xfrm>
          <a:off x="713094" y="2261200"/>
          <a:ext cx="837799" cy="837799"/>
        </a:xfrm>
        <a:prstGeom prst="ellipse">
          <a:avLst/>
        </a:prstGeom>
        <a:solidFill>
          <a:schemeClr val="tx1">
            <a:lumMod val="75000"/>
            <a:lumOff val="2500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B33F2E-EB78-42E9-A3B1-2ED2A949B6BF}">
      <dsp:nvSpPr>
        <dsp:cNvPr id="0" name=""/>
        <dsp:cNvSpPr/>
      </dsp:nvSpPr>
      <dsp:spPr>
        <a:xfrm>
          <a:off x="984589" y="3265085"/>
          <a:ext cx="7291272" cy="840105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00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chemeClr val="tx1"/>
              </a:solidFill>
            </a:rPr>
            <a:t>Dynamic global markets require attention to changing enforcement conditions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984589" y="3265085"/>
        <a:ext cx="7291272" cy="840105"/>
      </dsp:txXfrm>
    </dsp:sp>
    <dsp:sp modelId="{52CE12B8-8A3E-4153-80B9-7C6FE9D561AF}">
      <dsp:nvSpPr>
        <dsp:cNvPr id="0" name=""/>
        <dsp:cNvSpPr/>
      </dsp:nvSpPr>
      <dsp:spPr>
        <a:xfrm>
          <a:off x="565689" y="3266238"/>
          <a:ext cx="837799" cy="837799"/>
        </a:xfrm>
        <a:prstGeom prst="ellipse">
          <a:avLst/>
        </a:prstGeom>
        <a:solidFill>
          <a:schemeClr val="tx1">
            <a:lumMod val="75000"/>
            <a:lumOff val="2500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629B6A-F247-49C9-896B-B1CC57F31184}">
      <dsp:nvSpPr>
        <dsp:cNvPr id="0" name=""/>
        <dsp:cNvSpPr/>
      </dsp:nvSpPr>
      <dsp:spPr>
        <a:xfrm>
          <a:off x="504315" y="4270123"/>
          <a:ext cx="7771546" cy="840105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00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chemeClr val="tx1"/>
              </a:solidFill>
            </a:rPr>
            <a:t>IP review committees must treat trade secret assets seriously, with management follow up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04315" y="4270123"/>
        <a:ext cx="7771546" cy="840105"/>
      </dsp:txXfrm>
    </dsp:sp>
    <dsp:sp modelId="{7FEC4425-A399-4569-A63D-C203082891FE}">
      <dsp:nvSpPr>
        <dsp:cNvPr id="0" name=""/>
        <dsp:cNvSpPr/>
      </dsp:nvSpPr>
      <dsp:spPr>
        <a:xfrm>
          <a:off x="85415" y="4271276"/>
          <a:ext cx="837799" cy="837799"/>
        </a:xfrm>
        <a:prstGeom prst="ellipse">
          <a:avLst/>
        </a:prstGeom>
        <a:solidFill>
          <a:schemeClr val="tx1">
            <a:lumMod val="75000"/>
            <a:lumOff val="25000"/>
          </a:schemeClr>
        </a:solidFill>
        <a:ln w="12700" cap="flat" cmpd="sng" algn="ctr">
          <a:solidFill>
            <a:schemeClr val="bg1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E427E-C5B5-9947-A24F-792A9E004747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20DC1-FF6C-9344-8CD2-BE050D50FA5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92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5C05C-C884-4E09-B5E5-60B1EE978D68}" type="datetimeFigureOut">
              <a:rPr lang="en-US" smtClean="0"/>
              <a:t>11/24/2018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0A816-5AC4-4840-A3A6-59857995508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10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Photo:</a:t>
            </a:r>
          </a:p>
          <a:p>
            <a:r>
              <a:rPr lang="en-US" dirty="0"/>
              <a:t>CCO Creative Commons, free for commercial use, no attribution required </a:t>
            </a:r>
          </a:p>
          <a:p>
            <a:r>
              <a:rPr lang="en-US" dirty="0"/>
              <a:t>Silk: https://pixabay.com/en/silk-tissue-woven-fiber-cocoon-187802/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960C58-B4AA-4FA3-8AA3-161AE7D995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8555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960C58-B4AA-4FA3-8AA3-161AE7D995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4496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960C58-B4AA-4FA3-8AA3-161AE7D995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030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60C58-B4AA-4FA3-8AA3-161AE7D9951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06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960C58-B4AA-4FA3-8AA3-161AE7D995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4496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960C58-B4AA-4FA3-8AA3-161AE7D995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4496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This leads to reassessment of cost/benefit analysis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0A816-5AC4-4840-A3A6-59857995508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9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This leads to reassessment of cost/benefit analysis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0A816-5AC4-4840-A3A6-59857995508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07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960C58-B4AA-4FA3-8AA3-161AE7D995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4496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EB2749-0BC7-47FC-98BB-232996B64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1E60A33-7ED7-485D-B90D-0A806E4C6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E2851E3-D46C-48CD-BEE0-520D0D7FD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11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BE2605D-E860-41C4-9C9A-32DE364F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86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0E2053A-DF9A-4565-A47C-2119D875C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94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95C6114-DCFF-4704-BDD0-15C06DE2F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34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A15D411-944D-4440-9D39-27A3A6427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5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50D34-48FF-4A7B-86D1-214370873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06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AA781F-E3E6-4003-9FB0-0CD0411EC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5083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C6AC82F-8C20-499E-8D50-B1A45859C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3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299A474-6FF1-4E34-95DD-D613A2438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5857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78756CF-49C3-4737-BF1A-26F6A183C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47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E9D636-AB0D-42B7-B1DF-BD7499E99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162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F8ED904-03FB-4461-AD89-749EEDBF9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093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620DBE8-7845-4F2A-9F05-15B0627D7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695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917CF65-6049-4D8C-94C8-1E59B0525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625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A082768-58A8-4DF2-AD6D-E34B0A66C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557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6A8FE28-385D-4D98-8BF2-A58800521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729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7EDA3-9896-463F-9FFD-0093E6344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5974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B36B015-89C7-4912-A0DC-C86F3E0F0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F84E511-B43B-4509-A96B-41C3C9E8C48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587E313-477E-4C30-B620-A582B26F7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084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50467CC-425D-4DF7-8127-46FC6F710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555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99806A6-251F-4264-BEF8-89537559B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352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1008BD9-FECA-4ACF-839F-9841AE673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0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921ED65-F980-4794-ACD8-98ABBEF54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8972F53-7BDC-432F-AB6C-621992AD3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8F38E-4347-4EBC-9B5C-849102DCE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C44196A-FF7E-45D9-BB2A-2B7440657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9152B95-4F3B-4F0F-AD1C-A12075D39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D23575B-AE66-4AC1-8428-D00A09E2E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9911729-1351-41BE-93B1-FDFB57F632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86800" y="6454879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9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9C4784-FA6B-4E94-A786-2F92DBF27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86800" y="6454879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3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oley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D21FB-5C39-4EFF-AABC-6DCEDEBEB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9971" y="1527287"/>
            <a:ext cx="3636690" cy="2889114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b="1" dirty="0"/>
              <a:t>Patents and Trade Secrets: A Silicon Valley Perspective</a:t>
            </a:r>
            <a:endParaRPr lang="en-US" sz="3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19C86FD-FC04-440E-B52E-B01EEA4AA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9970" y="4750893"/>
            <a:ext cx="3483937" cy="18150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/>
              <a:t>LES France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James Pooley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December 4, 2018</a:t>
            </a:r>
            <a:r>
              <a:rPr lang="en-US" sz="2000" dirty="0"/>
              <a:t> 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F84940-2F8B-4234-9679-99570915099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85" r="39639" b="-1"/>
          <a:stretch/>
        </p:blipFill>
        <p:spPr>
          <a:xfrm>
            <a:off x="20" y="10"/>
            <a:ext cx="4518095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741992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B2D50D-9349-463F-9052-2805698123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761" t="37619" r="24108" b="44734"/>
          <a:stretch/>
        </p:blipFill>
        <p:spPr>
          <a:xfrm>
            <a:off x="0" y="0"/>
            <a:ext cx="4047344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FC73421-21F3-4F85-9051-D76D1A841126}"/>
              </a:ext>
            </a:extLst>
          </p:cNvPr>
          <p:cNvSpPr txBox="1"/>
          <p:nvPr/>
        </p:nvSpPr>
        <p:spPr>
          <a:xfrm>
            <a:off x="0" y="681037"/>
            <a:ext cx="40473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Agenda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7DD3FC7-7546-4D96-9F56-5459D664DFAB}"/>
              </a:ext>
            </a:extLst>
          </p:cNvPr>
          <p:cNvSpPr/>
          <p:nvPr/>
        </p:nvSpPr>
        <p:spPr>
          <a:xfrm>
            <a:off x="3792510" y="1870107"/>
            <a:ext cx="493776" cy="497363"/>
          </a:xfrm>
          <a:prstGeom prst="ellipse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F15CC9-8C6C-44D1-9F08-679C4B5F76B5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4039398" y="2367470"/>
            <a:ext cx="448056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8ACAA2BD-E86C-46A0-BC7C-111947D8FB8D}"/>
              </a:ext>
            </a:extLst>
          </p:cNvPr>
          <p:cNvSpPr/>
          <p:nvPr/>
        </p:nvSpPr>
        <p:spPr>
          <a:xfrm>
            <a:off x="3792510" y="2908721"/>
            <a:ext cx="493776" cy="497363"/>
          </a:xfrm>
          <a:prstGeom prst="ellipse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5AFFC49-AF28-471E-A312-14E62FA96674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4039398" y="3406084"/>
            <a:ext cx="448056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11010F0A-52EA-40E3-8BEA-68317B5326EC}"/>
              </a:ext>
            </a:extLst>
          </p:cNvPr>
          <p:cNvSpPr/>
          <p:nvPr/>
        </p:nvSpPr>
        <p:spPr>
          <a:xfrm>
            <a:off x="3792510" y="3947335"/>
            <a:ext cx="493776" cy="497363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B2B2661-FB08-4C5B-AA2F-AA140BD1846B}"/>
              </a:ext>
            </a:extLst>
          </p:cNvPr>
          <p:cNvCxnSpPr>
            <a:cxnSpLocks/>
            <a:stCxn id="11" idx="4"/>
          </p:cNvCxnSpPr>
          <p:nvPr/>
        </p:nvCxnSpPr>
        <p:spPr>
          <a:xfrm>
            <a:off x="4039398" y="4444698"/>
            <a:ext cx="4480560" cy="0"/>
          </a:xfrm>
          <a:prstGeom prst="line">
            <a:avLst/>
          </a:prstGeom>
          <a:ln>
            <a:solidFill>
              <a:srgbClr val="C60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1A743E6-A2C8-46F8-B387-6D45B7D73862}"/>
              </a:ext>
            </a:extLst>
          </p:cNvPr>
          <p:cNvSpPr txBox="1"/>
          <p:nvPr/>
        </p:nvSpPr>
        <p:spPr>
          <a:xfrm>
            <a:off x="4451696" y="1780777"/>
            <a:ext cx="4692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Trade Secrets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0FA74C1-5005-4D58-B7A0-ECC37E1575E3}"/>
              </a:ext>
            </a:extLst>
          </p:cNvPr>
          <p:cNvSpPr txBox="1"/>
          <p:nvPr/>
        </p:nvSpPr>
        <p:spPr>
          <a:xfrm>
            <a:off x="4451696" y="2819415"/>
            <a:ext cx="4315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Classica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l View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96D0A12-EB41-4CE6-974D-9BD0FA12696B}"/>
              </a:ext>
            </a:extLst>
          </p:cNvPr>
          <p:cNvSpPr txBox="1"/>
          <p:nvPr/>
        </p:nvSpPr>
        <p:spPr>
          <a:xfrm>
            <a:off x="4451696" y="3858053"/>
            <a:ext cx="4315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>
                <a:solidFill>
                  <a:prstClr val="black"/>
                </a:solidFill>
                <a:latin typeface="Calibri" panose="020F0502020204030204"/>
              </a:rPr>
              <a:t>Changes in the Law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2FF65A-77E1-44CB-AB3D-D9826D9C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1010F0A-52EA-40E3-8BEA-68317B5326EC}"/>
              </a:ext>
            </a:extLst>
          </p:cNvPr>
          <p:cNvSpPr/>
          <p:nvPr/>
        </p:nvSpPr>
        <p:spPr>
          <a:xfrm>
            <a:off x="3792510" y="4830998"/>
            <a:ext cx="493776" cy="4973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96D0A12-EB41-4CE6-974D-9BD0FA12696B}"/>
              </a:ext>
            </a:extLst>
          </p:cNvPr>
          <p:cNvSpPr txBox="1"/>
          <p:nvPr/>
        </p:nvSpPr>
        <p:spPr>
          <a:xfrm>
            <a:off x="4451696" y="4754509"/>
            <a:ext cx="44675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View Today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511E1C4-243D-4945-A7D4-321B59F35030}"/>
              </a:ext>
            </a:extLst>
          </p:cNvPr>
          <p:cNvCxnSpPr>
            <a:cxnSpLocks/>
          </p:cNvCxnSpPr>
          <p:nvPr/>
        </p:nvCxnSpPr>
        <p:spPr>
          <a:xfrm>
            <a:off x="4039398" y="5341768"/>
            <a:ext cx="448056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494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B9F33-3973-49B8-A9D3-DD8F67B77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79BF1B-AED0-433E-B3AE-B82E3B264285}"/>
              </a:ext>
            </a:extLst>
          </p:cNvPr>
          <p:cNvSpPr/>
          <p:nvPr/>
        </p:nvSpPr>
        <p:spPr>
          <a:xfrm>
            <a:off x="0" y="0"/>
            <a:ext cx="9144000" cy="974034"/>
          </a:xfrm>
          <a:prstGeom prst="rect">
            <a:avLst/>
          </a:prstGeom>
          <a:solidFill>
            <a:srgbClr val="C60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4F5278-C64D-4FCE-8BD4-AF442FFBF55A}"/>
              </a:ext>
            </a:extLst>
          </p:cNvPr>
          <p:cNvSpPr/>
          <p:nvPr/>
        </p:nvSpPr>
        <p:spPr>
          <a:xfrm>
            <a:off x="351059" y="180703"/>
            <a:ext cx="85110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6556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Patents more difficult to get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1ABCE69-1AFF-4310-9D1F-897A4361F0A9}"/>
              </a:ext>
            </a:extLst>
          </p:cNvPr>
          <p:cNvSpPr/>
          <p:nvPr/>
        </p:nvSpPr>
        <p:spPr>
          <a:xfrm>
            <a:off x="729855" y="1575366"/>
            <a:ext cx="7684290" cy="974034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Judicial opinions on procurement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D638685-364C-4972-A634-67FAE349D654}"/>
              </a:ext>
            </a:extLst>
          </p:cNvPr>
          <p:cNvSpPr/>
          <p:nvPr/>
        </p:nvSpPr>
        <p:spPr>
          <a:xfrm>
            <a:off x="729856" y="2627652"/>
            <a:ext cx="3794760" cy="97403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>
                <a:solidFill>
                  <a:schemeClr val="tx1"/>
                </a:solidFill>
              </a:rPr>
              <a:t>KSR: </a:t>
            </a:r>
            <a:r>
              <a:rPr lang="en-US" sz="3000" dirty="0">
                <a:solidFill>
                  <a:schemeClr val="tx1"/>
                </a:solidFill>
              </a:rPr>
              <a:t>obviousness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B52FF62-F5F8-4939-8178-29C77DACFAF0}"/>
              </a:ext>
            </a:extLst>
          </p:cNvPr>
          <p:cNvSpPr/>
          <p:nvPr/>
        </p:nvSpPr>
        <p:spPr>
          <a:xfrm>
            <a:off x="4619385" y="2627652"/>
            <a:ext cx="3794760" cy="97403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 err="1">
                <a:solidFill>
                  <a:schemeClr val="tx1"/>
                </a:solidFill>
              </a:rPr>
              <a:t>Bilski</a:t>
            </a:r>
            <a:r>
              <a:rPr lang="en-US" sz="3000" b="1" dirty="0">
                <a:solidFill>
                  <a:schemeClr val="tx1"/>
                </a:solidFill>
              </a:rPr>
              <a:t>:</a:t>
            </a:r>
            <a:r>
              <a:rPr lang="en-US" sz="3000" dirty="0">
                <a:solidFill>
                  <a:schemeClr val="tx1"/>
                </a:solidFill>
              </a:rPr>
              <a:t> business methods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3BBFBF2-4E70-4794-892E-90F15E5B7B02}"/>
              </a:ext>
            </a:extLst>
          </p:cNvPr>
          <p:cNvSpPr/>
          <p:nvPr/>
        </p:nvSpPr>
        <p:spPr>
          <a:xfrm>
            <a:off x="729856" y="3707976"/>
            <a:ext cx="3794760" cy="97403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>
                <a:solidFill>
                  <a:schemeClr val="tx1"/>
                </a:solidFill>
              </a:rPr>
              <a:t>Mayo:</a:t>
            </a:r>
            <a:r>
              <a:rPr lang="en-US" sz="3000" dirty="0">
                <a:solidFill>
                  <a:schemeClr val="tx1"/>
                </a:solidFill>
              </a:rPr>
              <a:t> diagnosis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ED467CE-1680-42A7-82C5-963F53EED3DB}"/>
              </a:ext>
            </a:extLst>
          </p:cNvPr>
          <p:cNvSpPr/>
          <p:nvPr/>
        </p:nvSpPr>
        <p:spPr>
          <a:xfrm>
            <a:off x="4619386" y="3707976"/>
            <a:ext cx="3794760" cy="97403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>
                <a:solidFill>
                  <a:schemeClr val="tx1"/>
                </a:solidFill>
              </a:rPr>
              <a:t>Nautilus: </a:t>
            </a:r>
            <a:r>
              <a:rPr lang="en-US" sz="3000" dirty="0">
                <a:solidFill>
                  <a:schemeClr val="tx1"/>
                </a:solidFill>
              </a:rPr>
              <a:t>definiteness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427598B-ED12-4882-BF48-1C8ED3D1B47F}"/>
              </a:ext>
            </a:extLst>
          </p:cNvPr>
          <p:cNvSpPr/>
          <p:nvPr/>
        </p:nvSpPr>
        <p:spPr>
          <a:xfrm>
            <a:off x="729856" y="4788299"/>
            <a:ext cx="3794760" cy="97403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>
                <a:solidFill>
                  <a:schemeClr val="tx1"/>
                </a:solidFill>
              </a:rPr>
              <a:t>Akamai:</a:t>
            </a:r>
            <a:r>
              <a:rPr lang="en-US" sz="3000" dirty="0">
                <a:solidFill>
                  <a:schemeClr val="tx1"/>
                </a:solidFill>
              </a:rPr>
              <a:t> divided infringement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AE56CCE-931D-4182-B9B3-CEE75FE60F0B}"/>
              </a:ext>
            </a:extLst>
          </p:cNvPr>
          <p:cNvSpPr/>
          <p:nvPr/>
        </p:nvSpPr>
        <p:spPr>
          <a:xfrm>
            <a:off x="4619387" y="4788299"/>
            <a:ext cx="3794760" cy="97403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>
                <a:solidFill>
                  <a:schemeClr val="tx1"/>
                </a:solidFill>
              </a:rPr>
              <a:t>Alice:</a:t>
            </a:r>
            <a:r>
              <a:rPr lang="en-US" sz="3000" dirty="0">
                <a:solidFill>
                  <a:schemeClr val="tx1"/>
                </a:solidFill>
              </a:rPr>
              <a:t> software</a:t>
            </a:r>
          </a:p>
        </p:txBody>
      </p:sp>
    </p:spTree>
    <p:extLst>
      <p:ext uri="{BB962C8B-B14F-4D97-AF65-F5344CB8AC3E}">
        <p14:creationId xmlns:p14="http://schemas.microsoft.com/office/powerpoint/2010/main" val="1886286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4B8B7E-6581-4D84-BD57-13BBB51C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1E1C57-741E-4F3A-BB86-29395EFF029C}"/>
              </a:ext>
            </a:extLst>
          </p:cNvPr>
          <p:cNvSpPr/>
          <p:nvPr/>
        </p:nvSpPr>
        <p:spPr>
          <a:xfrm>
            <a:off x="0" y="0"/>
            <a:ext cx="9144000" cy="974034"/>
          </a:xfrm>
          <a:prstGeom prst="rect">
            <a:avLst/>
          </a:prstGeom>
          <a:solidFill>
            <a:srgbClr val="C60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AC0C31-A248-4F85-9354-F7081CC826C0}"/>
              </a:ext>
            </a:extLst>
          </p:cNvPr>
          <p:cNvSpPr/>
          <p:nvPr/>
        </p:nvSpPr>
        <p:spPr>
          <a:xfrm>
            <a:off x="351059" y="180703"/>
            <a:ext cx="85110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6556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more difficult to enforce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72C040D-CCA5-485F-951E-9A37E218B867}"/>
              </a:ext>
            </a:extLst>
          </p:cNvPr>
          <p:cNvSpPr/>
          <p:nvPr/>
        </p:nvSpPr>
        <p:spPr>
          <a:xfrm>
            <a:off x="473976" y="4172045"/>
            <a:ext cx="8196045" cy="21018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1AF72C-D2C6-4295-8607-40E9CBAFFA7C}"/>
              </a:ext>
            </a:extLst>
          </p:cNvPr>
          <p:cNvSpPr/>
          <p:nvPr/>
        </p:nvSpPr>
        <p:spPr>
          <a:xfrm>
            <a:off x="496763" y="2623359"/>
            <a:ext cx="3354573" cy="1754326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700" b="1" dirty="0"/>
              <a:t>eBay</a:t>
            </a:r>
            <a:r>
              <a:rPr lang="en-US" sz="2700" dirty="0"/>
              <a:t>: injunctions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700" b="1" dirty="0" err="1"/>
              <a:t>Sandisk</a:t>
            </a:r>
            <a:r>
              <a:rPr lang="en-US" sz="2700" dirty="0"/>
              <a:t>: declaratory </a:t>
            </a:r>
          </a:p>
          <a:p>
            <a:pPr marL="228600" indent="-228600"/>
            <a:r>
              <a:rPr lang="en-US" sz="2700" dirty="0"/>
              <a:t>   relief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7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2875AD9-82E0-4700-99CB-EEBEB59D372B}"/>
              </a:ext>
            </a:extLst>
          </p:cNvPr>
          <p:cNvSpPr/>
          <p:nvPr/>
        </p:nvSpPr>
        <p:spPr>
          <a:xfrm>
            <a:off x="473977" y="1472578"/>
            <a:ext cx="8196043" cy="248960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034360-A270-4AB1-BEFD-F000C833B3FD}"/>
              </a:ext>
            </a:extLst>
          </p:cNvPr>
          <p:cNvSpPr/>
          <p:nvPr/>
        </p:nvSpPr>
        <p:spPr>
          <a:xfrm>
            <a:off x="473978" y="1262720"/>
            <a:ext cx="8196043" cy="122497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Judicial opinions on enforcement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A07B061-26A0-4FCF-9BCC-1D497901152B}"/>
              </a:ext>
            </a:extLst>
          </p:cNvPr>
          <p:cNvSpPr/>
          <p:nvPr/>
        </p:nvSpPr>
        <p:spPr>
          <a:xfrm>
            <a:off x="745219" y="4523563"/>
            <a:ext cx="301994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/>
              <a:t>And then there’s the America Invents Act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97EDB51-E6A7-46B3-AC8B-BD4C2C03D77E}"/>
              </a:ext>
            </a:extLst>
          </p:cNvPr>
          <p:cNvSpPr/>
          <p:nvPr/>
        </p:nvSpPr>
        <p:spPr>
          <a:xfrm>
            <a:off x="4586092" y="435428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lvl="1" indent="-228600">
              <a:buFont typeface="Arial" panose="020B0604020202020204" pitchFamily="34" charset="0"/>
              <a:buChar char="•"/>
            </a:pPr>
            <a:r>
              <a:rPr lang="en-US" sz="2800" dirty="0"/>
              <a:t>Inter </a:t>
            </a:r>
            <a:r>
              <a:rPr lang="en-US" sz="2800" dirty="0" err="1"/>
              <a:t>Partes</a:t>
            </a:r>
            <a:r>
              <a:rPr lang="en-US" sz="2800" dirty="0"/>
              <a:t> Review =&gt; uncertainty of title</a:t>
            </a:r>
          </a:p>
          <a:p>
            <a:pPr marL="228600" lvl="1" indent="-228600">
              <a:buFont typeface="Arial" panose="020B0604020202020204" pitchFamily="34" charset="0"/>
              <a:buChar char="•"/>
            </a:pPr>
            <a:r>
              <a:rPr lang="en-US" sz="2800" dirty="0"/>
              <a:t>Will the new Director change things?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2F5184B1-8853-4EFD-B99A-DEE5FDD5CE1F}"/>
              </a:ext>
            </a:extLst>
          </p:cNvPr>
          <p:cNvSpPr/>
          <p:nvPr/>
        </p:nvSpPr>
        <p:spPr>
          <a:xfrm rot="5400000">
            <a:off x="3475711" y="5110843"/>
            <a:ext cx="1212823" cy="302767"/>
          </a:xfrm>
          <a:prstGeom prst="triangle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A625A97-B216-4184-A173-093FBAA7EDC1}"/>
              </a:ext>
            </a:extLst>
          </p:cNvPr>
          <p:cNvSpPr/>
          <p:nvPr/>
        </p:nvSpPr>
        <p:spPr>
          <a:xfrm>
            <a:off x="4121310" y="2623359"/>
            <a:ext cx="4253921" cy="1338828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700" b="1" dirty="0"/>
              <a:t>Laser Dynamics</a:t>
            </a:r>
            <a:r>
              <a:rPr lang="en-US" sz="2700" dirty="0"/>
              <a:t>: damages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700" b="1" dirty="0"/>
              <a:t>Octane Fitness</a:t>
            </a:r>
            <a:r>
              <a:rPr lang="en-US" sz="2700" dirty="0"/>
              <a:t>: fee shifting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52345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F8CB3-E327-4B06-A55D-3D0F94BC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FD9440-BD03-4672-BBB4-C145A27BAE8D}"/>
              </a:ext>
            </a:extLst>
          </p:cNvPr>
          <p:cNvSpPr/>
          <p:nvPr/>
        </p:nvSpPr>
        <p:spPr>
          <a:xfrm>
            <a:off x="0" y="0"/>
            <a:ext cx="9144000" cy="974034"/>
          </a:xfrm>
          <a:prstGeom prst="rect">
            <a:avLst/>
          </a:prstGeom>
          <a:solidFill>
            <a:srgbClr val="C60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9A85D7-D90A-4ACF-B15E-B756F04ED9BC}"/>
              </a:ext>
            </a:extLst>
          </p:cNvPr>
          <p:cNvSpPr/>
          <p:nvPr/>
        </p:nvSpPr>
        <p:spPr>
          <a:xfrm>
            <a:off x="351059" y="180703"/>
            <a:ext cx="851103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6556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AIA also reduced trade secret anxiety and risk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54E8D1-71F0-4B29-AF9F-2F4E7B8A33C6}"/>
              </a:ext>
            </a:extLst>
          </p:cNvPr>
          <p:cNvSpPr/>
          <p:nvPr/>
        </p:nvSpPr>
        <p:spPr>
          <a:xfrm>
            <a:off x="325106" y="1079135"/>
            <a:ext cx="8353538" cy="102693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 dirty="0"/>
              <a:t>Forfeiture doctrine: must file patent within one year from commercial use, even if inaccessible to public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B5B167-08D7-481F-9004-803A1E9B9E9F}"/>
              </a:ext>
            </a:extLst>
          </p:cNvPr>
          <p:cNvSpPr/>
          <p:nvPr/>
        </p:nvSpPr>
        <p:spPr>
          <a:xfrm>
            <a:off x="325106" y="2106073"/>
            <a:ext cx="8353538" cy="1322927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tx1"/>
                </a:solidFill>
              </a:rPr>
              <a:t>Now § 102 refers to invention in public use or on sale, “or otherwise available to the public”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tx1"/>
                </a:solidFill>
              </a:rPr>
              <a:t>Some academics (and LES) see no change. Others see lower risk.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0AEAC6-8B23-4AF0-8898-E40160B680F4}"/>
              </a:ext>
            </a:extLst>
          </p:cNvPr>
          <p:cNvSpPr/>
          <p:nvPr/>
        </p:nvSpPr>
        <p:spPr>
          <a:xfrm>
            <a:off x="325106" y="3567899"/>
            <a:ext cx="8353538" cy="5084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 dirty="0"/>
              <a:t>Best mode no longer enforced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F8BA666-858C-4B66-96A7-C29226566196}"/>
              </a:ext>
            </a:extLst>
          </p:cNvPr>
          <p:cNvSpPr/>
          <p:nvPr/>
        </p:nvSpPr>
        <p:spPr>
          <a:xfrm>
            <a:off x="325106" y="4078990"/>
            <a:ext cx="8353538" cy="862949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tx1"/>
                </a:solidFill>
              </a:rPr>
              <a:t>Requirement remains, but violation ≠ invalidity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tx1"/>
                </a:solidFill>
              </a:rPr>
              <a:t>Awkward for patent attorneys, but clients see lower risk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C3152E-DE1A-43AF-9986-8B166BB592E2}"/>
              </a:ext>
            </a:extLst>
          </p:cNvPr>
          <p:cNvSpPr/>
          <p:nvPr/>
        </p:nvSpPr>
        <p:spPr>
          <a:xfrm>
            <a:off x="325106" y="5071006"/>
            <a:ext cx="8353538" cy="50367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b="1" dirty="0"/>
              <a:t>Prior user right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D8A718C-B32E-4243-B30F-62314856AEA0}"/>
              </a:ext>
            </a:extLst>
          </p:cNvPr>
          <p:cNvSpPr/>
          <p:nvPr/>
        </p:nvSpPr>
        <p:spPr>
          <a:xfrm>
            <a:off x="325106" y="5570261"/>
            <a:ext cx="8357616" cy="974034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tx1"/>
                </a:solidFill>
              </a:rPr>
              <a:t>Formerly only applied to business method patents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tx1"/>
                </a:solidFill>
              </a:rPr>
              <a:t>Now applies to all technologies</a:t>
            </a:r>
          </a:p>
        </p:txBody>
      </p:sp>
    </p:spTree>
    <p:extLst>
      <p:ext uri="{BB962C8B-B14F-4D97-AF65-F5344CB8AC3E}">
        <p14:creationId xmlns:p14="http://schemas.microsoft.com/office/powerpoint/2010/main" val="1579784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AB8C6-4B03-4BF3-A513-4BF42A99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454879"/>
            <a:ext cx="1315721" cy="365125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BC87B0-01DD-48C2-B3DB-B1987DEDDF04}"/>
              </a:ext>
            </a:extLst>
          </p:cNvPr>
          <p:cNvSpPr/>
          <p:nvPr/>
        </p:nvSpPr>
        <p:spPr>
          <a:xfrm>
            <a:off x="0" y="0"/>
            <a:ext cx="9144000" cy="974034"/>
          </a:xfrm>
          <a:prstGeom prst="rect">
            <a:avLst/>
          </a:prstGeom>
          <a:solidFill>
            <a:srgbClr val="C60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134EA9-9B2E-44B1-9C02-3751DE0750F8}"/>
              </a:ext>
            </a:extLst>
          </p:cNvPr>
          <p:cNvSpPr/>
          <p:nvPr/>
        </p:nvSpPr>
        <p:spPr>
          <a:xfrm>
            <a:off x="351059" y="180703"/>
            <a:ext cx="851103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6556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DTSA 2016 improved trade secret enforcement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C3F75A6-1550-4598-9844-B07BD3ABB2B1}"/>
              </a:ext>
            </a:extLst>
          </p:cNvPr>
          <p:cNvGrpSpPr/>
          <p:nvPr/>
        </p:nvGrpSpPr>
        <p:grpSpPr>
          <a:xfrm>
            <a:off x="204378" y="1221815"/>
            <a:ext cx="4322337" cy="1691640"/>
            <a:chOff x="204378" y="1221815"/>
            <a:chExt cx="4322337" cy="169164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0B31F24-83B8-48E0-A931-F81FEF3FBA5E}"/>
                </a:ext>
              </a:extLst>
            </p:cNvPr>
            <p:cNvSpPr/>
            <p:nvPr/>
          </p:nvSpPr>
          <p:spPr>
            <a:xfrm>
              <a:off x="1088571" y="1221815"/>
              <a:ext cx="3438144" cy="1691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4D18708-EF88-498D-A9A6-7A6FDF4E7131}"/>
                </a:ext>
              </a:extLst>
            </p:cNvPr>
            <p:cNvSpPr/>
            <p:nvPr/>
          </p:nvSpPr>
          <p:spPr>
            <a:xfrm>
              <a:off x="204378" y="1221815"/>
              <a:ext cx="884193" cy="1691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1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7EA9D136-BAF0-4FC7-9C73-7B397E0F13D4}"/>
              </a:ext>
            </a:extLst>
          </p:cNvPr>
          <p:cNvGrpSpPr/>
          <p:nvPr/>
        </p:nvGrpSpPr>
        <p:grpSpPr>
          <a:xfrm>
            <a:off x="204378" y="2977990"/>
            <a:ext cx="4322337" cy="1691640"/>
            <a:chOff x="204378" y="1221815"/>
            <a:chExt cx="4322337" cy="1691640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DAB485D9-6446-4385-8F43-BF347A362D98}"/>
                </a:ext>
              </a:extLst>
            </p:cNvPr>
            <p:cNvSpPr/>
            <p:nvPr/>
          </p:nvSpPr>
          <p:spPr>
            <a:xfrm>
              <a:off x="1088571" y="1221815"/>
              <a:ext cx="3438144" cy="1691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529F206A-59A4-444F-BD1B-CB9AA6D42CD5}"/>
                </a:ext>
              </a:extLst>
            </p:cNvPr>
            <p:cNvSpPr/>
            <p:nvPr/>
          </p:nvSpPr>
          <p:spPr>
            <a:xfrm>
              <a:off x="204378" y="1221815"/>
              <a:ext cx="884193" cy="1691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2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B05195A7-F4D1-41D8-AF45-099F2F5B8F17}"/>
              </a:ext>
            </a:extLst>
          </p:cNvPr>
          <p:cNvGrpSpPr/>
          <p:nvPr/>
        </p:nvGrpSpPr>
        <p:grpSpPr>
          <a:xfrm>
            <a:off x="204378" y="4734165"/>
            <a:ext cx="4322337" cy="1691640"/>
            <a:chOff x="204378" y="1221815"/>
            <a:chExt cx="4322337" cy="1691640"/>
          </a:xfrm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0FA5A125-A5BC-4651-BC20-B809B3745518}"/>
                </a:ext>
              </a:extLst>
            </p:cNvPr>
            <p:cNvSpPr/>
            <p:nvPr/>
          </p:nvSpPr>
          <p:spPr>
            <a:xfrm>
              <a:off x="1088571" y="1221815"/>
              <a:ext cx="3438144" cy="1691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E94CA6CF-6076-4387-AB52-090B124B24C4}"/>
                </a:ext>
              </a:extLst>
            </p:cNvPr>
            <p:cNvSpPr/>
            <p:nvPr/>
          </p:nvSpPr>
          <p:spPr>
            <a:xfrm>
              <a:off x="204378" y="1221815"/>
              <a:ext cx="884193" cy="1691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3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321FEDF6-1AD2-4093-9C3D-6F4F1BF98AD1}"/>
              </a:ext>
            </a:extLst>
          </p:cNvPr>
          <p:cNvGrpSpPr/>
          <p:nvPr/>
        </p:nvGrpSpPr>
        <p:grpSpPr>
          <a:xfrm>
            <a:off x="4618381" y="1221815"/>
            <a:ext cx="4322337" cy="1691640"/>
            <a:chOff x="204378" y="1221815"/>
            <a:chExt cx="4322337" cy="1691640"/>
          </a:xfrm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78657C6A-6179-4178-951F-3740A1D02B22}"/>
                </a:ext>
              </a:extLst>
            </p:cNvPr>
            <p:cNvSpPr/>
            <p:nvPr/>
          </p:nvSpPr>
          <p:spPr>
            <a:xfrm>
              <a:off x="1088571" y="1221815"/>
              <a:ext cx="3438144" cy="1691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1578CE20-9FF4-4575-B0E7-1B63177651F6}"/>
                </a:ext>
              </a:extLst>
            </p:cNvPr>
            <p:cNvSpPr/>
            <p:nvPr/>
          </p:nvSpPr>
          <p:spPr>
            <a:xfrm>
              <a:off x="204378" y="1221815"/>
              <a:ext cx="884193" cy="1691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4</a:t>
              </a:r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B5A39548-8832-4F6B-90AE-9B4726C607B8}"/>
              </a:ext>
            </a:extLst>
          </p:cNvPr>
          <p:cNvGrpSpPr/>
          <p:nvPr/>
        </p:nvGrpSpPr>
        <p:grpSpPr>
          <a:xfrm>
            <a:off x="4618381" y="2977990"/>
            <a:ext cx="4322337" cy="1691640"/>
            <a:chOff x="204378" y="1221815"/>
            <a:chExt cx="4322337" cy="1691640"/>
          </a:xfrm>
        </p:grpSpPr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F6D93F4E-7ABD-446C-97BA-248A35BA9468}"/>
                </a:ext>
              </a:extLst>
            </p:cNvPr>
            <p:cNvSpPr/>
            <p:nvPr/>
          </p:nvSpPr>
          <p:spPr>
            <a:xfrm>
              <a:off x="1088571" y="1221815"/>
              <a:ext cx="3438144" cy="1691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C807F704-2E84-4370-8AC5-3D95EAFE62C1}"/>
                </a:ext>
              </a:extLst>
            </p:cNvPr>
            <p:cNvSpPr/>
            <p:nvPr/>
          </p:nvSpPr>
          <p:spPr>
            <a:xfrm>
              <a:off x="204378" y="1221815"/>
              <a:ext cx="884193" cy="1691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5</a:t>
              </a: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75087C46-A152-4C44-B5D2-EB7B53111A26}"/>
              </a:ext>
            </a:extLst>
          </p:cNvPr>
          <p:cNvGrpSpPr/>
          <p:nvPr/>
        </p:nvGrpSpPr>
        <p:grpSpPr>
          <a:xfrm>
            <a:off x="4618381" y="4734165"/>
            <a:ext cx="4322337" cy="1691640"/>
            <a:chOff x="204378" y="1221815"/>
            <a:chExt cx="4322337" cy="1691640"/>
          </a:xfrm>
        </p:grpSpPr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6623C128-3BC2-4CA4-BBCC-82B9A1C7CE6A}"/>
                </a:ext>
              </a:extLst>
            </p:cNvPr>
            <p:cNvSpPr/>
            <p:nvPr/>
          </p:nvSpPr>
          <p:spPr>
            <a:xfrm>
              <a:off x="1088571" y="1221815"/>
              <a:ext cx="3438144" cy="1691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C47D7738-2D3E-41BD-8A64-C48637D3019F}"/>
                </a:ext>
              </a:extLst>
            </p:cNvPr>
            <p:cNvSpPr/>
            <p:nvPr/>
          </p:nvSpPr>
          <p:spPr>
            <a:xfrm>
              <a:off x="204378" y="1221815"/>
              <a:ext cx="884193" cy="1691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6</a:t>
              </a:r>
            </a:p>
          </p:txBody>
        </p:sp>
      </p:grpSp>
      <p:sp>
        <p:nvSpPr>
          <p:cNvPr id="96" name="Content Placeholder 2">
            <a:extLst>
              <a:ext uri="{FF2B5EF4-FFF2-40B4-BE49-F238E27FC236}">
                <a16:creationId xmlns:a16="http://schemas.microsoft.com/office/drawing/2014/main" id="{3048F451-6BD1-415C-861E-38F8EFC9C4FA}"/>
              </a:ext>
            </a:extLst>
          </p:cNvPr>
          <p:cNvSpPr txBox="1">
            <a:spLocks/>
          </p:cNvSpPr>
          <p:nvPr/>
        </p:nvSpPr>
        <p:spPr>
          <a:xfrm>
            <a:off x="1214912" y="1249130"/>
            <a:ext cx="3311803" cy="16643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First national trade secret law allowing private claims in federal court</a:t>
            </a:r>
          </a:p>
        </p:txBody>
      </p:sp>
      <p:sp>
        <p:nvSpPr>
          <p:cNvPr id="97" name="Content Placeholder 2">
            <a:extLst>
              <a:ext uri="{FF2B5EF4-FFF2-40B4-BE49-F238E27FC236}">
                <a16:creationId xmlns:a16="http://schemas.microsoft.com/office/drawing/2014/main" id="{4C998C5E-2EEB-41B0-A873-3D531B1DEC24}"/>
              </a:ext>
            </a:extLst>
          </p:cNvPr>
          <p:cNvSpPr txBox="1">
            <a:spLocks/>
          </p:cNvSpPr>
          <p:nvPr/>
        </p:nvSpPr>
        <p:spPr>
          <a:xfrm>
            <a:off x="1214912" y="2977990"/>
            <a:ext cx="3311803" cy="16753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Especially useful for interstate and international cases</a:t>
            </a:r>
          </a:p>
        </p:txBody>
      </p:sp>
      <p:sp>
        <p:nvSpPr>
          <p:cNvPr id="95" name="Content Placeholder 2">
            <a:extLst>
              <a:ext uri="{FF2B5EF4-FFF2-40B4-BE49-F238E27FC236}">
                <a16:creationId xmlns:a16="http://schemas.microsoft.com/office/drawing/2014/main" id="{C93DC64F-A1B3-4202-BB20-5C56FA97BEE8}"/>
              </a:ext>
            </a:extLst>
          </p:cNvPr>
          <p:cNvSpPr txBox="1">
            <a:spLocks/>
          </p:cNvSpPr>
          <p:nvPr/>
        </p:nvSpPr>
        <p:spPr>
          <a:xfrm>
            <a:off x="1214912" y="4734165"/>
            <a:ext cx="3311803" cy="16502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Introduced new seizure remedy</a:t>
            </a:r>
          </a:p>
        </p:txBody>
      </p:sp>
      <p:sp>
        <p:nvSpPr>
          <p:cNvPr id="94" name="Content Placeholder 2">
            <a:extLst>
              <a:ext uri="{FF2B5EF4-FFF2-40B4-BE49-F238E27FC236}">
                <a16:creationId xmlns:a16="http://schemas.microsoft.com/office/drawing/2014/main" id="{FCFA6D37-A992-489E-BA3B-454AD582487D}"/>
              </a:ext>
            </a:extLst>
          </p:cNvPr>
          <p:cNvSpPr txBox="1">
            <a:spLocks/>
          </p:cNvSpPr>
          <p:nvPr/>
        </p:nvSpPr>
        <p:spPr>
          <a:xfrm>
            <a:off x="5632635" y="1228688"/>
            <a:ext cx="3306987" cy="16576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Aligned with existing criminal law, Economic Espionage Act</a:t>
            </a:r>
          </a:p>
        </p:txBody>
      </p:sp>
      <p:sp>
        <p:nvSpPr>
          <p:cNvPr id="92" name="Content Placeholder 2">
            <a:extLst>
              <a:ext uri="{FF2B5EF4-FFF2-40B4-BE49-F238E27FC236}">
                <a16:creationId xmlns:a16="http://schemas.microsoft.com/office/drawing/2014/main" id="{39A1421C-A9A6-4A17-AE56-EF3DE2FBAD3B}"/>
              </a:ext>
            </a:extLst>
          </p:cNvPr>
          <p:cNvSpPr txBox="1">
            <a:spLocks/>
          </p:cNvSpPr>
          <p:nvPr/>
        </p:nvSpPr>
        <p:spPr>
          <a:xfrm>
            <a:off x="5632635" y="2959863"/>
            <a:ext cx="3229459" cy="16753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Whistleblower provisions limited to reports to government authorities, not media like EU </a:t>
            </a:r>
            <a:r>
              <a:rPr lang="en-US" sz="2400"/>
              <a:t>TS Directive</a:t>
            </a:r>
            <a:endParaRPr lang="en-US" sz="2400" dirty="0"/>
          </a:p>
          <a:p>
            <a:pPr lvl="1"/>
            <a:endParaRPr lang="en-US" dirty="0"/>
          </a:p>
        </p:txBody>
      </p:sp>
      <p:sp>
        <p:nvSpPr>
          <p:cNvPr id="91" name="Content Placeholder 2">
            <a:extLst>
              <a:ext uri="{FF2B5EF4-FFF2-40B4-BE49-F238E27FC236}">
                <a16:creationId xmlns:a16="http://schemas.microsoft.com/office/drawing/2014/main" id="{0EC7742D-4781-48C2-AF62-83E22B05B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634" y="4760415"/>
            <a:ext cx="3308083" cy="1689378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400" dirty="0"/>
              <a:t>Substantial increase in trade secret filings</a:t>
            </a:r>
          </a:p>
        </p:txBody>
      </p:sp>
    </p:spTree>
    <p:extLst>
      <p:ext uri="{BB962C8B-B14F-4D97-AF65-F5344CB8AC3E}">
        <p14:creationId xmlns:p14="http://schemas.microsoft.com/office/powerpoint/2010/main" val="3578347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B2D50D-9349-463F-9052-2805698123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761" t="37619" r="24108" b="44734"/>
          <a:stretch/>
        </p:blipFill>
        <p:spPr>
          <a:xfrm>
            <a:off x="0" y="0"/>
            <a:ext cx="4047344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FC73421-21F3-4F85-9051-D76D1A841126}"/>
              </a:ext>
            </a:extLst>
          </p:cNvPr>
          <p:cNvSpPr txBox="1"/>
          <p:nvPr/>
        </p:nvSpPr>
        <p:spPr>
          <a:xfrm>
            <a:off x="0" y="681037"/>
            <a:ext cx="40473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Agenda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7DD3FC7-7546-4D96-9F56-5459D664DFAB}"/>
              </a:ext>
            </a:extLst>
          </p:cNvPr>
          <p:cNvSpPr/>
          <p:nvPr/>
        </p:nvSpPr>
        <p:spPr>
          <a:xfrm>
            <a:off x="3792510" y="1870107"/>
            <a:ext cx="493776" cy="497363"/>
          </a:xfrm>
          <a:prstGeom prst="ellipse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F15CC9-8C6C-44D1-9F08-679C4B5F76B5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4039398" y="2367470"/>
            <a:ext cx="448056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8ACAA2BD-E86C-46A0-BC7C-111947D8FB8D}"/>
              </a:ext>
            </a:extLst>
          </p:cNvPr>
          <p:cNvSpPr/>
          <p:nvPr/>
        </p:nvSpPr>
        <p:spPr>
          <a:xfrm>
            <a:off x="3792510" y="2908721"/>
            <a:ext cx="493776" cy="497363"/>
          </a:xfrm>
          <a:prstGeom prst="ellipse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5AFFC49-AF28-471E-A312-14E62FA96674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4039398" y="3406084"/>
            <a:ext cx="448056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11010F0A-52EA-40E3-8BEA-68317B5326EC}"/>
              </a:ext>
            </a:extLst>
          </p:cNvPr>
          <p:cNvSpPr/>
          <p:nvPr/>
        </p:nvSpPr>
        <p:spPr>
          <a:xfrm>
            <a:off x="3792510" y="3947335"/>
            <a:ext cx="493776" cy="497363"/>
          </a:xfrm>
          <a:prstGeom prst="ellipse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B2B2661-FB08-4C5B-AA2F-AA140BD1846B}"/>
              </a:ext>
            </a:extLst>
          </p:cNvPr>
          <p:cNvCxnSpPr>
            <a:cxnSpLocks/>
            <a:stCxn id="11" idx="4"/>
          </p:cNvCxnSpPr>
          <p:nvPr/>
        </p:nvCxnSpPr>
        <p:spPr>
          <a:xfrm>
            <a:off x="4039398" y="4444698"/>
            <a:ext cx="448056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1A743E6-A2C8-46F8-B387-6D45B7D73862}"/>
              </a:ext>
            </a:extLst>
          </p:cNvPr>
          <p:cNvSpPr txBox="1"/>
          <p:nvPr/>
        </p:nvSpPr>
        <p:spPr>
          <a:xfrm>
            <a:off x="4451696" y="1737235"/>
            <a:ext cx="4692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Trade Secrets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0FA74C1-5005-4D58-B7A0-ECC37E1575E3}"/>
              </a:ext>
            </a:extLst>
          </p:cNvPr>
          <p:cNvSpPr txBox="1"/>
          <p:nvPr/>
        </p:nvSpPr>
        <p:spPr>
          <a:xfrm>
            <a:off x="4451696" y="2746845"/>
            <a:ext cx="4315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Classica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l View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96D0A12-EB41-4CE6-974D-9BD0FA12696B}"/>
              </a:ext>
            </a:extLst>
          </p:cNvPr>
          <p:cNvSpPr txBox="1"/>
          <p:nvPr/>
        </p:nvSpPr>
        <p:spPr>
          <a:xfrm>
            <a:off x="4451696" y="3756455"/>
            <a:ext cx="4315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>
                <a:solidFill>
                  <a:prstClr val="black"/>
                </a:solidFill>
                <a:latin typeface="Calibri" panose="020F0502020204030204"/>
              </a:rPr>
              <a:t>Changes in the Law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2FF65A-77E1-44CB-AB3D-D9826D9C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1010F0A-52EA-40E3-8BEA-68317B5326EC}"/>
              </a:ext>
            </a:extLst>
          </p:cNvPr>
          <p:cNvSpPr/>
          <p:nvPr/>
        </p:nvSpPr>
        <p:spPr>
          <a:xfrm>
            <a:off x="3792510" y="4830998"/>
            <a:ext cx="493776" cy="497363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96D0A12-EB41-4CE6-974D-9BD0FA12696B}"/>
              </a:ext>
            </a:extLst>
          </p:cNvPr>
          <p:cNvSpPr txBox="1"/>
          <p:nvPr/>
        </p:nvSpPr>
        <p:spPr>
          <a:xfrm>
            <a:off x="4451696" y="4812565"/>
            <a:ext cx="44675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View Today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73AA866-CAA4-43CC-AAA5-4A9FEEA79BA4}"/>
              </a:ext>
            </a:extLst>
          </p:cNvPr>
          <p:cNvCxnSpPr>
            <a:cxnSpLocks/>
          </p:cNvCxnSpPr>
          <p:nvPr/>
        </p:nvCxnSpPr>
        <p:spPr>
          <a:xfrm>
            <a:off x="4047344" y="5328361"/>
            <a:ext cx="4480560" cy="0"/>
          </a:xfrm>
          <a:prstGeom prst="line">
            <a:avLst/>
          </a:prstGeom>
          <a:ln>
            <a:solidFill>
              <a:srgbClr val="C60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78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397F46-4DFF-4E84-8DE9-A6F619C20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E03890-4BD3-4981-9D51-DDDC1ED6D5D8}"/>
              </a:ext>
            </a:extLst>
          </p:cNvPr>
          <p:cNvSpPr/>
          <p:nvPr/>
        </p:nvSpPr>
        <p:spPr>
          <a:xfrm>
            <a:off x="0" y="0"/>
            <a:ext cx="9144000" cy="1196366"/>
          </a:xfrm>
          <a:prstGeom prst="rect">
            <a:avLst/>
          </a:prstGeom>
          <a:solidFill>
            <a:srgbClr val="C60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2D0192-FCA8-47AA-B00E-6BA04BBCE84C}"/>
              </a:ext>
            </a:extLst>
          </p:cNvPr>
          <p:cNvSpPr/>
          <p:nvPr/>
        </p:nvSpPr>
        <p:spPr>
          <a:xfrm>
            <a:off x="351059" y="57593"/>
            <a:ext cx="8511035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6556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 patents </a:t>
            </a:r>
            <a:r>
              <a:rPr kumimoji="0" lang="en-US" sz="34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</a:t>
            </a:r>
            <a:r>
              <a:rPr kumimoji="0" lang="en-US" sz="3400" b="1" i="0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trade secrets, but patents </a:t>
            </a:r>
            <a:r>
              <a:rPr kumimoji="0" lang="en-US" sz="34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</a:t>
            </a:r>
            <a:r>
              <a:rPr kumimoji="0" lang="en-US" sz="3400" b="1" i="0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trade secrets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778264-C080-4148-9E4C-CB921A9A6B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4955521"/>
              </p:ext>
            </p:extLst>
          </p:nvPr>
        </p:nvGraphicFramePr>
        <p:xfrm>
          <a:off x="182880" y="1216279"/>
          <a:ext cx="8351520" cy="5360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1370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B2D50D-9349-463F-9052-2805698123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761" t="37619" r="24108" b="44734"/>
          <a:stretch/>
        </p:blipFill>
        <p:spPr>
          <a:xfrm>
            <a:off x="0" y="0"/>
            <a:ext cx="4047344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FC73421-21F3-4F85-9051-D76D1A841126}"/>
              </a:ext>
            </a:extLst>
          </p:cNvPr>
          <p:cNvSpPr txBox="1"/>
          <p:nvPr/>
        </p:nvSpPr>
        <p:spPr>
          <a:xfrm>
            <a:off x="0" y="681037"/>
            <a:ext cx="40473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Thank you!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1A743E6-A2C8-46F8-B387-6D45B7D73862}"/>
              </a:ext>
            </a:extLst>
          </p:cNvPr>
          <p:cNvSpPr txBox="1"/>
          <p:nvPr/>
        </p:nvSpPr>
        <p:spPr>
          <a:xfrm>
            <a:off x="4314044" y="1993842"/>
            <a:ext cx="4572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Additional information: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C60C3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60C3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james@pooley.com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60C3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www.pooley.com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C60C3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C60C3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+1 650 285 8520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C60C3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C60C3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FFF888-AD25-48A5-B880-CC921A92E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3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B2D50D-9349-463F-9052-2805698123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761" t="37619" r="24108" b="44734"/>
          <a:stretch/>
        </p:blipFill>
        <p:spPr>
          <a:xfrm>
            <a:off x="0" y="0"/>
            <a:ext cx="4047344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FC73421-21F3-4F85-9051-D76D1A841126}"/>
              </a:ext>
            </a:extLst>
          </p:cNvPr>
          <p:cNvSpPr txBox="1"/>
          <p:nvPr/>
        </p:nvSpPr>
        <p:spPr>
          <a:xfrm>
            <a:off x="0" y="681037"/>
            <a:ext cx="40473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Agenda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7DD3FC7-7546-4D96-9F56-5459D664DFAB}"/>
              </a:ext>
            </a:extLst>
          </p:cNvPr>
          <p:cNvSpPr/>
          <p:nvPr/>
        </p:nvSpPr>
        <p:spPr>
          <a:xfrm>
            <a:off x="3792510" y="1870107"/>
            <a:ext cx="493776" cy="497363"/>
          </a:xfrm>
          <a:prstGeom prst="ellipse">
            <a:avLst/>
          </a:prstGeom>
          <a:solidFill>
            <a:srgbClr val="C60C30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F15CC9-8C6C-44D1-9F08-679C4B5F76B5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4039398" y="2367470"/>
            <a:ext cx="4480560" cy="0"/>
          </a:xfrm>
          <a:prstGeom prst="line">
            <a:avLst/>
          </a:prstGeom>
          <a:ln>
            <a:solidFill>
              <a:srgbClr val="C60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8ACAA2BD-E86C-46A0-BC7C-111947D8FB8D}"/>
              </a:ext>
            </a:extLst>
          </p:cNvPr>
          <p:cNvSpPr/>
          <p:nvPr/>
        </p:nvSpPr>
        <p:spPr>
          <a:xfrm>
            <a:off x="3792510" y="2908721"/>
            <a:ext cx="493776" cy="4973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5AFFC49-AF28-471E-A312-14E62FA96674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4039398" y="3406084"/>
            <a:ext cx="448056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11010F0A-52EA-40E3-8BEA-68317B5326EC}"/>
              </a:ext>
            </a:extLst>
          </p:cNvPr>
          <p:cNvSpPr/>
          <p:nvPr/>
        </p:nvSpPr>
        <p:spPr>
          <a:xfrm>
            <a:off x="3792510" y="3947335"/>
            <a:ext cx="493776" cy="4973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B2B2661-FB08-4C5B-AA2F-AA140BD1846B}"/>
              </a:ext>
            </a:extLst>
          </p:cNvPr>
          <p:cNvCxnSpPr>
            <a:cxnSpLocks/>
            <a:stCxn id="11" idx="4"/>
          </p:cNvCxnSpPr>
          <p:nvPr/>
        </p:nvCxnSpPr>
        <p:spPr>
          <a:xfrm>
            <a:off x="4039398" y="4444698"/>
            <a:ext cx="448056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1A743E6-A2C8-46F8-B387-6D45B7D73862}"/>
              </a:ext>
            </a:extLst>
          </p:cNvPr>
          <p:cNvSpPr txBox="1"/>
          <p:nvPr/>
        </p:nvSpPr>
        <p:spPr>
          <a:xfrm>
            <a:off x="4451696" y="1780777"/>
            <a:ext cx="4692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Trade Secrets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0FA74C1-5005-4D58-B7A0-ECC37E1575E3}"/>
              </a:ext>
            </a:extLst>
          </p:cNvPr>
          <p:cNvSpPr txBox="1"/>
          <p:nvPr/>
        </p:nvSpPr>
        <p:spPr>
          <a:xfrm>
            <a:off x="4451696" y="2819415"/>
            <a:ext cx="4315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Classica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l View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96D0A12-EB41-4CE6-974D-9BD0FA12696B}"/>
              </a:ext>
            </a:extLst>
          </p:cNvPr>
          <p:cNvSpPr txBox="1"/>
          <p:nvPr/>
        </p:nvSpPr>
        <p:spPr>
          <a:xfrm>
            <a:off x="4451696" y="3858053"/>
            <a:ext cx="4315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>
                <a:solidFill>
                  <a:prstClr val="black"/>
                </a:solidFill>
                <a:latin typeface="Calibri" panose="020F0502020204030204"/>
              </a:rPr>
              <a:t>Changes in the Law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2FF65A-77E1-44CB-AB3D-D9826D9C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1010F0A-52EA-40E3-8BEA-68317B5326EC}"/>
              </a:ext>
            </a:extLst>
          </p:cNvPr>
          <p:cNvSpPr/>
          <p:nvPr/>
        </p:nvSpPr>
        <p:spPr>
          <a:xfrm>
            <a:off x="3792510" y="4830998"/>
            <a:ext cx="493776" cy="4973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96D0A12-EB41-4CE6-974D-9BD0FA12696B}"/>
              </a:ext>
            </a:extLst>
          </p:cNvPr>
          <p:cNvSpPr txBox="1"/>
          <p:nvPr/>
        </p:nvSpPr>
        <p:spPr>
          <a:xfrm>
            <a:off x="4451696" y="4769023"/>
            <a:ext cx="44675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View Today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463BF44-AC1A-4C89-BCCF-C017D53F9DBB}"/>
              </a:ext>
            </a:extLst>
          </p:cNvPr>
          <p:cNvCxnSpPr>
            <a:cxnSpLocks/>
          </p:cNvCxnSpPr>
          <p:nvPr/>
        </p:nvCxnSpPr>
        <p:spPr>
          <a:xfrm>
            <a:off x="4039398" y="5357585"/>
            <a:ext cx="448056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928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24D3BBD-7E00-4F54-B9CD-FF6F9E405D86}"/>
              </a:ext>
            </a:extLst>
          </p:cNvPr>
          <p:cNvSpPr/>
          <p:nvPr/>
        </p:nvSpPr>
        <p:spPr>
          <a:xfrm>
            <a:off x="0" y="0"/>
            <a:ext cx="9144000" cy="974034"/>
          </a:xfrm>
          <a:prstGeom prst="rect">
            <a:avLst/>
          </a:prstGeom>
          <a:solidFill>
            <a:srgbClr val="C60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675150-C4BD-426C-9E49-6E26EF5DEBF3}"/>
              </a:ext>
            </a:extLst>
          </p:cNvPr>
          <p:cNvSpPr/>
          <p:nvPr/>
        </p:nvSpPr>
        <p:spPr>
          <a:xfrm>
            <a:off x="351059" y="180703"/>
            <a:ext cx="85110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6556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Industry’s primary asset is data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186B84D-0814-40DF-BBDF-34953EBEEB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5349052"/>
              </p:ext>
            </p:extLst>
          </p:nvPr>
        </p:nvGraphicFramePr>
        <p:xfrm>
          <a:off x="180938" y="1262863"/>
          <a:ext cx="8681156" cy="4523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FACBD0B-9B6E-4C16-9EF3-BF894D592A5A}"/>
              </a:ext>
            </a:extLst>
          </p:cNvPr>
          <p:cNvSpPr txBox="1"/>
          <p:nvPr/>
        </p:nvSpPr>
        <p:spPr>
          <a:xfrm>
            <a:off x="180938" y="6075145"/>
            <a:ext cx="3086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Source: Ocean Tomo, LLC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January 1, 2015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CF58081-092F-499E-85A7-3D9639C2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3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24D3BBD-7E00-4F54-B9CD-FF6F9E405D86}"/>
              </a:ext>
            </a:extLst>
          </p:cNvPr>
          <p:cNvSpPr/>
          <p:nvPr/>
        </p:nvSpPr>
        <p:spPr>
          <a:xfrm>
            <a:off x="0" y="0"/>
            <a:ext cx="9144000" cy="974034"/>
          </a:xfrm>
          <a:prstGeom prst="rect">
            <a:avLst/>
          </a:prstGeom>
          <a:solidFill>
            <a:srgbClr val="C60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675150-C4BD-426C-9E49-6E26EF5DEBF3}"/>
              </a:ext>
            </a:extLst>
          </p:cNvPr>
          <p:cNvSpPr/>
          <p:nvPr/>
        </p:nvSpPr>
        <p:spPr>
          <a:xfrm>
            <a:off x="351059" y="193403"/>
            <a:ext cx="85110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65560"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</a:rPr>
              <a:t>Examples of protectable secrets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F949FB-9CC3-4089-A5CE-EA2DD8A641FD}"/>
              </a:ext>
            </a:extLst>
          </p:cNvPr>
          <p:cNvSpPr/>
          <p:nvPr/>
        </p:nvSpPr>
        <p:spPr>
          <a:xfrm>
            <a:off x="339453" y="1540052"/>
            <a:ext cx="4144056" cy="13319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Raw data, extracted analytics, AI algorithms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CF79B1-1C59-4DE1-9F9A-A76B0E71D2F0}"/>
              </a:ext>
            </a:extLst>
          </p:cNvPr>
          <p:cNvSpPr/>
          <p:nvPr/>
        </p:nvSpPr>
        <p:spPr>
          <a:xfrm>
            <a:off x="4667424" y="4567151"/>
            <a:ext cx="4142232" cy="1335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Strategic, marketing, &amp; financial plans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A9E6E0-9A40-49DF-89EE-FD47E07E092A}"/>
              </a:ext>
            </a:extLst>
          </p:cNvPr>
          <p:cNvSpPr/>
          <p:nvPr/>
        </p:nvSpPr>
        <p:spPr>
          <a:xfrm>
            <a:off x="339453" y="3053601"/>
            <a:ext cx="4142232" cy="1335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Unannounced products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F52F8B-1C48-41C4-A8CF-FE4C70A3123C}"/>
              </a:ext>
            </a:extLst>
          </p:cNvPr>
          <p:cNvSpPr/>
          <p:nvPr/>
        </p:nvSpPr>
        <p:spPr>
          <a:xfrm>
            <a:off x="339453" y="4567151"/>
            <a:ext cx="4142232" cy="1335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R&amp;D, including failures and dead ends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D5C4610-FB64-4AAE-BAE1-E1D6022F67AA}"/>
              </a:ext>
            </a:extLst>
          </p:cNvPr>
          <p:cNvSpPr/>
          <p:nvPr/>
        </p:nvSpPr>
        <p:spPr>
          <a:xfrm>
            <a:off x="4667424" y="1540052"/>
            <a:ext cx="4142232" cy="1335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Information about customers and suppliers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F60BEFC-0710-43D5-BFD3-42FAAA361E20}"/>
              </a:ext>
            </a:extLst>
          </p:cNvPr>
          <p:cNvSpPr/>
          <p:nvPr/>
        </p:nvSpPr>
        <p:spPr>
          <a:xfrm>
            <a:off x="4667424" y="3053601"/>
            <a:ext cx="4142232" cy="13350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Information entrusted to you by your customers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F7F178-E630-4BFA-8928-121030CCD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8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3EA3BC24-4BC0-47AE-BCEA-FB4781BC2E0E}"/>
              </a:ext>
            </a:extLst>
          </p:cNvPr>
          <p:cNvSpPr/>
          <p:nvPr/>
        </p:nvSpPr>
        <p:spPr>
          <a:xfrm>
            <a:off x="134904" y="1172817"/>
            <a:ext cx="4258757" cy="528206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4D3BBD-7E00-4F54-B9CD-FF6F9E405D86}"/>
              </a:ext>
            </a:extLst>
          </p:cNvPr>
          <p:cNvSpPr/>
          <p:nvPr/>
        </p:nvSpPr>
        <p:spPr>
          <a:xfrm>
            <a:off x="0" y="0"/>
            <a:ext cx="9144000" cy="974034"/>
          </a:xfrm>
          <a:prstGeom prst="rect">
            <a:avLst/>
          </a:prstGeom>
          <a:solidFill>
            <a:srgbClr val="C60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675150-C4BD-426C-9E49-6E26EF5DEBF3}"/>
              </a:ext>
            </a:extLst>
          </p:cNvPr>
          <p:cNvSpPr/>
          <p:nvPr/>
        </p:nvSpPr>
        <p:spPr>
          <a:xfrm>
            <a:off x="252806" y="214518"/>
            <a:ext cx="98597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65560"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How </a:t>
            </a:r>
            <a:r>
              <a:rPr lang="en-US" sz="3600" b="1" u="sng" dirty="0">
                <a:solidFill>
                  <a:schemeClr val="bg1"/>
                </a:solidFill>
                <a:latin typeface="Calibri" panose="020F0502020204030204" pitchFamily="34" charset="0"/>
              </a:rPr>
              <a:t>Lawyers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 see Trade Secrets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9DA341-0EF3-4F38-ADDF-3038AF7A7FDD}"/>
              </a:ext>
            </a:extLst>
          </p:cNvPr>
          <p:cNvSpPr/>
          <p:nvPr/>
        </p:nvSpPr>
        <p:spPr>
          <a:xfrm>
            <a:off x="236465" y="1227105"/>
            <a:ext cx="3848088" cy="523220"/>
          </a:xfrm>
          <a:prstGeom prst="rect">
            <a:avLst/>
          </a:prstGeom>
        </p:spPr>
        <p:txBody>
          <a:bodyPr wrap="square" lIns="91440">
            <a:spAutoFit/>
          </a:bodyPr>
          <a:lstStyle/>
          <a:p>
            <a:pPr algn="ctr" defTabSz="665560">
              <a:spcBef>
                <a:spcPct val="50000"/>
              </a:spcBef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“Real” IP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78AD9DE-FACA-4A20-AECE-29BCEEE72DA6}"/>
              </a:ext>
            </a:extLst>
          </p:cNvPr>
          <p:cNvSpPr/>
          <p:nvPr/>
        </p:nvSpPr>
        <p:spPr>
          <a:xfrm>
            <a:off x="1482675" y="2942042"/>
            <a:ext cx="2264471" cy="195398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PATENTS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50F8896-FFB5-4116-B3CD-5763406FAC33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1062375" y="2688971"/>
            <a:ext cx="751924" cy="53922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7234E4C7-83FE-408D-8DEB-126F5C1D435F}"/>
              </a:ext>
            </a:extLst>
          </p:cNvPr>
          <p:cNvSpPr/>
          <p:nvPr/>
        </p:nvSpPr>
        <p:spPr>
          <a:xfrm>
            <a:off x="359216" y="1782285"/>
            <a:ext cx="1406975" cy="117585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546725D-2C11-4A3C-91A0-D3AD05C9B936}"/>
              </a:ext>
            </a:extLst>
          </p:cNvPr>
          <p:cNvSpPr/>
          <p:nvPr/>
        </p:nvSpPr>
        <p:spPr>
          <a:xfrm>
            <a:off x="255332" y="2010731"/>
            <a:ext cx="16253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©</a:t>
            </a:r>
            <a:endParaRPr lang="en-US" sz="48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F28C3E4-12D6-40D2-B06B-94C1B7AE6F32}"/>
              </a:ext>
            </a:extLst>
          </p:cNvPr>
          <p:cNvSpPr/>
          <p:nvPr/>
        </p:nvSpPr>
        <p:spPr>
          <a:xfrm>
            <a:off x="359216" y="4829356"/>
            <a:ext cx="1406975" cy="117585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1E5FE0-26D4-4BFE-AF78-503ED234BFD9}"/>
              </a:ext>
            </a:extLst>
          </p:cNvPr>
          <p:cNvSpPr/>
          <p:nvPr/>
        </p:nvSpPr>
        <p:spPr>
          <a:xfrm>
            <a:off x="247371" y="5106561"/>
            <a:ext cx="16253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TM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8273CC0-01E6-43E5-A83D-D3F314A1E346}"/>
              </a:ext>
            </a:extLst>
          </p:cNvPr>
          <p:cNvCxnSpPr>
            <a:cxnSpLocks/>
            <a:stCxn id="14" idx="7"/>
            <a:endCxn id="7" idx="3"/>
          </p:cNvCxnSpPr>
          <p:nvPr/>
        </p:nvCxnSpPr>
        <p:spPr>
          <a:xfrm flipV="1">
            <a:off x="1560144" y="4609876"/>
            <a:ext cx="254155" cy="39168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7A31576D-A5F7-4A09-9365-4B0D5A6B66A3}"/>
              </a:ext>
            </a:extLst>
          </p:cNvPr>
          <p:cNvSpPr/>
          <p:nvPr/>
        </p:nvSpPr>
        <p:spPr>
          <a:xfrm>
            <a:off x="4089398" y="1172817"/>
            <a:ext cx="4846290" cy="528206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22288A5-8DE9-4785-80A3-0981E1419101}"/>
              </a:ext>
            </a:extLst>
          </p:cNvPr>
          <p:cNvSpPr/>
          <p:nvPr/>
        </p:nvSpPr>
        <p:spPr>
          <a:xfrm>
            <a:off x="4242396" y="2069539"/>
            <a:ext cx="1511176" cy="888599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Unfair Comp?</a:t>
            </a:r>
          </a:p>
        </p:txBody>
      </p:sp>
      <p:sp>
        <p:nvSpPr>
          <p:cNvPr id="28" name="Cloud 27">
            <a:extLst>
              <a:ext uri="{FF2B5EF4-FFF2-40B4-BE49-F238E27FC236}">
                <a16:creationId xmlns:a16="http://schemas.microsoft.com/office/drawing/2014/main" id="{D6523693-81D7-40E2-8EFE-7B173CB18463}"/>
              </a:ext>
            </a:extLst>
          </p:cNvPr>
          <p:cNvSpPr/>
          <p:nvPr/>
        </p:nvSpPr>
        <p:spPr>
          <a:xfrm>
            <a:off x="5081666" y="3154898"/>
            <a:ext cx="2698229" cy="1528277"/>
          </a:xfrm>
          <a:prstGeom prst="cloud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dirty="0">
                <a:latin typeface="Calibri" panose="020F0502020204030204" pitchFamily="34" charset="0"/>
              </a:rPr>
              <a:t>Trade Secrets?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7D22038-9275-4872-9097-45A0C1E9470B}"/>
              </a:ext>
            </a:extLst>
          </p:cNvPr>
          <p:cNvSpPr/>
          <p:nvPr/>
        </p:nvSpPr>
        <p:spPr>
          <a:xfrm>
            <a:off x="5434329" y="1638598"/>
            <a:ext cx="1511176" cy="888599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Tort?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575A977-4493-4249-A74D-55ED43BF3C3A}"/>
              </a:ext>
            </a:extLst>
          </p:cNvPr>
          <p:cNvSpPr/>
          <p:nvPr/>
        </p:nvSpPr>
        <p:spPr>
          <a:xfrm>
            <a:off x="6621234" y="1519636"/>
            <a:ext cx="1511176" cy="888599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Labor?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430C94B-9738-4513-99D2-972F3F78FDD8}"/>
              </a:ext>
            </a:extLst>
          </p:cNvPr>
          <p:cNvSpPr/>
          <p:nvPr/>
        </p:nvSpPr>
        <p:spPr>
          <a:xfrm>
            <a:off x="4589821" y="5001556"/>
            <a:ext cx="1511176" cy="918859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03F34E5-BF1F-4E12-99AF-E848AB660405}"/>
              </a:ext>
            </a:extLst>
          </p:cNvPr>
          <p:cNvSpPr/>
          <p:nvPr/>
        </p:nvSpPr>
        <p:spPr>
          <a:xfrm>
            <a:off x="4557827" y="5088964"/>
            <a:ext cx="16253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Departing employees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1F95DFB-C448-4465-8C50-2E607B202464}"/>
              </a:ext>
            </a:extLst>
          </p:cNvPr>
          <p:cNvSpPr/>
          <p:nvPr/>
        </p:nvSpPr>
        <p:spPr>
          <a:xfrm>
            <a:off x="6803843" y="5001556"/>
            <a:ext cx="1511176" cy="918859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AF6C4CD-A5C8-4A9D-856C-9D4B5F72B030}"/>
              </a:ext>
            </a:extLst>
          </p:cNvPr>
          <p:cNvSpPr/>
          <p:nvPr/>
        </p:nvSpPr>
        <p:spPr>
          <a:xfrm>
            <a:off x="6771849" y="5078130"/>
            <a:ext cx="16253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Non-competes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D26EBC48-1293-47DA-9C4E-469B7EF25CFF}"/>
              </a:ext>
            </a:extLst>
          </p:cNvPr>
          <p:cNvSpPr/>
          <p:nvPr/>
        </p:nvSpPr>
        <p:spPr>
          <a:xfrm>
            <a:off x="7337825" y="2120708"/>
            <a:ext cx="1511176" cy="888599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22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AE314F4-375D-4F2E-A9B2-A360EDA787F0}"/>
              </a:ext>
            </a:extLst>
          </p:cNvPr>
          <p:cNvSpPr/>
          <p:nvPr/>
        </p:nvSpPr>
        <p:spPr>
          <a:xfrm>
            <a:off x="7319736" y="2369813"/>
            <a:ext cx="16253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Contract?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3341A53-A376-4850-A95D-49D1E54B5602}"/>
              </a:ext>
            </a:extLst>
          </p:cNvPr>
          <p:cNvCxnSpPr>
            <a:cxnSpLocks/>
            <a:stCxn id="26" idx="5"/>
          </p:cNvCxnSpPr>
          <p:nvPr/>
        </p:nvCxnSpPr>
        <p:spPr>
          <a:xfrm>
            <a:off x="5532265" y="2828006"/>
            <a:ext cx="221307" cy="45460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16EF1FD5-32DD-4E0B-A859-2401E13A127D}"/>
              </a:ext>
            </a:extLst>
          </p:cNvPr>
          <p:cNvCxnSpPr>
            <a:cxnSpLocks/>
            <a:stCxn id="29" idx="4"/>
          </p:cNvCxnSpPr>
          <p:nvPr/>
        </p:nvCxnSpPr>
        <p:spPr>
          <a:xfrm>
            <a:off x="6189917" y="2527197"/>
            <a:ext cx="14254" cy="63432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6C304A81-F808-475B-8493-AA71925B4EAB}"/>
              </a:ext>
            </a:extLst>
          </p:cNvPr>
          <p:cNvCxnSpPr>
            <a:cxnSpLocks/>
          </p:cNvCxnSpPr>
          <p:nvPr/>
        </p:nvCxnSpPr>
        <p:spPr>
          <a:xfrm flipH="1">
            <a:off x="6783505" y="2408235"/>
            <a:ext cx="315649" cy="75328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2615BDF-E116-42D0-8C2C-015F04E0DD3D}"/>
              </a:ext>
            </a:extLst>
          </p:cNvPr>
          <p:cNvCxnSpPr>
            <a:cxnSpLocks/>
            <a:stCxn id="41" idx="3"/>
          </p:cNvCxnSpPr>
          <p:nvPr/>
        </p:nvCxnSpPr>
        <p:spPr>
          <a:xfrm flipH="1">
            <a:off x="7234104" y="2879175"/>
            <a:ext cx="325028" cy="28234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0784EDC2-7F88-4148-83C6-7B4CE4B43F7E}"/>
              </a:ext>
            </a:extLst>
          </p:cNvPr>
          <p:cNvCxnSpPr>
            <a:cxnSpLocks/>
            <a:stCxn id="7" idx="6"/>
            <a:endCxn id="28" idx="2"/>
          </p:cNvCxnSpPr>
          <p:nvPr/>
        </p:nvCxnSpPr>
        <p:spPr>
          <a:xfrm>
            <a:off x="3747146" y="3919037"/>
            <a:ext cx="1342890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DA8E4FE4-33B9-4826-BD9B-9040D94C0936}"/>
              </a:ext>
            </a:extLst>
          </p:cNvPr>
          <p:cNvCxnSpPr>
            <a:cxnSpLocks/>
          </p:cNvCxnSpPr>
          <p:nvPr/>
        </p:nvCxnSpPr>
        <p:spPr>
          <a:xfrm flipH="1">
            <a:off x="5345409" y="4560526"/>
            <a:ext cx="253991" cy="44103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06F4559F-3B71-4119-810C-891E161F73B7}"/>
              </a:ext>
            </a:extLst>
          </p:cNvPr>
          <p:cNvCxnSpPr>
            <a:cxnSpLocks/>
            <a:stCxn id="31" idx="6"/>
          </p:cNvCxnSpPr>
          <p:nvPr/>
        </p:nvCxnSpPr>
        <p:spPr>
          <a:xfrm>
            <a:off x="6100997" y="5460986"/>
            <a:ext cx="682508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DD6E09-CEB2-417A-A87D-6BCC2C22F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8089D-964E-499E-8CB6-2863D7E8C5F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539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48742C-C7AE-4657-978E-B4B52652F440}"/>
              </a:ext>
            </a:extLst>
          </p:cNvPr>
          <p:cNvSpPr/>
          <p:nvPr/>
        </p:nvSpPr>
        <p:spPr>
          <a:xfrm>
            <a:off x="274322" y="3900621"/>
            <a:ext cx="8595356" cy="247677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4D3BBD-7E00-4F54-B9CD-FF6F9E405D86}"/>
              </a:ext>
            </a:extLst>
          </p:cNvPr>
          <p:cNvSpPr/>
          <p:nvPr/>
        </p:nvSpPr>
        <p:spPr>
          <a:xfrm>
            <a:off x="0" y="0"/>
            <a:ext cx="9144000" cy="974034"/>
          </a:xfrm>
          <a:prstGeom prst="rect">
            <a:avLst/>
          </a:prstGeom>
          <a:solidFill>
            <a:srgbClr val="C60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675150-C4BD-426C-9E49-6E26EF5DEBF3}"/>
              </a:ext>
            </a:extLst>
          </p:cNvPr>
          <p:cNvSpPr/>
          <p:nvPr/>
        </p:nvSpPr>
        <p:spPr>
          <a:xfrm>
            <a:off x="177856" y="214518"/>
            <a:ext cx="98597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65560"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How </a:t>
            </a:r>
            <a:r>
              <a:rPr lang="en-US" sz="3600" b="1" u="sng" dirty="0">
                <a:solidFill>
                  <a:schemeClr val="bg1"/>
                </a:solidFill>
                <a:latin typeface="Calibri" panose="020F0502020204030204" pitchFamily="34" charset="0"/>
              </a:rPr>
              <a:t>Clients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 see Trade Secrets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CAFCB7F-54CB-4C9A-8EDE-2CBA70D7F3C6}"/>
              </a:ext>
            </a:extLst>
          </p:cNvPr>
          <p:cNvSpPr/>
          <p:nvPr/>
        </p:nvSpPr>
        <p:spPr>
          <a:xfrm>
            <a:off x="274164" y="1184344"/>
            <a:ext cx="8595356" cy="2716277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A635A5-7FAB-4B94-927A-F7248AA7300A}"/>
              </a:ext>
            </a:extLst>
          </p:cNvPr>
          <p:cNvSpPr txBox="1"/>
          <p:nvPr/>
        </p:nvSpPr>
        <p:spPr>
          <a:xfrm>
            <a:off x="6470630" y="4201357"/>
            <a:ext cx="41278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Lawsuits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Government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Cyber threats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96602A5-03B0-45A1-B712-31221965A9FD}"/>
              </a:ext>
            </a:extLst>
          </p:cNvPr>
          <p:cNvSpPr txBox="1"/>
          <p:nvPr/>
        </p:nvSpPr>
        <p:spPr>
          <a:xfrm>
            <a:off x="3490242" y="4201357"/>
            <a:ext cx="41278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Foreign operations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Governance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management 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Compliance 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NDAs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A6DB149-7383-42B3-9E18-E96EE55019E9}"/>
              </a:ext>
            </a:extLst>
          </p:cNvPr>
          <p:cNvSpPr txBox="1"/>
          <p:nvPr/>
        </p:nvSpPr>
        <p:spPr>
          <a:xfrm>
            <a:off x="6106417" y="1479164"/>
            <a:ext cx="41278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Comp. intelligence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Comp. advantage 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Acquisitions 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Licensing 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Partners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AD065AF-C5EE-42D4-A5A6-D9658DAD9721}"/>
              </a:ext>
            </a:extLst>
          </p:cNvPr>
          <p:cNvSpPr txBox="1"/>
          <p:nvPr/>
        </p:nvSpPr>
        <p:spPr>
          <a:xfrm>
            <a:off x="3490242" y="1479164"/>
            <a:ext cx="26161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Big data/ IoT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Market analysis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Customer info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Strategy for $$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</a:p>
          <a:p>
            <a:pPr marL="342900" lvl="0" indent="-342900">
              <a:buFontTx/>
              <a:buChar char="-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R&amp;D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EF3E2-3DB5-4EED-8D4B-9D2A8C034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8089D-964E-499E-8CB6-2863D7E8C5F2}" type="slidenum">
              <a:rPr lang="en-US" smtClean="0"/>
              <a:t>6</a:t>
            </a:fld>
            <a:endParaRPr lang="en-US" dirty="0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52E728A6-97A2-427D-A6CE-18DEEFE5D2E3}"/>
              </a:ext>
            </a:extLst>
          </p:cNvPr>
          <p:cNvSpPr/>
          <p:nvPr/>
        </p:nvSpPr>
        <p:spPr>
          <a:xfrm>
            <a:off x="396303" y="4148990"/>
            <a:ext cx="2903621" cy="2201998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C3D07FEF-E59A-4C3F-A763-947AF782AB29}"/>
              </a:ext>
            </a:extLst>
          </p:cNvPr>
          <p:cNvSpPr/>
          <p:nvPr/>
        </p:nvSpPr>
        <p:spPr>
          <a:xfrm rot="10800000">
            <a:off x="407953" y="1430104"/>
            <a:ext cx="2903621" cy="2201998"/>
          </a:xfrm>
          <a:prstGeom prst="downArrow">
            <a:avLst/>
          </a:prstGeom>
          <a:solidFill>
            <a:srgbClr val="C60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AAAABC4-2934-405F-907B-4369B57EBA6E}"/>
              </a:ext>
            </a:extLst>
          </p:cNvPr>
          <p:cNvSpPr/>
          <p:nvPr/>
        </p:nvSpPr>
        <p:spPr>
          <a:xfrm>
            <a:off x="867187" y="1976737"/>
            <a:ext cx="19618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7A709A-9F82-4462-B9BC-622028754385}"/>
              </a:ext>
            </a:extLst>
          </p:cNvPr>
          <p:cNvSpPr txBox="1"/>
          <p:nvPr/>
        </p:nvSpPr>
        <p:spPr>
          <a:xfrm>
            <a:off x="407954" y="5250484"/>
            <a:ext cx="2903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Liabilities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876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B2D50D-9349-463F-9052-2805698123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761" t="37619" r="24108" b="44734"/>
          <a:stretch/>
        </p:blipFill>
        <p:spPr>
          <a:xfrm>
            <a:off x="0" y="0"/>
            <a:ext cx="4047344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FC73421-21F3-4F85-9051-D76D1A841126}"/>
              </a:ext>
            </a:extLst>
          </p:cNvPr>
          <p:cNvSpPr txBox="1"/>
          <p:nvPr/>
        </p:nvSpPr>
        <p:spPr>
          <a:xfrm>
            <a:off x="0" y="681037"/>
            <a:ext cx="40473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Agenda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7DD3FC7-7546-4D96-9F56-5459D664DFAB}"/>
              </a:ext>
            </a:extLst>
          </p:cNvPr>
          <p:cNvSpPr/>
          <p:nvPr/>
        </p:nvSpPr>
        <p:spPr>
          <a:xfrm>
            <a:off x="3792510" y="1870107"/>
            <a:ext cx="493776" cy="497363"/>
          </a:xfrm>
          <a:prstGeom prst="ellipse">
            <a:avLst/>
          </a:prstGeom>
          <a:solidFill>
            <a:schemeClr val="bg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F15CC9-8C6C-44D1-9F08-679C4B5F76B5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4039398" y="2367470"/>
            <a:ext cx="448056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8ACAA2BD-E86C-46A0-BC7C-111947D8FB8D}"/>
              </a:ext>
            </a:extLst>
          </p:cNvPr>
          <p:cNvSpPr/>
          <p:nvPr/>
        </p:nvSpPr>
        <p:spPr>
          <a:xfrm>
            <a:off x="3792510" y="2908721"/>
            <a:ext cx="493776" cy="497363"/>
          </a:xfrm>
          <a:prstGeom prst="ellipse">
            <a:avLst/>
          </a:prstGeom>
          <a:solidFill>
            <a:schemeClr val="tx2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5AFFC49-AF28-471E-A312-14E62FA96674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4039398" y="3406084"/>
            <a:ext cx="4480560" cy="0"/>
          </a:xfrm>
          <a:prstGeom prst="line">
            <a:avLst/>
          </a:prstGeom>
          <a:ln>
            <a:solidFill>
              <a:srgbClr val="C60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11010F0A-52EA-40E3-8BEA-68317B5326EC}"/>
              </a:ext>
            </a:extLst>
          </p:cNvPr>
          <p:cNvSpPr/>
          <p:nvPr/>
        </p:nvSpPr>
        <p:spPr>
          <a:xfrm>
            <a:off x="3792510" y="3947335"/>
            <a:ext cx="493776" cy="4973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B2B2661-FB08-4C5B-AA2F-AA140BD1846B}"/>
              </a:ext>
            </a:extLst>
          </p:cNvPr>
          <p:cNvCxnSpPr>
            <a:cxnSpLocks/>
            <a:stCxn id="11" idx="4"/>
          </p:cNvCxnSpPr>
          <p:nvPr/>
        </p:nvCxnSpPr>
        <p:spPr>
          <a:xfrm>
            <a:off x="4039398" y="4444698"/>
            <a:ext cx="448056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1A743E6-A2C8-46F8-B387-6D45B7D73862}"/>
              </a:ext>
            </a:extLst>
          </p:cNvPr>
          <p:cNvSpPr txBox="1"/>
          <p:nvPr/>
        </p:nvSpPr>
        <p:spPr>
          <a:xfrm>
            <a:off x="4451696" y="1780777"/>
            <a:ext cx="4692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Trade Secrets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0FA74C1-5005-4D58-B7A0-ECC37E1575E3}"/>
              </a:ext>
            </a:extLst>
          </p:cNvPr>
          <p:cNvSpPr txBox="1"/>
          <p:nvPr/>
        </p:nvSpPr>
        <p:spPr>
          <a:xfrm>
            <a:off x="4451696" y="2819415"/>
            <a:ext cx="4315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Classica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l View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96D0A12-EB41-4CE6-974D-9BD0FA12696B}"/>
              </a:ext>
            </a:extLst>
          </p:cNvPr>
          <p:cNvSpPr txBox="1"/>
          <p:nvPr/>
        </p:nvSpPr>
        <p:spPr>
          <a:xfrm>
            <a:off x="4451696" y="3858053"/>
            <a:ext cx="4315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noProof="0" dirty="0">
                <a:solidFill>
                  <a:prstClr val="black"/>
                </a:solidFill>
                <a:latin typeface="Calibri" panose="020F0502020204030204"/>
              </a:rPr>
              <a:t>Changes in the Law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2FF65A-77E1-44CB-AB3D-D9826D9C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1010F0A-52EA-40E3-8BEA-68317B5326EC}"/>
              </a:ext>
            </a:extLst>
          </p:cNvPr>
          <p:cNvSpPr/>
          <p:nvPr/>
        </p:nvSpPr>
        <p:spPr>
          <a:xfrm>
            <a:off x="3792510" y="4830998"/>
            <a:ext cx="493776" cy="497363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96D0A12-EB41-4CE6-974D-9BD0FA12696B}"/>
              </a:ext>
            </a:extLst>
          </p:cNvPr>
          <p:cNvSpPr txBox="1"/>
          <p:nvPr/>
        </p:nvSpPr>
        <p:spPr>
          <a:xfrm>
            <a:off x="4451696" y="4759225"/>
            <a:ext cx="44675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View Today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41EB546-9567-45A8-9AC5-1578D9CE3C85}"/>
              </a:ext>
            </a:extLst>
          </p:cNvPr>
          <p:cNvCxnSpPr>
            <a:cxnSpLocks/>
          </p:cNvCxnSpPr>
          <p:nvPr/>
        </p:nvCxnSpPr>
        <p:spPr>
          <a:xfrm>
            <a:off x="4039398" y="5338219"/>
            <a:ext cx="448056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787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B9ADA86-FCCF-409C-8341-28909F090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B38018-775E-440F-AECF-9DAF567802ED}"/>
              </a:ext>
            </a:extLst>
          </p:cNvPr>
          <p:cNvSpPr/>
          <p:nvPr/>
        </p:nvSpPr>
        <p:spPr>
          <a:xfrm>
            <a:off x="0" y="0"/>
            <a:ext cx="9144000" cy="974034"/>
          </a:xfrm>
          <a:prstGeom prst="rect">
            <a:avLst/>
          </a:prstGeom>
          <a:solidFill>
            <a:srgbClr val="C60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E48122-7103-4F82-866C-B273E7EC5C11}"/>
              </a:ext>
            </a:extLst>
          </p:cNvPr>
          <p:cNvSpPr/>
          <p:nvPr/>
        </p:nvSpPr>
        <p:spPr>
          <a:xfrm>
            <a:off x="351059" y="180703"/>
            <a:ext cx="85110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6556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Classic reasons to favor patenting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AE6397-D629-437F-B88B-A6F40F0FD663}"/>
              </a:ext>
            </a:extLst>
          </p:cNvPr>
          <p:cNvSpPr/>
          <p:nvPr/>
        </p:nvSpPr>
        <p:spPr>
          <a:xfrm>
            <a:off x="338543" y="1255321"/>
            <a:ext cx="4894044" cy="17648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/>
              <a:t>Risk of reverse engineering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449749-B88B-43B0-8281-AB7A02998D95}"/>
              </a:ext>
            </a:extLst>
          </p:cNvPr>
          <p:cNvSpPr/>
          <p:nvPr/>
        </p:nvSpPr>
        <p:spPr>
          <a:xfrm>
            <a:off x="5232587" y="1255320"/>
            <a:ext cx="3633804" cy="17648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/>
              <a:t>Strength of exclusionary right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EAA1AD6-F438-43C0-A77E-A2A36C40D4A9}"/>
              </a:ext>
            </a:extLst>
          </p:cNvPr>
          <p:cNvSpPr/>
          <p:nvPr/>
        </p:nvSpPr>
        <p:spPr>
          <a:xfrm>
            <a:off x="351059" y="3020138"/>
            <a:ext cx="2830100" cy="33398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/>
              <a:t>Projected time of commercial exploitation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63F454-668A-42F7-B8BD-5E925844BA38}"/>
              </a:ext>
            </a:extLst>
          </p:cNvPr>
          <p:cNvSpPr/>
          <p:nvPr/>
        </p:nvSpPr>
        <p:spPr>
          <a:xfrm>
            <a:off x="3180974" y="3020142"/>
            <a:ext cx="3250761" cy="17648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/>
              <a:t>Relative ease of licensing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B13FFA-6B03-4760-BA22-98845BCCEA3C}"/>
              </a:ext>
            </a:extLst>
          </p:cNvPr>
          <p:cNvSpPr/>
          <p:nvPr/>
        </p:nvSpPr>
        <p:spPr>
          <a:xfrm>
            <a:off x="3181159" y="4784962"/>
            <a:ext cx="2855132" cy="15750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/>
              <a:t>Critical need to use the invention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5C0CBB2-1AEC-4EAE-8787-588C1EEE7193}"/>
              </a:ext>
            </a:extLst>
          </p:cNvPr>
          <p:cNvSpPr/>
          <p:nvPr/>
        </p:nvSpPr>
        <p:spPr>
          <a:xfrm>
            <a:off x="6036291" y="3020138"/>
            <a:ext cx="2830100" cy="33398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/>
              <a:t>Patent as leverage or message</a:t>
            </a:r>
          </a:p>
        </p:txBody>
      </p:sp>
    </p:spTree>
    <p:extLst>
      <p:ext uri="{BB962C8B-B14F-4D97-AF65-F5344CB8AC3E}">
        <p14:creationId xmlns:p14="http://schemas.microsoft.com/office/powerpoint/2010/main" val="1141567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46B37C-B12B-409B-9E6A-6F50D7489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14739" y="6439498"/>
            <a:ext cx="1315721" cy="365125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24CA9F-70E0-4D17-BA2E-72749461CB3E}"/>
              </a:ext>
            </a:extLst>
          </p:cNvPr>
          <p:cNvSpPr/>
          <p:nvPr/>
        </p:nvSpPr>
        <p:spPr>
          <a:xfrm>
            <a:off x="0" y="0"/>
            <a:ext cx="9144000" cy="974034"/>
          </a:xfrm>
          <a:prstGeom prst="rect">
            <a:avLst/>
          </a:prstGeom>
          <a:solidFill>
            <a:srgbClr val="C60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F5C021-0114-4374-A5B2-4DE906C44C45}"/>
              </a:ext>
            </a:extLst>
          </p:cNvPr>
          <p:cNvSpPr/>
          <p:nvPr/>
        </p:nvSpPr>
        <p:spPr>
          <a:xfrm>
            <a:off x="351059" y="180703"/>
            <a:ext cx="85110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6556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Classic reasons to favor patenting (2)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69D6449-81FD-4B22-8272-FAEC8B785D5D}"/>
              </a:ext>
            </a:extLst>
          </p:cNvPr>
          <p:cNvSpPr/>
          <p:nvPr/>
        </p:nvSpPr>
        <p:spPr>
          <a:xfrm>
            <a:off x="338543" y="1445821"/>
            <a:ext cx="4894044" cy="17648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/>
              <a:t>Fear of loss of patent option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69991E-B050-4B85-B30C-B771681C91B8}"/>
              </a:ext>
            </a:extLst>
          </p:cNvPr>
          <p:cNvSpPr/>
          <p:nvPr/>
        </p:nvSpPr>
        <p:spPr>
          <a:xfrm>
            <a:off x="5232587" y="1445820"/>
            <a:ext cx="3633804" cy="17648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/>
              <a:t>Fear of best mode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12E7F87-66B1-4B6C-AA43-B0E28C3A8B97}"/>
              </a:ext>
            </a:extLst>
          </p:cNvPr>
          <p:cNvSpPr/>
          <p:nvPr/>
        </p:nvSpPr>
        <p:spPr>
          <a:xfrm>
            <a:off x="338544" y="3210638"/>
            <a:ext cx="8523550" cy="176479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/>
              <a:t>Fear of later inventor</a:t>
            </a:r>
          </a:p>
        </p:txBody>
      </p:sp>
    </p:spTree>
    <p:extLst>
      <p:ext uri="{BB962C8B-B14F-4D97-AF65-F5344CB8AC3E}">
        <p14:creationId xmlns:p14="http://schemas.microsoft.com/office/powerpoint/2010/main" val="23676971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643</Words>
  <Application>Microsoft Office PowerPoint</Application>
  <PresentationFormat>Affichage à l'écran (4:3)</PresentationFormat>
  <Paragraphs>165</Paragraphs>
  <Slides>17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Essential</vt:lpstr>
      <vt:lpstr>Office Theme</vt:lpstr>
      <vt:lpstr>1_Office Theme</vt:lpstr>
      <vt:lpstr>Patents and Trade Secrets: A Silicon Valley Perspective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 Secrets: Why They Matter and How We Can Protect Them</dc:title>
  <dc:creator>Melanie McKelvey</dc:creator>
  <cp:lastModifiedBy>sabine joyeux</cp:lastModifiedBy>
  <cp:revision>106</cp:revision>
  <dcterms:created xsi:type="dcterms:W3CDTF">2018-09-06T19:57:00Z</dcterms:created>
  <dcterms:modified xsi:type="dcterms:W3CDTF">2018-11-24T10:03:31Z</dcterms:modified>
</cp:coreProperties>
</file>