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8" r:id="rId4"/>
    <p:sldId id="267" r:id="rId5"/>
    <p:sldId id="269" r:id="rId6"/>
    <p:sldId id="270" r:id="rId7"/>
    <p:sldId id="285" r:id="rId8"/>
    <p:sldId id="272" r:id="rId9"/>
    <p:sldId id="273" r:id="rId10"/>
    <p:sldId id="278" r:id="rId11"/>
    <p:sldId id="274" r:id="rId12"/>
    <p:sldId id="275" r:id="rId13"/>
    <p:sldId id="276" r:id="rId14"/>
    <p:sldId id="277" r:id="rId15"/>
    <p:sldId id="279" r:id="rId16"/>
    <p:sldId id="280" r:id="rId17"/>
    <p:sldId id="281" r:id="rId18"/>
    <p:sldId id="260" r:id="rId19"/>
    <p:sldId id="258" r:id="rId20"/>
    <p:sldId id="261" r:id="rId21"/>
    <p:sldId id="262" r:id="rId22"/>
    <p:sldId id="264" r:id="rId23"/>
    <p:sldId id="26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9E5981-CAAF-4A11-AEE8-4C714E9CFD7B}" v="104" dt="2022-03-25T09:22:06.3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A5355-DB53-443E-B061-2B8011E5D4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17B71F8-FB8A-4D41-9D92-2807C87B3D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7FB922F-3A07-43FE-A495-329A4B8765BB}"/>
              </a:ext>
            </a:extLst>
          </p:cNvPr>
          <p:cNvSpPr>
            <a:spLocks noGrp="1"/>
          </p:cNvSpPr>
          <p:nvPr>
            <p:ph type="dt" sz="half" idx="10"/>
          </p:nvPr>
        </p:nvSpPr>
        <p:spPr/>
        <p:txBody>
          <a:bodyPr/>
          <a:lstStyle/>
          <a:p>
            <a:fld id="{1CAE6220-57BF-4768-8FAC-D859D522ADCD}" type="datetimeFigureOut">
              <a:rPr lang="en-GB" smtClean="0"/>
              <a:t>28/03/2022</a:t>
            </a:fld>
            <a:endParaRPr lang="en-GB"/>
          </a:p>
        </p:txBody>
      </p:sp>
      <p:sp>
        <p:nvSpPr>
          <p:cNvPr id="5" name="Footer Placeholder 4">
            <a:extLst>
              <a:ext uri="{FF2B5EF4-FFF2-40B4-BE49-F238E27FC236}">
                <a16:creationId xmlns:a16="http://schemas.microsoft.com/office/drawing/2014/main" id="{9302BAF7-929D-4EDF-8885-C1D26CCB09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8FB55F-DBC6-493D-85F8-7A405961D99A}"/>
              </a:ext>
            </a:extLst>
          </p:cNvPr>
          <p:cNvSpPr>
            <a:spLocks noGrp="1"/>
          </p:cNvSpPr>
          <p:nvPr>
            <p:ph type="sldNum" sz="quarter" idx="12"/>
          </p:nvPr>
        </p:nvSpPr>
        <p:spPr/>
        <p:txBody>
          <a:bodyPr/>
          <a:lstStyle/>
          <a:p>
            <a:fld id="{8D6E7BC5-8E15-44D3-93A4-00DB9C9F1AD6}" type="slidenum">
              <a:rPr lang="en-GB" smtClean="0"/>
              <a:t>‹N°›</a:t>
            </a:fld>
            <a:endParaRPr lang="en-GB"/>
          </a:p>
        </p:txBody>
      </p:sp>
    </p:spTree>
    <p:extLst>
      <p:ext uri="{BB962C8B-B14F-4D97-AF65-F5344CB8AC3E}">
        <p14:creationId xmlns:p14="http://schemas.microsoft.com/office/powerpoint/2010/main" val="1379196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09660-740E-4E23-B84E-6CCF3D6817B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E9EE355-1D4D-42C4-918F-70671F27A6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413F6B-5D7A-4A64-93AD-A6C53D984AAA}"/>
              </a:ext>
            </a:extLst>
          </p:cNvPr>
          <p:cNvSpPr>
            <a:spLocks noGrp="1"/>
          </p:cNvSpPr>
          <p:nvPr>
            <p:ph type="dt" sz="half" idx="10"/>
          </p:nvPr>
        </p:nvSpPr>
        <p:spPr/>
        <p:txBody>
          <a:bodyPr/>
          <a:lstStyle/>
          <a:p>
            <a:fld id="{1CAE6220-57BF-4768-8FAC-D859D522ADCD}" type="datetimeFigureOut">
              <a:rPr lang="en-GB" smtClean="0"/>
              <a:t>28/03/2022</a:t>
            </a:fld>
            <a:endParaRPr lang="en-GB"/>
          </a:p>
        </p:txBody>
      </p:sp>
      <p:sp>
        <p:nvSpPr>
          <p:cNvPr id="5" name="Footer Placeholder 4">
            <a:extLst>
              <a:ext uri="{FF2B5EF4-FFF2-40B4-BE49-F238E27FC236}">
                <a16:creationId xmlns:a16="http://schemas.microsoft.com/office/drawing/2014/main" id="{E111A864-9C6E-4347-AD37-EAD4E482082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D1F7CB-F1BD-4F60-831B-047F52CAA8C0}"/>
              </a:ext>
            </a:extLst>
          </p:cNvPr>
          <p:cNvSpPr>
            <a:spLocks noGrp="1"/>
          </p:cNvSpPr>
          <p:nvPr>
            <p:ph type="sldNum" sz="quarter" idx="12"/>
          </p:nvPr>
        </p:nvSpPr>
        <p:spPr/>
        <p:txBody>
          <a:bodyPr/>
          <a:lstStyle/>
          <a:p>
            <a:fld id="{8D6E7BC5-8E15-44D3-93A4-00DB9C9F1AD6}" type="slidenum">
              <a:rPr lang="en-GB" smtClean="0"/>
              <a:t>‹N°›</a:t>
            </a:fld>
            <a:endParaRPr lang="en-GB"/>
          </a:p>
        </p:txBody>
      </p:sp>
    </p:spTree>
    <p:extLst>
      <p:ext uri="{BB962C8B-B14F-4D97-AF65-F5344CB8AC3E}">
        <p14:creationId xmlns:p14="http://schemas.microsoft.com/office/powerpoint/2010/main" val="309108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A6B310-42DC-4038-BE71-1B3F9E5CE97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EFF2727-505D-4DEF-A7C3-CCDB5B9492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7ABA88-A920-4AE9-A1B0-46F0DCA4E401}"/>
              </a:ext>
            </a:extLst>
          </p:cNvPr>
          <p:cNvSpPr>
            <a:spLocks noGrp="1"/>
          </p:cNvSpPr>
          <p:nvPr>
            <p:ph type="dt" sz="half" idx="10"/>
          </p:nvPr>
        </p:nvSpPr>
        <p:spPr/>
        <p:txBody>
          <a:bodyPr/>
          <a:lstStyle/>
          <a:p>
            <a:fld id="{1CAE6220-57BF-4768-8FAC-D859D522ADCD}" type="datetimeFigureOut">
              <a:rPr lang="en-GB" smtClean="0"/>
              <a:t>28/03/2022</a:t>
            </a:fld>
            <a:endParaRPr lang="en-GB"/>
          </a:p>
        </p:txBody>
      </p:sp>
      <p:sp>
        <p:nvSpPr>
          <p:cNvPr id="5" name="Footer Placeholder 4">
            <a:extLst>
              <a:ext uri="{FF2B5EF4-FFF2-40B4-BE49-F238E27FC236}">
                <a16:creationId xmlns:a16="http://schemas.microsoft.com/office/drawing/2014/main" id="{C4FBD2EC-BE3D-433E-8E07-AA0DBB47D2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CBCD86-75FB-47C6-A3F8-AE8CEC0BC943}"/>
              </a:ext>
            </a:extLst>
          </p:cNvPr>
          <p:cNvSpPr>
            <a:spLocks noGrp="1"/>
          </p:cNvSpPr>
          <p:nvPr>
            <p:ph type="sldNum" sz="quarter" idx="12"/>
          </p:nvPr>
        </p:nvSpPr>
        <p:spPr/>
        <p:txBody>
          <a:bodyPr/>
          <a:lstStyle/>
          <a:p>
            <a:fld id="{8D6E7BC5-8E15-44D3-93A4-00DB9C9F1AD6}" type="slidenum">
              <a:rPr lang="en-GB" smtClean="0"/>
              <a:t>‹N°›</a:t>
            </a:fld>
            <a:endParaRPr lang="en-GB"/>
          </a:p>
        </p:txBody>
      </p:sp>
    </p:spTree>
    <p:extLst>
      <p:ext uri="{BB962C8B-B14F-4D97-AF65-F5344CB8AC3E}">
        <p14:creationId xmlns:p14="http://schemas.microsoft.com/office/powerpoint/2010/main" val="1225136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2F26B-563D-4426-A98A-F239987D2ED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11DF362-84A1-4FAC-BB95-D7ED9ACF2C7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DFCE1B2-48E9-46A0-9EFC-AEEAF456A3FA}"/>
              </a:ext>
            </a:extLst>
          </p:cNvPr>
          <p:cNvSpPr>
            <a:spLocks noGrp="1"/>
          </p:cNvSpPr>
          <p:nvPr>
            <p:ph type="dt" sz="half" idx="10"/>
          </p:nvPr>
        </p:nvSpPr>
        <p:spPr/>
        <p:txBody>
          <a:bodyPr/>
          <a:lstStyle/>
          <a:p>
            <a:fld id="{1CAE6220-57BF-4768-8FAC-D859D522ADCD}" type="datetimeFigureOut">
              <a:rPr lang="en-GB" smtClean="0"/>
              <a:t>28/03/2022</a:t>
            </a:fld>
            <a:endParaRPr lang="en-GB"/>
          </a:p>
        </p:txBody>
      </p:sp>
      <p:sp>
        <p:nvSpPr>
          <p:cNvPr id="5" name="Footer Placeholder 4">
            <a:extLst>
              <a:ext uri="{FF2B5EF4-FFF2-40B4-BE49-F238E27FC236}">
                <a16:creationId xmlns:a16="http://schemas.microsoft.com/office/drawing/2014/main" id="{32E3D331-5782-49DE-BFDC-F6B3885C4DF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8DF24AB-A506-4408-970A-7CA9A78C5297}"/>
              </a:ext>
            </a:extLst>
          </p:cNvPr>
          <p:cNvSpPr>
            <a:spLocks noGrp="1"/>
          </p:cNvSpPr>
          <p:nvPr>
            <p:ph type="sldNum" sz="quarter" idx="12"/>
          </p:nvPr>
        </p:nvSpPr>
        <p:spPr/>
        <p:txBody>
          <a:bodyPr/>
          <a:lstStyle/>
          <a:p>
            <a:fld id="{8D6E7BC5-8E15-44D3-93A4-00DB9C9F1AD6}" type="slidenum">
              <a:rPr lang="en-GB" smtClean="0"/>
              <a:t>‹N°›</a:t>
            </a:fld>
            <a:endParaRPr lang="en-GB"/>
          </a:p>
        </p:txBody>
      </p:sp>
    </p:spTree>
    <p:extLst>
      <p:ext uri="{BB962C8B-B14F-4D97-AF65-F5344CB8AC3E}">
        <p14:creationId xmlns:p14="http://schemas.microsoft.com/office/powerpoint/2010/main" val="2501509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0AC90-8D2F-4EE3-8CC0-83ADB03960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D4B5CC8-185A-4FA4-A228-D857938B34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AB9CA3-EDB2-4D3B-B871-93B15C701100}"/>
              </a:ext>
            </a:extLst>
          </p:cNvPr>
          <p:cNvSpPr>
            <a:spLocks noGrp="1"/>
          </p:cNvSpPr>
          <p:nvPr>
            <p:ph type="dt" sz="half" idx="10"/>
          </p:nvPr>
        </p:nvSpPr>
        <p:spPr/>
        <p:txBody>
          <a:bodyPr/>
          <a:lstStyle/>
          <a:p>
            <a:fld id="{1CAE6220-57BF-4768-8FAC-D859D522ADCD}" type="datetimeFigureOut">
              <a:rPr lang="en-GB" smtClean="0"/>
              <a:t>28/03/2022</a:t>
            </a:fld>
            <a:endParaRPr lang="en-GB"/>
          </a:p>
        </p:txBody>
      </p:sp>
      <p:sp>
        <p:nvSpPr>
          <p:cNvPr id="5" name="Footer Placeholder 4">
            <a:extLst>
              <a:ext uri="{FF2B5EF4-FFF2-40B4-BE49-F238E27FC236}">
                <a16:creationId xmlns:a16="http://schemas.microsoft.com/office/drawing/2014/main" id="{CCDD2BDD-7BEB-4CF2-BC70-58DA591B7E0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886542-9A09-48B0-BD0A-CEC721466331}"/>
              </a:ext>
            </a:extLst>
          </p:cNvPr>
          <p:cNvSpPr>
            <a:spLocks noGrp="1"/>
          </p:cNvSpPr>
          <p:nvPr>
            <p:ph type="sldNum" sz="quarter" idx="12"/>
          </p:nvPr>
        </p:nvSpPr>
        <p:spPr/>
        <p:txBody>
          <a:bodyPr/>
          <a:lstStyle/>
          <a:p>
            <a:fld id="{8D6E7BC5-8E15-44D3-93A4-00DB9C9F1AD6}" type="slidenum">
              <a:rPr lang="en-GB" smtClean="0"/>
              <a:t>‹N°›</a:t>
            </a:fld>
            <a:endParaRPr lang="en-GB"/>
          </a:p>
        </p:txBody>
      </p:sp>
    </p:spTree>
    <p:extLst>
      <p:ext uri="{BB962C8B-B14F-4D97-AF65-F5344CB8AC3E}">
        <p14:creationId xmlns:p14="http://schemas.microsoft.com/office/powerpoint/2010/main" val="3577083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B34FC-9EF7-488E-B7D4-60019CB0A3D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F04B85A-C03A-42BD-8204-34F5140E00B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E5A7CF9-C507-4795-A5AE-F370200D071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8DD4D9B-BE08-4481-BBB2-9652EB8B23CF}"/>
              </a:ext>
            </a:extLst>
          </p:cNvPr>
          <p:cNvSpPr>
            <a:spLocks noGrp="1"/>
          </p:cNvSpPr>
          <p:nvPr>
            <p:ph type="dt" sz="half" idx="10"/>
          </p:nvPr>
        </p:nvSpPr>
        <p:spPr/>
        <p:txBody>
          <a:bodyPr/>
          <a:lstStyle/>
          <a:p>
            <a:fld id="{1CAE6220-57BF-4768-8FAC-D859D522ADCD}" type="datetimeFigureOut">
              <a:rPr lang="en-GB" smtClean="0"/>
              <a:t>28/03/2022</a:t>
            </a:fld>
            <a:endParaRPr lang="en-GB"/>
          </a:p>
        </p:txBody>
      </p:sp>
      <p:sp>
        <p:nvSpPr>
          <p:cNvPr id="6" name="Footer Placeholder 5">
            <a:extLst>
              <a:ext uri="{FF2B5EF4-FFF2-40B4-BE49-F238E27FC236}">
                <a16:creationId xmlns:a16="http://schemas.microsoft.com/office/drawing/2014/main" id="{3DF78B87-C076-483B-A254-DB09E5BDE2C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0D37B92-71B6-46BD-94F4-ADD42CA012F9}"/>
              </a:ext>
            </a:extLst>
          </p:cNvPr>
          <p:cNvSpPr>
            <a:spLocks noGrp="1"/>
          </p:cNvSpPr>
          <p:nvPr>
            <p:ph type="sldNum" sz="quarter" idx="12"/>
          </p:nvPr>
        </p:nvSpPr>
        <p:spPr/>
        <p:txBody>
          <a:bodyPr/>
          <a:lstStyle/>
          <a:p>
            <a:fld id="{8D6E7BC5-8E15-44D3-93A4-00DB9C9F1AD6}" type="slidenum">
              <a:rPr lang="en-GB" smtClean="0"/>
              <a:t>‹N°›</a:t>
            </a:fld>
            <a:endParaRPr lang="en-GB"/>
          </a:p>
        </p:txBody>
      </p:sp>
    </p:spTree>
    <p:extLst>
      <p:ext uri="{BB962C8B-B14F-4D97-AF65-F5344CB8AC3E}">
        <p14:creationId xmlns:p14="http://schemas.microsoft.com/office/powerpoint/2010/main" val="151735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52288-BCE3-461D-957A-0C57328B6A9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A169103-96E5-450F-B06F-1EEF39EF75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05F7B0E-8D6E-497C-B10A-042CB08E34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F88E5A9-CAA6-4881-BA42-3116D0EBED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FDE366-2B74-407A-B29B-36B5F9489C2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9F2A298-9741-4D40-9F3B-53683DF60339}"/>
              </a:ext>
            </a:extLst>
          </p:cNvPr>
          <p:cNvSpPr>
            <a:spLocks noGrp="1"/>
          </p:cNvSpPr>
          <p:nvPr>
            <p:ph type="dt" sz="half" idx="10"/>
          </p:nvPr>
        </p:nvSpPr>
        <p:spPr/>
        <p:txBody>
          <a:bodyPr/>
          <a:lstStyle/>
          <a:p>
            <a:fld id="{1CAE6220-57BF-4768-8FAC-D859D522ADCD}" type="datetimeFigureOut">
              <a:rPr lang="en-GB" smtClean="0"/>
              <a:t>28/03/2022</a:t>
            </a:fld>
            <a:endParaRPr lang="en-GB"/>
          </a:p>
        </p:txBody>
      </p:sp>
      <p:sp>
        <p:nvSpPr>
          <p:cNvPr id="8" name="Footer Placeholder 7">
            <a:extLst>
              <a:ext uri="{FF2B5EF4-FFF2-40B4-BE49-F238E27FC236}">
                <a16:creationId xmlns:a16="http://schemas.microsoft.com/office/drawing/2014/main" id="{CA740207-774B-4426-BBCF-A84CE9C95EF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9403AB5-B8C5-4C85-B3FA-0F6BB94F32D8}"/>
              </a:ext>
            </a:extLst>
          </p:cNvPr>
          <p:cNvSpPr>
            <a:spLocks noGrp="1"/>
          </p:cNvSpPr>
          <p:nvPr>
            <p:ph type="sldNum" sz="quarter" idx="12"/>
          </p:nvPr>
        </p:nvSpPr>
        <p:spPr/>
        <p:txBody>
          <a:bodyPr/>
          <a:lstStyle/>
          <a:p>
            <a:fld id="{8D6E7BC5-8E15-44D3-93A4-00DB9C9F1AD6}" type="slidenum">
              <a:rPr lang="en-GB" smtClean="0"/>
              <a:t>‹N°›</a:t>
            </a:fld>
            <a:endParaRPr lang="en-GB"/>
          </a:p>
        </p:txBody>
      </p:sp>
    </p:spTree>
    <p:extLst>
      <p:ext uri="{BB962C8B-B14F-4D97-AF65-F5344CB8AC3E}">
        <p14:creationId xmlns:p14="http://schemas.microsoft.com/office/powerpoint/2010/main" val="1269129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AF307-AB86-4484-905D-BB8CCF29561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1922C87-F865-4211-9A97-8E942CCA9AB1}"/>
              </a:ext>
            </a:extLst>
          </p:cNvPr>
          <p:cNvSpPr>
            <a:spLocks noGrp="1"/>
          </p:cNvSpPr>
          <p:nvPr>
            <p:ph type="dt" sz="half" idx="10"/>
          </p:nvPr>
        </p:nvSpPr>
        <p:spPr/>
        <p:txBody>
          <a:bodyPr/>
          <a:lstStyle/>
          <a:p>
            <a:fld id="{1CAE6220-57BF-4768-8FAC-D859D522ADCD}" type="datetimeFigureOut">
              <a:rPr lang="en-GB" smtClean="0"/>
              <a:t>28/03/2022</a:t>
            </a:fld>
            <a:endParaRPr lang="en-GB"/>
          </a:p>
        </p:txBody>
      </p:sp>
      <p:sp>
        <p:nvSpPr>
          <p:cNvPr id="4" name="Footer Placeholder 3">
            <a:extLst>
              <a:ext uri="{FF2B5EF4-FFF2-40B4-BE49-F238E27FC236}">
                <a16:creationId xmlns:a16="http://schemas.microsoft.com/office/drawing/2014/main" id="{8F538FD7-3E55-4B2E-8171-0DFF727EFB4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1D9056E-AD25-4125-BB0B-4C085E93FB13}"/>
              </a:ext>
            </a:extLst>
          </p:cNvPr>
          <p:cNvSpPr>
            <a:spLocks noGrp="1"/>
          </p:cNvSpPr>
          <p:nvPr>
            <p:ph type="sldNum" sz="quarter" idx="12"/>
          </p:nvPr>
        </p:nvSpPr>
        <p:spPr/>
        <p:txBody>
          <a:bodyPr/>
          <a:lstStyle/>
          <a:p>
            <a:fld id="{8D6E7BC5-8E15-44D3-93A4-00DB9C9F1AD6}" type="slidenum">
              <a:rPr lang="en-GB" smtClean="0"/>
              <a:t>‹N°›</a:t>
            </a:fld>
            <a:endParaRPr lang="en-GB"/>
          </a:p>
        </p:txBody>
      </p:sp>
    </p:spTree>
    <p:extLst>
      <p:ext uri="{BB962C8B-B14F-4D97-AF65-F5344CB8AC3E}">
        <p14:creationId xmlns:p14="http://schemas.microsoft.com/office/powerpoint/2010/main" val="4232932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8887E7-4A88-4C4E-ABF6-D9E9DA99B9F0}"/>
              </a:ext>
            </a:extLst>
          </p:cNvPr>
          <p:cNvSpPr>
            <a:spLocks noGrp="1"/>
          </p:cNvSpPr>
          <p:nvPr>
            <p:ph type="dt" sz="half" idx="10"/>
          </p:nvPr>
        </p:nvSpPr>
        <p:spPr/>
        <p:txBody>
          <a:bodyPr/>
          <a:lstStyle/>
          <a:p>
            <a:fld id="{1CAE6220-57BF-4768-8FAC-D859D522ADCD}" type="datetimeFigureOut">
              <a:rPr lang="en-GB" smtClean="0"/>
              <a:t>28/03/2022</a:t>
            </a:fld>
            <a:endParaRPr lang="en-GB"/>
          </a:p>
        </p:txBody>
      </p:sp>
      <p:sp>
        <p:nvSpPr>
          <p:cNvPr id="3" name="Footer Placeholder 2">
            <a:extLst>
              <a:ext uri="{FF2B5EF4-FFF2-40B4-BE49-F238E27FC236}">
                <a16:creationId xmlns:a16="http://schemas.microsoft.com/office/drawing/2014/main" id="{DF14CD34-74FD-4E36-AF27-9D6FD2010D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A7CD58F-C595-436A-9034-B2AC36D08B1F}"/>
              </a:ext>
            </a:extLst>
          </p:cNvPr>
          <p:cNvSpPr>
            <a:spLocks noGrp="1"/>
          </p:cNvSpPr>
          <p:nvPr>
            <p:ph type="sldNum" sz="quarter" idx="12"/>
          </p:nvPr>
        </p:nvSpPr>
        <p:spPr/>
        <p:txBody>
          <a:bodyPr/>
          <a:lstStyle/>
          <a:p>
            <a:fld id="{8D6E7BC5-8E15-44D3-93A4-00DB9C9F1AD6}" type="slidenum">
              <a:rPr lang="en-GB" smtClean="0"/>
              <a:t>‹N°›</a:t>
            </a:fld>
            <a:endParaRPr lang="en-GB"/>
          </a:p>
        </p:txBody>
      </p:sp>
    </p:spTree>
    <p:extLst>
      <p:ext uri="{BB962C8B-B14F-4D97-AF65-F5344CB8AC3E}">
        <p14:creationId xmlns:p14="http://schemas.microsoft.com/office/powerpoint/2010/main" val="264620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295DE-71D5-4C4F-ACAE-94E2C26EA5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48DA023-8CF6-4F2C-A206-DF697A3562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FA7CA11-4507-41CA-8BAE-5D0230D630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42E3CF-85BC-490A-80FA-5C7B1E7DF965}"/>
              </a:ext>
            </a:extLst>
          </p:cNvPr>
          <p:cNvSpPr>
            <a:spLocks noGrp="1"/>
          </p:cNvSpPr>
          <p:nvPr>
            <p:ph type="dt" sz="half" idx="10"/>
          </p:nvPr>
        </p:nvSpPr>
        <p:spPr/>
        <p:txBody>
          <a:bodyPr/>
          <a:lstStyle/>
          <a:p>
            <a:fld id="{1CAE6220-57BF-4768-8FAC-D859D522ADCD}" type="datetimeFigureOut">
              <a:rPr lang="en-GB" smtClean="0"/>
              <a:t>28/03/2022</a:t>
            </a:fld>
            <a:endParaRPr lang="en-GB"/>
          </a:p>
        </p:txBody>
      </p:sp>
      <p:sp>
        <p:nvSpPr>
          <p:cNvPr id="6" name="Footer Placeholder 5">
            <a:extLst>
              <a:ext uri="{FF2B5EF4-FFF2-40B4-BE49-F238E27FC236}">
                <a16:creationId xmlns:a16="http://schemas.microsoft.com/office/drawing/2014/main" id="{217622EE-1431-4D8B-8048-88132C4EDA8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9EF91C4-6FE0-4BA7-917C-08D8BB274181}"/>
              </a:ext>
            </a:extLst>
          </p:cNvPr>
          <p:cNvSpPr>
            <a:spLocks noGrp="1"/>
          </p:cNvSpPr>
          <p:nvPr>
            <p:ph type="sldNum" sz="quarter" idx="12"/>
          </p:nvPr>
        </p:nvSpPr>
        <p:spPr/>
        <p:txBody>
          <a:bodyPr/>
          <a:lstStyle/>
          <a:p>
            <a:fld id="{8D6E7BC5-8E15-44D3-93A4-00DB9C9F1AD6}" type="slidenum">
              <a:rPr lang="en-GB" smtClean="0"/>
              <a:t>‹N°›</a:t>
            </a:fld>
            <a:endParaRPr lang="en-GB"/>
          </a:p>
        </p:txBody>
      </p:sp>
    </p:spTree>
    <p:extLst>
      <p:ext uri="{BB962C8B-B14F-4D97-AF65-F5344CB8AC3E}">
        <p14:creationId xmlns:p14="http://schemas.microsoft.com/office/powerpoint/2010/main" val="151078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8498D-4A9D-4CBC-8974-03A54AB9EB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268AA69-AABD-4556-9C9D-FAF8FD1F94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58EEC98-4BF1-4A0B-9B2F-1BB4B156E9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8DD05D-D89B-4E2F-8C3B-07CBFDB424AB}"/>
              </a:ext>
            </a:extLst>
          </p:cNvPr>
          <p:cNvSpPr>
            <a:spLocks noGrp="1"/>
          </p:cNvSpPr>
          <p:nvPr>
            <p:ph type="dt" sz="half" idx="10"/>
          </p:nvPr>
        </p:nvSpPr>
        <p:spPr/>
        <p:txBody>
          <a:bodyPr/>
          <a:lstStyle/>
          <a:p>
            <a:fld id="{1CAE6220-57BF-4768-8FAC-D859D522ADCD}" type="datetimeFigureOut">
              <a:rPr lang="en-GB" smtClean="0"/>
              <a:t>28/03/2022</a:t>
            </a:fld>
            <a:endParaRPr lang="en-GB"/>
          </a:p>
        </p:txBody>
      </p:sp>
      <p:sp>
        <p:nvSpPr>
          <p:cNvPr id="6" name="Footer Placeholder 5">
            <a:extLst>
              <a:ext uri="{FF2B5EF4-FFF2-40B4-BE49-F238E27FC236}">
                <a16:creationId xmlns:a16="http://schemas.microsoft.com/office/drawing/2014/main" id="{FC504B56-6DAC-4395-BEBE-CCA0A05BD54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ED7534B-B0C3-47E8-BFA3-E15FD87763E4}"/>
              </a:ext>
            </a:extLst>
          </p:cNvPr>
          <p:cNvSpPr>
            <a:spLocks noGrp="1"/>
          </p:cNvSpPr>
          <p:nvPr>
            <p:ph type="sldNum" sz="quarter" idx="12"/>
          </p:nvPr>
        </p:nvSpPr>
        <p:spPr/>
        <p:txBody>
          <a:bodyPr/>
          <a:lstStyle/>
          <a:p>
            <a:fld id="{8D6E7BC5-8E15-44D3-93A4-00DB9C9F1AD6}" type="slidenum">
              <a:rPr lang="en-GB" smtClean="0"/>
              <a:t>‹N°›</a:t>
            </a:fld>
            <a:endParaRPr lang="en-GB"/>
          </a:p>
        </p:txBody>
      </p:sp>
    </p:spTree>
    <p:extLst>
      <p:ext uri="{BB962C8B-B14F-4D97-AF65-F5344CB8AC3E}">
        <p14:creationId xmlns:p14="http://schemas.microsoft.com/office/powerpoint/2010/main" val="2069345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1B946A-B35E-438F-9765-E8F27B93CA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6261360-96AC-44D4-88A0-8365F17E26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C3E3575-48E9-4F0A-97EF-810F3E2CD5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AE6220-57BF-4768-8FAC-D859D522ADCD}" type="datetimeFigureOut">
              <a:rPr lang="en-GB" smtClean="0"/>
              <a:t>28/03/2022</a:t>
            </a:fld>
            <a:endParaRPr lang="en-GB"/>
          </a:p>
        </p:txBody>
      </p:sp>
      <p:sp>
        <p:nvSpPr>
          <p:cNvPr id="5" name="Footer Placeholder 4">
            <a:extLst>
              <a:ext uri="{FF2B5EF4-FFF2-40B4-BE49-F238E27FC236}">
                <a16:creationId xmlns:a16="http://schemas.microsoft.com/office/drawing/2014/main" id="{12623122-832D-4C49-ABEB-F89533543E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085FFBC-092E-437E-A514-9693FC0876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6E7BC5-8E15-44D3-93A4-00DB9C9F1AD6}" type="slidenum">
              <a:rPr lang="en-GB" smtClean="0"/>
              <a:t>‹N°›</a:t>
            </a:fld>
            <a:endParaRPr lang="en-GB"/>
          </a:p>
        </p:txBody>
      </p:sp>
    </p:spTree>
    <p:extLst>
      <p:ext uri="{BB962C8B-B14F-4D97-AF65-F5344CB8AC3E}">
        <p14:creationId xmlns:p14="http://schemas.microsoft.com/office/powerpoint/2010/main" val="2684274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59854-4D95-4784-9C3B-CD6B2BD7B933}"/>
              </a:ext>
            </a:extLst>
          </p:cNvPr>
          <p:cNvSpPr>
            <a:spLocks noGrp="1"/>
          </p:cNvSpPr>
          <p:nvPr>
            <p:ph type="ctrTitle"/>
          </p:nvPr>
        </p:nvSpPr>
        <p:spPr>
          <a:xfrm>
            <a:off x="1524000" y="1893888"/>
            <a:ext cx="9144000" cy="2387600"/>
          </a:xfrm>
        </p:spPr>
        <p:txBody>
          <a:bodyPr>
            <a:normAutofit fontScale="90000"/>
          </a:bodyPr>
          <a:lstStyle/>
          <a:p>
            <a:r>
              <a:rPr lang="en-US" b="1" i="0" dirty="0">
                <a:solidFill>
                  <a:srgbClr val="222222"/>
                </a:solidFill>
                <a:effectLst/>
                <a:latin typeface="inherit"/>
              </a:rPr>
              <a:t>Unified Patent Court Part II: Practical advice about the impact on current and future license agreements</a:t>
            </a:r>
            <a:br>
              <a:rPr lang="en-US" b="1" i="0" dirty="0">
                <a:solidFill>
                  <a:srgbClr val="222222"/>
                </a:solidFill>
                <a:effectLst/>
                <a:latin typeface="inherit"/>
              </a:rPr>
            </a:br>
            <a:r>
              <a:rPr lang="en-US" b="1" i="0" dirty="0">
                <a:solidFill>
                  <a:srgbClr val="222222"/>
                </a:solidFill>
                <a:effectLst/>
                <a:latin typeface="inherit"/>
              </a:rPr>
              <a:t>March 28, 2022</a:t>
            </a:r>
            <a:endParaRPr lang="en-GB" dirty="0"/>
          </a:p>
        </p:txBody>
      </p:sp>
      <p:sp>
        <p:nvSpPr>
          <p:cNvPr id="3" name="Subtitle 2">
            <a:extLst>
              <a:ext uri="{FF2B5EF4-FFF2-40B4-BE49-F238E27FC236}">
                <a16:creationId xmlns:a16="http://schemas.microsoft.com/office/drawing/2014/main" id="{40F1C407-A54C-44DD-B4EA-A30073EA3CC6}"/>
              </a:ext>
            </a:extLst>
          </p:cNvPr>
          <p:cNvSpPr>
            <a:spLocks noGrp="1"/>
          </p:cNvSpPr>
          <p:nvPr>
            <p:ph type="subTitle" idx="1"/>
          </p:nvPr>
        </p:nvSpPr>
        <p:spPr>
          <a:xfrm>
            <a:off x="1524000" y="5192713"/>
            <a:ext cx="9144000" cy="1655762"/>
          </a:xfrm>
        </p:spPr>
        <p:txBody>
          <a:bodyPr/>
          <a:lstStyle/>
          <a:p>
            <a:r>
              <a:rPr lang="en-US" dirty="0"/>
              <a:t>LES France</a:t>
            </a:r>
          </a:p>
          <a:p>
            <a:r>
              <a:rPr lang="en-US" dirty="0"/>
              <a:t>LES Benelux</a:t>
            </a:r>
            <a:endParaRPr lang="en-GB" dirty="0"/>
          </a:p>
        </p:txBody>
      </p:sp>
    </p:spTree>
    <p:extLst>
      <p:ext uri="{BB962C8B-B14F-4D97-AF65-F5344CB8AC3E}">
        <p14:creationId xmlns:p14="http://schemas.microsoft.com/office/powerpoint/2010/main" val="213231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60E1F5-4473-43C7-840F-D1C8A88E6D8C}"/>
              </a:ext>
            </a:extLst>
          </p:cNvPr>
          <p:cNvSpPr>
            <a:spLocks noGrp="1"/>
          </p:cNvSpPr>
          <p:nvPr>
            <p:ph type="title"/>
          </p:nvPr>
        </p:nvSpPr>
        <p:spPr/>
        <p:txBody>
          <a:bodyPr>
            <a:normAutofit/>
          </a:bodyPr>
          <a:lstStyle/>
          <a:p>
            <a:r>
              <a:rPr lang="fr-FR" sz="2800" b="1" dirty="0">
                <a:latin typeface="+mn-lt"/>
              </a:rPr>
              <a:t>CASE STUDY</a:t>
            </a:r>
            <a:br>
              <a:rPr lang="fr-FR" sz="2800" b="1" dirty="0">
                <a:latin typeface="+mn-lt"/>
              </a:rPr>
            </a:br>
            <a:r>
              <a:rPr lang="fr-FR" sz="2800" b="1" dirty="0" err="1">
                <a:latin typeface="+mn-lt"/>
              </a:rPr>
              <a:t>Licensee</a:t>
            </a:r>
            <a:r>
              <a:rPr lang="fr-FR" sz="2800" b="1" dirty="0">
                <a:latin typeface="+mn-lt"/>
              </a:rPr>
              <a:t> and </a:t>
            </a:r>
            <a:r>
              <a:rPr lang="fr-FR" sz="2800" b="1" dirty="0" err="1">
                <a:latin typeface="+mn-lt"/>
              </a:rPr>
              <a:t>unitary</a:t>
            </a:r>
            <a:r>
              <a:rPr lang="fr-FR" sz="2800" b="1" dirty="0">
                <a:latin typeface="+mn-lt"/>
              </a:rPr>
              <a:t> </a:t>
            </a:r>
            <a:r>
              <a:rPr lang="fr-FR" sz="2800" b="1" dirty="0" err="1">
                <a:latin typeface="+mn-lt"/>
              </a:rPr>
              <a:t>effect</a:t>
            </a:r>
            <a:r>
              <a:rPr lang="fr-FR" sz="2800" b="1" dirty="0">
                <a:latin typeface="+mn-lt"/>
              </a:rPr>
              <a:t>:</a:t>
            </a:r>
          </a:p>
        </p:txBody>
      </p:sp>
      <p:sp>
        <p:nvSpPr>
          <p:cNvPr id="4" name="Espace réservé du contenu 2">
            <a:extLst>
              <a:ext uri="{FF2B5EF4-FFF2-40B4-BE49-F238E27FC236}">
                <a16:creationId xmlns:a16="http://schemas.microsoft.com/office/drawing/2014/main" id="{5D6A74B2-9B13-43A8-B917-193E4F70177C}"/>
              </a:ext>
            </a:extLst>
          </p:cNvPr>
          <p:cNvSpPr>
            <a:spLocks noGrp="1"/>
          </p:cNvSpPr>
          <p:nvPr>
            <p:ph idx="1"/>
          </p:nvPr>
        </p:nvSpPr>
        <p:spPr>
          <a:xfrm>
            <a:off x="900344" y="1488274"/>
            <a:ext cx="10515600" cy="4351338"/>
          </a:xfrm>
        </p:spPr>
        <p:txBody>
          <a:bodyPr/>
          <a:lstStyle/>
          <a:p>
            <a:pPr>
              <a:buFont typeface="Arial" panose="020B0604020202020204" pitchFamily="34" charset="0"/>
              <a:buChar char="•"/>
            </a:pPr>
            <a:r>
              <a:rPr lang="en-US" dirty="0"/>
              <a:t>A license agreement on a European patent application</a:t>
            </a:r>
          </a:p>
          <a:p>
            <a:pPr>
              <a:buFont typeface="Arial" panose="020B0604020202020204" pitchFamily="34" charset="0"/>
              <a:buChar char="•"/>
            </a:pPr>
            <a:r>
              <a:rPr lang="en-US" dirty="0"/>
              <a:t>At the time of grant, the owner has 1 month to request unitary effect</a:t>
            </a:r>
          </a:p>
          <a:p>
            <a:pPr lvl="1"/>
            <a:r>
              <a:rPr lang="en-US" dirty="0"/>
              <a:t>Irreversible choice</a:t>
            </a:r>
          </a:p>
          <a:p>
            <a:pPr lvl="1"/>
            <a:r>
              <a:rPr lang="en-US" dirty="0"/>
              <a:t>Different territory of protection =&gt; impact on the value of the license</a:t>
            </a:r>
          </a:p>
          <a:p>
            <a:pPr lvl="1"/>
            <a:r>
              <a:rPr lang="en-US" dirty="0"/>
              <a:t>Different fees and translation costs</a:t>
            </a:r>
          </a:p>
          <a:p>
            <a:pPr lvl="1"/>
            <a:r>
              <a:rPr lang="en-US" dirty="0"/>
              <a:t>Potentially different competent jurisdictions</a:t>
            </a:r>
          </a:p>
          <a:p>
            <a:pPr lvl="1"/>
            <a:r>
              <a:rPr lang="en-US" dirty="0"/>
              <a:t>Different risks of cancellation.</a:t>
            </a:r>
          </a:p>
          <a:p>
            <a:pPr>
              <a:buFont typeface="Arial" panose="020B0604020202020204" pitchFamily="34" charset="0"/>
              <a:buChar char="•"/>
            </a:pPr>
            <a:endParaRPr lang="fr-FR" b="1" dirty="0"/>
          </a:p>
        </p:txBody>
      </p:sp>
      <p:sp>
        <p:nvSpPr>
          <p:cNvPr id="5" name="Rounded Rectangle 5">
            <a:extLst>
              <a:ext uri="{FF2B5EF4-FFF2-40B4-BE49-F238E27FC236}">
                <a16:creationId xmlns:a16="http://schemas.microsoft.com/office/drawing/2014/main" id="{3A92058F-504C-4423-8023-111463E1C259}"/>
              </a:ext>
            </a:extLst>
          </p:cNvPr>
          <p:cNvSpPr/>
          <p:nvPr/>
        </p:nvSpPr>
        <p:spPr bwMode="auto">
          <a:xfrm>
            <a:off x="1082095" y="4505630"/>
            <a:ext cx="10152098" cy="864096"/>
          </a:xfrm>
          <a:prstGeom prst="roundRect">
            <a:avLst/>
          </a:prstGeom>
          <a:solidFill>
            <a:schemeClr val="accent5">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2000" dirty="0">
                <a:solidFill>
                  <a:srgbClr val="FFFFFF"/>
                </a:solidFill>
              </a:rPr>
              <a:t>Unless otherwise provided by contract, the licensee has no control over the holder's choice to request the unitary effect</a:t>
            </a:r>
          </a:p>
        </p:txBody>
      </p:sp>
      <p:sp>
        <p:nvSpPr>
          <p:cNvPr id="6" name="Flèche : droite 5">
            <a:extLst>
              <a:ext uri="{FF2B5EF4-FFF2-40B4-BE49-F238E27FC236}">
                <a16:creationId xmlns:a16="http://schemas.microsoft.com/office/drawing/2014/main" id="{2C61D0AC-259C-43E4-B60C-4C1A0998FD4C}"/>
              </a:ext>
            </a:extLst>
          </p:cNvPr>
          <p:cNvSpPr/>
          <p:nvPr/>
        </p:nvSpPr>
        <p:spPr>
          <a:xfrm>
            <a:off x="3070975" y="5690016"/>
            <a:ext cx="1064124" cy="594000"/>
          </a:xfrm>
          <a:prstGeom prst="right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a:extLst>
              <a:ext uri="{FF2B5EF4-FFF2-40B4-BE49-F238E27FC236}">
                <a16:creationId xmlns:a16="http://schemas.microsoft.com/office/drawing/2014/main" id="{48E04791-A065-4589-9435-1FB1C844DEC4}"/>
              </a:ext>
            </a:extLst>
          </p:cNvPr>
          <p:cNvSpPr txBox="1"/>
          <p:nvPr/>
        </p:nvSpPr>
        <p:spPr>
          <a:xfrm>
            <a:off x="4327384" y="5690016"/>
            <a:ext cx="4770705" cy="461665"/>
          </a:xfrm>
          <a:prstGeom prst="rect">
            <a:avLst/>
          </a:prstGeom>
          <a:noFill/>
        </p:spPr>
        <p:txBody>
          <a:bodyPr wrap="square" rtlCol="0">
            <a:spAutoFit/>
          </a:bodyPr>
          <a:lstStyle/>
          <a:p>
            <a:r>
              <a:rPr lang="en-US" sz="2400" dirty="0"/>
              <a:t>Specific contractual provisions</a:t>
            </a:r>
            <a:endParaRPr lang="fr-FR" sz="2400" dirty="0"/>
          </a:p>
        </p:txBody>
      </p:sp>
    </p:spTree>
    <p:extLst>
      <p:ext uri="{BB962C8B-B14F-4D97-AF65-F5344CB8AC3E}">
        <p14:creationId xmlns:p14="http://schemas.microsoft.com/office/powerpoint/2010/main" val="2214186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102A58C9-8B48-4628-9C05-7CDF11764587}"/>
              </a:ext>
            </a:extLst>
          </p:cNvPr>
          <p:cNvSpPr>
            <a:spLocks noGrp="1"/>
          </p:cNvSpPr>
          <p:nvPr>
            <p:ph type="title"/>
          </p:nvPr>
        </p:nvSpPr>
        <p:spPr>
          <a:xfrm>
            <a:off x="1144506" y="457201"/>
            <a:ext cx="6743698" cy="1556870"/>
          </a:xfrm>
        </p:spPr>
        <p:txBody>
          <a:bodyPr anchor="b">
            <a:normAutofit/>
          </a:bodyPr>
          <a:lstStyle/>
          <a:p>
            <a:r>
              <a:rPr lang="fr-FR" b="1" dirty="0"/>
              <a:t>II. </a:t>
            </a:r>
            <a:r>
              <a:rPr lang="en-US" b="1" dirty="0"/>
              <a:t>Filing an Opt-out for “classic” European patents</a:t>
            </a:r>
            <a:endParaRPr lang="fr-FR" b="1" dirty="0"/>
          </a:p>
        </p:txBody>
      </p:sp>
      <p:sp>
        <p:nvSpPr>
          <p:cNvPr id="4" name="Espace réservé du contenu 2">
            <a:extLst>
              <a:ext uri="{FF2B5EF4-FFF2-40B4-BE49-F238E27FC236}">
                <a16:creationId xmlns:a16="http://schemas.microsoft.com/office/drawing/2014/main" id="{625482EC-A74F-4868-B7F9-9DD546CF970D}"/>
              </a:ext>
            </a:extLst>
          </p:cNvPr>
          <p:cNvSpPr>
            <a:spLocks noGrp="1"/>
          </p:cNvSpPr>
          <p:nvPr>
            <p:ph idx="1"/>
          </p:nvPr>
        </p:nvSpPr>
        <p:spPr>
          <a:xfrm>
            <a:off x="1144505" y="2277036"/>
            <a:ext cx="6743700" cy="3461155"/>
          </a:xfrm>
        </p:spPr>
        <p:txBody>
          <a:bodyPr>
            <a:normAutofit/>
          </a:bodyPr>
          <a:lstStyle/>
          <a:p>
            <a:pPr marL="0" indent="0">
              <a:buNone/>
            </a:pPr>
            <a:r>
              <a:rPr lang="fr-FR" sz="1700" b="1" i="1"/>
              <a:t>Can the exclusive jurisdiction of the UPC be waived?</a:t>
            </a:r>
          </a:p>
          <a:p>
            <a:pPr marL="0" indent="0">
              <a:buNone/>
            </a:pPr>
            <a:endParaRPr lang="fr-FR" sz="1700" b="1" i="1" dirty="0"/>
          </a:p>
          <a:p>
            <a:pPr>
              <a:buFont typeface="Arial" panose="020B0604020202020204" pitchFamily="34" charset="0"/>
              <a:buChar char="•"/>
            </a:pPr>
            <a:r>
              <a:rPr lang="fr-FR" sz="1700"/>
              <a:t>For Unitary Patent : </a:t>
            </a:r>
            <a:r>
              <a:rPr lang="fr-FR" sz="1700" b="1"/>
              <a:t>No</a:t>
            </a:r>
          </a:p>
          <a:p>
            <a:pPr>
              <a:buFont typeface="Arial" panose="020B0604020202020204" pitchFamily="34" charset="0"/>
              <a:buChar char="•"/>
            </a:pPr>
            <a:r>
              <a:rPr lang="fr-FR" sz="1700"/>
              <a:t>For the </a:t>
            </a:r>
            <a:r>
              <a:rPr lang="en-GB" sz="1700"/>
              <a:t>“classic” </a:t>
            </a:r>
            <a:r>
              <a:rPr lang="fr-FR" sz="1700"/>
              <a:t>European patent: </a:t>
            </a:r>
            <a:r>
              <a:rPr lang="fr-FR" sz="1700" b="1"/>
              <a:t>Yes</a:t>
            </a:r>
            <a:r>
              <a:rPr lang="fr-FR" sz="1700"/>
              <a:t> for a transitional period of 7 years (renewable)</a:t>
            </a:r>
          </a:p>
          <a:p>
            <a:pPr lvl="1"/>
            <a:r>
              <a:rPr lang="fr-FR" sz="1700"/>
              <a:t>An action may still be brought before national courts (article 83(1) UPCA)</a:t>
            </a:r>
          </a:p>
          <a:p>
            <a:pPr lvl="1"/>
            <a:r>
              <a:rPr lang="fr-FR" sz="1700"/>
              <a:t>The patentee can decide to opt-out : the UPC waives jurisdiction</a:t>
            </a:r>
          </a:p>
          <a:p>
            <a:pPr lvl="1"/>
            <a:r>
              <a:rPr lang="fr-FR" sz="1700"/>
              <a:t>Opt-out can be withdrawn</a:t>
            </a:r>
          </a:p>
          <a:p>
            <a:pPr lvl="1"/>
            <a:r>
              <a:rPr lang="fr-FR" sz="1700"/>
              <a:t>When an action is initiated before the JUB or a national court, </a:t>
            </a:r>
          </a:p>
          <a:p>
            <a:pPr marL="361950" lvl="1" indent="0">
              <a:buNone/>
            </a:pPr>
            <a:r>
              <a:rPr lang="fr-FR" sz="1700"/>
              <a:t>no more return possible</a:t>
            </a:r>
          </a:p>
          <a:p>
            <a:pPr lvl="1"/>
            <a:endParaRPr lang="fr-FR" sz="1700" dirty="0"/>
          </a:p>
        </p:txBody>
      </p:sp>
      <p:pic>
        <p:nvPicPr>
          <p:cNvPr id="5" name="Picture 2" descr="Une image contenant texte, signe, extérieur, rue&#10;&#10;Description générée automatiquement">
            <a:extLst>
              <a:ext uri="{FF2B5EF4-FFF2-40B4-BE49-F238E27FC236}">
                <a16:creationId xmlns:a16="http://schemas.microsoft.com/office/drawing/2014/main" id="{C9A696DF-A689-463C-87C3-793C0D7C126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4" b="4"/>
          <a:stretch/>
        </p:blipFill>
        <p:spPr bwMode="auto">
          <a:xfrm>
            <a:off x="8878294" y="516835"/>
            <a:ext cx="2592126" cy="2592126"/>
          </a:xfrm>
          <a:custGeom>
            <a:avLst/>
            <a:gdLst/>
            <a:ahLst/>
            <a:cxnLst/>
            <a:rect l="l" t="t" r="r" b="b"/>
            <a:pathLst>
              <a:path w="2592126" h="2592126">
                <a:moveTo>
                  <a:pt x="1296063" y="0"/>
                </a:moveTo>
                <a:cubicBezTo>
                  <a:pt x="2011859" y="0"/>
                  <a:pt x="2592126" y="580267"/>
                  <a:pt x="2592126" y="1296063"/>
                </a:cubicBezTo>
                <a:cubicBezTo>
                  <a:pt x="2592126" y="2011859"/>
                  <a:pt x="2011859" y="2592126"/>
                  <a:pt x="1296063" y="2592126"/>
                </a:cubicBezTo>
                <a:cubicBezTo>
                  <a:pt x="580267" y="2592126"/>
                  <a:pt x="0" y="2011859"/>
                  <a:pt x="0" y="1296063"/>
                </a:cubicBezTo>
                <a:cubicBezTo>
                  <a:pt x="0" y="580267"/>
                  <a:pt x="580267" y="0"/>
                  <a:pt x="1296063" y="0"/>
                </a:cubicBezTo>
                <a:close/>
              </a:path>
            </a:pathLst>
          </a:cu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a:extLst>
              <a:ext uri="{FF2B5EF4-FFF2-40B4-BE49-F238E27FC236}">
                <a16:creationId xmlns:a16="http://schemas.microsoft.com/office/drawing/2014/main" id="{F7476A3E-C2C4-4081-80E1-EEFAE666566F}"/>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9312340" y="4563964"/>
            <a:ext cx="1503843" cy="1503843"/>
          </a:xfrm>
          <a:custGeom>
            <a:avLst/>
            <a:gdLst/>
            <a:ahLst/>
            <a:cxnLst/>
            <a:rect l="l" t="t" r="r" b="b"/>
            <a:pathLst>
              <a:path w="2592126" h="2592126">
                <a:moveTo>
                  <a:pt x="1296063" y="0"/>
                </a:moveTo>
                <a:cubicBezTo>
                  <a:pt x="2011859" y="0"/>
                  <a:pt x="2592126" y="580267"/>
                  <a:pt x="2592126" y="1296063"/>
                </a:cubicBezTo>
                <a:cubicBezTo>
                  <a:pt x="2592126" y="2011859"/>
                  <a:pt x="2011859" y="2592126"/>
                  <a:pt x="1296063" y="2592126"/>
                </a:cubicBezTo>
                <a:cubicBezTo>
                  <a:pt x="580267" y="2592126"/>
                  <a:pt x="0" y="2011859"/>
                  <a:pt x="0" y="1296063"/>
                </a:cubicBezTo>
                <a:cubicBezTo>
                  <a:pt x="0" y="580267"/>
                  <a:pt x="580267" y="0"/>
                  <a:pt x="1296063" y="0"/>
                </a:cubicBezTo>
                <a:close/>
              </a:path>
            </a:pathLst>
          </a:cu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Rectangle 27">
            <a:extLst>
              <a:ext uri="{FF2B5EF4-FFF2-40B4-BE49-F238E27FC236}">
                <a16:creationId xmlns:a16="http://schemas.microsoft.com/office/drawing/2014/main" id="{5A65989E-BBD5-44D7-AA86-7AFD5D46BB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231A2881-D8D7-4A7D-ACA3-E9F849F853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26750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A4FA72-531E-4221-8917-802F7AE13A6B}"/>
              </a:ext>
            </a:extLst>
          </p:cNvPr>
          <p:cNvSpPr>
            <a:spLocks noGrp="1"/>
          </p:cNvSpPr>
          <p:nvPr>
            <p:ph type="title"/>
          </p:nvPr>
        </p:nvSpPr>
        <p:spPr/>
        <p:txBody>
          <a:bodyPr/>
          <a:lstStyle/>
          <a:p>
            <a:r>
              <a:rPr lang="fr-FR" b="1" i="1" dirty="0" err="1"/>
              <a:t>Should</a:t>
            </a:r>
            <a:r>
              <a:rPr lang="fr-FR" b="1" i="1" dirty="0"/>
              <a:t> </a:t>
            </a:r>
            <a:r>
              <a:rPr lang="fr-FR" b="1" i="1" dirty="0" err="1"/>
              <a:t>you</a:t>
            </a:r>
            <a:r>
              <a:rPr lang="fr-FR" b="1" i="1" dirty="0"/>
              <a:t> </a:t>
            </a:r>
            <a:r>
              <a:rPr lang="fr-FR" b="1" i="1" dirty="0" err="1"/>
              <a:t>always</a:t>
            </a:r>
            <a:r>
              <a:rPr lang="fr-FR" b="1" i="1" dirty="0"/>
              <a:t> Opt-out?</a:t>
            </a:r>
            <a:endParaRPr lang="fr-FR" dirty="0"/>
          </a:p>
        </p:txBody>
      </p:sp>
      <p:sp>
        <p:nvSpPr>
          <p:cNvPr id="4" name="Espace réservé du contenu 2">
            <a:extLst>
              <a:ext uri="{FF2B5EF4-FFF2-40B4-BE49-F238E27FC236}">
                <a16:creationId xmlns:a16="http://schemas.microsoft.com/office/drawing/2014/main" id="{1D001358-1894-4123-BAFB-5F22E54F115B}"/>
              </a:ext>
            </a:extLst>
          </p:cNvPr>
          <p:cNvSpPr>
            <a:spLocks noGrp="1"/>
          </p:cNvSpPr>
          <p:nvPr>
            <p:ph idx="1"/>
          </p:nvPr>
        </p:nvSpPr>
        <p:spPr>
          <a:xfrm>
            <a:off x="838200" y="1469761"/>
            <a:ext cx="8652742" cy="4464000"/>
          </a:xfrm>
        </p:spPr>
        <p:txBody>
          <a:bodyPr/>
          <a:lstStyle/>
          <a:p>
            <a:pPr>
              <a:buFont typeface="Arial" panose="020B0604020202020204" pitchFamily="34" charset="0"/>
              <a:buChar char="•"/>
            </a:pPr>
            <a:r>
              <a:rPr lang="en-US" sz="2000" dirty="0"/>
              <a:t>Pros/Cons assessment of UPC jurisdiction from the patentee’s perspective: </a:t>
            </a:r>
          </a:p>
          <a:p>
            <a:pPr marL="0" indent="0">
              <a:buNone/>
            </a:pPr>
            <a:endParaRPr lang="en-US" dirty="0"/>
          </a:p>
          <a:p>
            <a:pPr marL="0" indent="0">
              <a:buNone/>
            </a:pPr>
            <a:endParaRPr lang="fr-FR" dirty="0"/>
          </a:p>
        </p:txBody>
      </p:sp>
      <p:graphicFrame>
        <p:nvGraphicFramePr>
          <p:cNvPr id="5" name="Tableau 7">
            <a:extLst>
              <a:ext uri="{FF2B5EF4-FFF2-40B4-BE49-F238E27FC236}">
                <a16:creationId xmlns:a16="http://schemas.microsoft.com/office/drawing/2014/main" id="{4A1EE4E0-196A-4013-A33E-AA93AF9C323D}"/>
              </a:ext>
            </a:extLst>
          </p:cNvPr>
          <p:cNvGraphicFramePr>
            <a:graphicFrameLocks noGrp="1"/>
          </p:cNvGraphicFramePr>
          <p:nvPr>
            <p:extLst>
              <p:ext uri="{D42A27DB-BD31-4B8C-83A1-F6EECF244321}">
                <p14:modId xmlns:p14="http://schemas.microsoft.com/office/powerpoint/2010/main" val="2043056139"/>
              </p:ext>
            </p:extLst>
          </p:nvPr>
        </p:nvGraphicFramePr>
        <p:xfrm>
          <a:off x="1580114" y="2253479"/>
          <a:ext cx="8485789" cy="4082640"/>
        </p:xfrm>
        <a:graphic>
          <a:graphicData uri="http://schemas.openxmlformats.org/drawingml/2006/table">
            <a:tbl>
              <a:tblPr firstRow="1" bandRow="1">
                <a:tableStyleId>{22838BEF-8BB2-4498-84A7-C5851F593DF1}</a:tableStyleId>
              </a:tblPr>
              <a:tblGrid>
                <a:gridCol w="6865441">
                  <a:extLst>
                    <a:ext uri="{9D8B030D-6E8A-4147-A177-3AD203B41FA5}">
                      <a16:colId xmlns:a16="http://schemas.microsoft.com/office/drawing/2014/main" val="1606131293"/>
                    </a:ext>
                  </a:extLst>
                </a:gridCol>
                <a:gridCol w="1620348">
                  <a:extLst>
                    <a:ext uri="{9D8B030D-6E8A-4147-A177-3AD203B41FA5}">
                      <a16:colId xmlns:a16="http://schemas.microsoft.com/office/drawing/2014/main" val="283700135"/>
                    </a:ext>
                  </a:extLst>
                </a:gridCol>
              </a:tblGrid>
              <a:tr h="1020660">
                <a:tc>
                  <a:txBody>
                    <a:bodyPr/>
                    <a:lstStyle/>
                    <a:p>
                      <a:r>
                        <a:rPr lang="en-US" b="0" dirty="0"/>
                        <a:t>Risk of global cancellation</a:t>
                      </a:r>
                      <a:endParaRPr lang="fr-FR" b="0" dirty="0"/>
                    </a:p>
                  </a:txBody>
                  <a:tcPr/>
                </a:tc>
                <a:tc>
                  <a:txBody>
                    <a:bodyPr/>
                    <a:lstStyle/>
                    <a:p>
                      <a:endParaRPr lang="fr-FR" dirty="0"/>
                    </a:p>
                    <a:p>
                      <a:endParaRPr lang="fr-FR" dirty="0"/>
                    </a:p>
                    <a:p>
                      <a:endParaRPr lang="fr-FR" dirty="0"/>
                    </a:p>
                  </a:txBody>
                  <a:tcPr/>
                </a:tc>
                <a:extLst>
                  <a:ext uri="{0D108BD9-81ED-4DB2-BD59-A6C34878D82A}">
                    <a16:rowId xmlns:a16="http://schemas.microsoft.com/office/drawing/2014/main" val="1867310301"/>
                  </a:ext>
                </a:extLst>
              </a:tr>
              <a:tr h="1020660">
                <a:tc>
                  <a:txBody>
                    <a:bodyPr/>
                    <a:lstStyle/>
                    <a:p>
                      <a:r>
                        <a:rPr lang="en-US" dirty="0"/>
                        <a:t>Possibility of obtaining injunctions and measures valid throughout the territory</a:t>
                      </a:r>
                      <a:endParaRPr lang="fr-FR" dirty="0"/>
                    </a:p>
                  </a:txBody>
                  <a:tcPr/>
                </a:tc>
                <a:tc>
                  <a:txBody>
                    <a:bodyPr/>
                    <a:lstStyle/>
                    <a:p>
                      <a:endParaRPr lang="fr-FR" dirty="0"/>
                    </a:p>
                    <a:p>
                      <a:endParaRPr lang="fr-FR" dirty="0"/>
                    </a:p>
                    <a:p>
                      <a:endParaRPr lang="fr-FR" dirty="0"/>
                    </a:p>
                  </a:txBody>
                  <a:tcPr/>
                </a:tc>
                <a:extLst>
                  <a:ext uri="{0D108BD9-81ED-4DB2-BD59-A6C34878D82A}">
                    <a16:rowId xmlns:a16="http://schemas.microsoft.com/office/drawing/2014/main" val="2999340838"/>
                  </a:ext>
                </a:extLst>
              </a:tr>
              <a:tr h="1020660">
                <a:tc>
                  <a:txBody>
                    <a:bodyPr/>
                    <a:lstStyle/>
                    <a:p>
                      <a:r>
                        <a:rPr lang="en-US" dirty="0"/>
                        <a:t>More expensive and complex procedure</a:t>
                      </a:r>
                      <a:endParaRPr lang="fr-FR" dirty="0"/>
                    </a:p>
                  </a:txBody>
                  <a:tcPr/>
                </a:tc>
                <a:tc>
                  <a:txBody>
                    <a:bodyPr/>
                    <a:lstStyle/>
                    <a:p>
                      <a:endParaRPr lang="fr-FR" dirty="0"/>
                    </a:p>
                    <a:p>
                      <a:endParaRPr lang="fr-FR" dirty="0"/>
                    </a:p>
                    <a:p>
                      <a:endParaRPr lang="fr-FR" dirty="0"/>
                    </a:p>
                  </a:txBody>
                  <a:tcPr/>
                </a:tc>
                <a:extLst>
                  <a:ext uri="{0D108BD9-81ED-4DB2-BD59-A6C34878D82A}">
                    <a16:rowId xmlns:a16="http://schemas.microsoft.com/office/drawing/2014/main" val="56222741"/>
                  </a:ext>
                </a:extLst>
              </a:tr>
              <a:tr h="1020660">
                <a:tc>
                  <a:txBody>
                    <a:bodyPr/>
                    <a:lstStyle/>
                    <a:p>
                      <a:r>
                        <a:rPr lang="fr-FR" dirty="0"/>
                        <a:t>Impact on portfolio valuation</a:t>
                      </a:r>
                    </a:p>
                  </a:txBody>
                  <a:tcPr/>
                </a:tc>
                <a:tc>
                  <a:txBody>
                    <a:bodyPr/>
                    <a:lstStyle/>
                    <a:p>
                      <a:endParaRPr lang="fr-FR" dirty="0"/>
                    </a:p>
                    <a:p>
                      <a:endParaRPr lang="fr-FR" dirty="0"/>
                    </a:p>
                    <a:p>
                      <a:endParaRPr lang="fr-FR" dirty="0"/>
                    </a:p>
                  </a:txBody>
                  <a:tcPr/>
                </a:tc>
                <a:extLst>
                  <a:ext uri="{0D108BD9-81ED-4DB2-BD59-A6C34878D82A}">
                    <a16:rowId xmlns:a16="http://schemas.microsoft.com/office/drawing/2014/main" val="917927649"/>
                  </a:ext>
                </a:extLst>
              </a:tr>
            </a:tbl>
          </a:graphicData>
        </a:graphic>
      </p:graphicFrame>
      <p:pic>
        <p:nvPicPr>
          <p:cNvPr id="6" name="Image 5">
            <a:extLst>
              <a:ext uri="{FF2B5EF4-FFF2-40B4-BE49-F238E27FC236}">
                <a16:creationId xmlns:a16="http://schemas.microsoft.com/office/drawing/2014/main" id="{D5747D00-C4ED-45D2-B134-2C7F75241B73}"/>
              </a:ext>
            </a:extLst>
          </p:cNvPr>
          <p:cNvPicPr/>
          <p:nvPr/>
        </p:nvPicPr>
        <p:blipFill>
          <a:blip r:embed="rId2">
            <a:extLst>
              <a:ext uri="{BEBA8EAE-BF5A-486C-A8C5-ECC9F3942E4B}">
                <a14:imgProps xmlns:a14="http://schemas.microsoft.com/office/drawing/2010/main">
                  <a14:imgLayer r:embed="rId3">
                    <a14:imgEffect>
                      <a14:backgroundRemoval t="10000" b="90000" l="9836" r="90164">
                        <a14:foregroundMark x1="48634" y1="34324" x2="48634" y2="34324"/>
                        <a14:foregroundMark x1="90164" y1="48919" x2="90164" y2="48919"/>
                      </a14:backgroundRemoval>
                    </a14:imgEffect>
                  </a14:imgLayer>
                </a14:imgProps>
              </a:ext>
            </a:extLst>
          </a:blip>
          <a:stretch>
            <a:fillRect/>
          </a:stretch>
        </p:blipFill>
        <p:spPr>
          <a:xfrm>
            <a:off x="8750641" y="2345323"/>
            <a:ext cx="983588" cy="900001"/>
          </a:xfrm>
          <a:prstGeom prst="rect">
            <a:avLst/>
          </a:prstGeom>
        </p:spPr>
      </p:pic>
      <p:pic>
        <p:nvPicPr>
          <p:cNvPr id="7" name="Image 6">
            <a:extLst>
              <a:ext uri="{FF2B5EF4-FFF2-40B4-BE49-F238E27FC236}">
                <a16:creationId xmlns:a16="http://schemas.microsoft.com/office/drawing/2014/main" id="{3979A380-E97A-430E-A820-90B716293885}"/>
              </a:ext>
            </a:extLst>
          </p:cNvPr>
          <p:cNvPicPr/>
          <p:nvPr/>
        </p:nvPicPr>
        <p:blipFill>
          <a:blip r:embed="rId2">
            <a:extLst>
              <a:ext uri="{BEBA8EAE-BF5A-486C-A8C5-ECC9F3942E4B}">
                <a14:imgProps xmlns:a14="http://schemas.microsoft.com/office/drawing/2010/main">
                  <a14:imgLayer r:embed="rId3">
                    <a14:imgEffect>
                      <a14:backgroundRemoval t="10000" b="90000" l="9836" r="90164">
                        <a14:foregroundMark x1="48634" y1="34324" x2="48634" y2="34324"/>
                        <a14:foregroundMark x1="90164" y1="48919" x2="90164" y2="48919"/>
                      </a14:backgroundRemoval>
                    </a14:imgEffect>
                  </a14:imgLayer>
                </a14:imgProps>
              </a:ext>
            </a:extLst>
          </a:blip>
          <a:stretch>
            <a:fillRect/>
          </a:stretch>
        </p:blipFill>
        <p:spPr>
          <a:xfrm>
            <a:off x="8792000" y="4340721"/>
            <a:ext cx="983588" cy="900001"/>
          </a:xfrm>
          <a:prstGeom prst="rect">
            <a:avLst/>
          </a:prstGeom>
        </p:spPr>
      </p:pic>
      <p:pic>
        <p:nvPicPr>
          <p:cNvPr id="8" name="Image 7">
            <a:extLst>
              <a:ext uri="{FF2B5EF4-FFF2-40B4-BE49-F238E27FC236}">
                <a16:creationId xmlns:a16="http://schemas.microsoft.com/office/drawing/2014/main" id="{ABEE1D68-39ED-44B4-AC75-643F9CCC5901}"/>
              </a:ext>
            </a:extLst>
          </p:cNvPr>
          <p:cNvPicPr>
            <a:picLocks noChangeAspect="1"/>
          </p:cNvPicPr>
          <p:nvPr/>
        </p:nvPicPr>
        <p:blipFill>
          <a:blip r:embed="rId4"/>
          <a:stretch>
            <a:fillRect/>
          </a:stretch>
        </p:blipFill>
        <p:spPr>
          <a:xfrm>
            <a:off x="8835859" y="3381630"/>
            <a:ext cx="813151" cy="813151"/>
          </a:xfrm>
          <a:prstGeom prst="rect">
            <a:avLst/>
          </a:prstGeom>
        </p:spPr>
      </p:pic>
      <p:pic>
        <p:nvPicPr>
          <p:cNvPr id="9" name="Image 8">
            <a:extLst>
              <a:ext uri="{FF2B5EF4-FFF2-40B4-BE49-F238E27FC236}">
                <a16:creationId xmlns:a16="http://schemas.microsoft.com/office/drawing/2014/main" id="{73E4A92B-BB04-436F-8355-45E6EAF769A6}"/>
              </a:ext>
            </a:extLst>
          </p:cNvPr>
          <p:cNvPicPr>
            <a:picLocks noChangeAspect="1"/>
          </p:cNvPicPr>
          <p:nvPr/>
        </p:nvPicPr>
        <p:blipFill>
          <a:blip r:embed="rId4"/>
          <a:stretch>
            <a:fillRect/>
          </a:stretch>
        </p:blipFill>
        <p:spPr>
          <a:xfrm>
            <a:off x="8921078" y="5396937"/>
            <a:ext cx="813151" cy="813151"/>
          </a:xfrm>
          <a:prstGeom prst="rect">
            <a:avLst/>
          </a:prstGeom>
        </p:spPr>
      </p:pic>
    </p:spTree>
    <p:extLst>
      <p:ext uri="{BB962C8B-B14F-4D97-AF65-F5344CB8AC3E}">
        <p14:creationId xmlns:p14="http://schemas.microsoft.com/office/powerpoint/2010/main" val="772281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8AB45F-E5A8-4711-A0A4-C68A4E4E027C}"/>
              </a:ext>
            </a:extLst>
          </p:cNvPr>
          <p:cNvSpPr>
            <a:spLocks noGrp="1"/>
          </p:cNvSpPr>
          <p:nvPr>
            <p:ph type="title"/>
          </p:nvPr>
        </p:nvSpPr>
        <p:spPr>
          <a:xfrm>
            <a:off x="971550" y="357957"/>
            <a:ext cx="10048875" cy="1325563"/>
          </a:xfrm>
        </p:spPr>
        <p:txBody>
          <a:bodyPr>
            <a:normAutofit/>
          </a:bodyPr>
          <a:lstStyle/>
          <a:p>
            <a:pPr algn="ctr"/>
            <a:r>
              <a:rPr lang="en-US" sz="4000" b="1" i="1" dirty="0"/>
              <a:t>What impact will the new system have on current contracts? </a:t>
            </a:r>
            <a:endParaRPr lang="fr-FR" sz="4000" dirty="0"/>
          </a:p>
        </p:txBody>
      </p:sp>
      <p:sp>
        <p:nvSpPr>
          <p:cNvPr id="4" name="Espace réservé du contenu 2">
            <a:extLst>
              <a:ext uri="{FF2B5EF4-FFF2-40B4-BE49-F238E27FC236}">
                <a16:creationId xmlns:a16="http://schemas.microsoft.com/office/drawing/2014/main" id="{D86D359E-46D7-4717-97DA-3FB19612DA29}"/>
              </a:ext>
            </a:extLst>
          </p:cNvPr>
          <p:cNvSpPr>
            <a:spLocks noGrp="1"/>
          </p:cNvSpPr>
          <p:nvPr>
            <p:ph idx="1"/>
          </p:nvPr>
        </p:nvSpPr>
        <p:spPr>
          <a:xfrm>
            <a:off x="838200" y="1825625"/>
            <a:ext cx="10515600" cy="4351338"/>
          </a:xfrm>
        </p:spPr>
        <p:txBody>
          <a:bodyPr/>
          <a:lstStyle/>
          <a:p>
            <a:pPr marL="0" indent="0">
              <a:buNone/>
            </a:pPr>
            <a:r>
              <a:rPr lang="fr-FR" sz="2400" b="1" dirty="0"/>
              <a:t>CASE STUDY</a:t>
            </a:r>
          </a:p>
          <a:p>
            <a:pPr marL="0" indent="0">
              <a:buNone/>
            </a:pPr>
            <a:r>
              <a:rPr lang="fr-FR" sz="2400" b="1" dirty="0"/>
              <a:t>A patent in </a:t>
            </a:r>
            <a:r>
              <a:rPr lang="fr-FR" sz="2400" b="1" dirty="0" err="1"/>
              <a:t>co-ownership</a:t>
            </a:r>
            <a:r>
              <a:rPr lang="fr-FR" sz="2400" b="1" dirty="0"/>
              <a:t> :</a:t>
            </a:r>
          </a:p>
          <a:p>
            <a:pPr>
              <a:buFont typeface="Arial" panose="020B0604020202020204" pitchFamily="34" charset="0"/>
              <a:buChar char="•"/>
            </a:pPr>
            <a:r>
              <a:rPr lang="fr-FR" sz="2400" dirty="0"/>
              <a:t> </a:t>
            </a:r>
            <a:r>
              <a:rPr lang="en-US" sz="2400" dirty="0"/>
              <a:t>A "classical" EP patent is co-owned by a laboratory and a public research organization</a:t>
            </a:r>
          </a:p>
          <a:p>
            <a:pPr marL="0" indent="0">
              <a:buNone/>
            </a:pPr>
            <a:endParaRPr lang="en-US" sz="2400" dirty="0"/>
          </a:p>
          <a:p>
            <a:pPr>
              <a:buFont typeface="Arial" panose="020B0604020202020204" pitchFamily="34" charset="0"/>
              <a:buChar char="•"/>
            </a:pPr>
            <a:r>
              <a:rPr lang="en-US" sz="2400" dirty="0"/>
              <a:t>The patent is "weak" and a central validity attack before the JUB is feared</a:t>
            </a:r>
          </a:p>
          <a:p>
            <a:pPr>
              <a:buFont typeface="Arial" panose="020B0604020202020204" pitchFamily="34" charset="0"/>
              <a:buChar char="•"/>
            </a:pPr>
            <a:endParaRPr lang="fr-FR" b="1" dirty="0"/>
          </a:p>
          <a:p>
            <a:pPr marL="0" indent="0">
              <a:buNone/>
            </a:pPr>
            <a:endParaRPr lang="fr-FR" b="1" dirty="0"/>
          </a:p>
        </p:txBody>
      </p:sp>
      <p:sp>
        <p:nvSpPr>
          <p:cNvPr id="5" name="Flèche : droite 4">
            <a:extLst>
              <a:ext uri="{FF2B5EF4-FFF2-40B4-BE49-F238E27FC236}">
                <a16:creationId xmlns:a16="http://schemas.microsoft.com/office/drawing/2014/main" id="{5DCB8BB7-2596-4857-A306-490C1503C47D}"/>
              </a:ext>
            </a:extLst>
          </p:cNvPr>
          <p:cNvSpPr/>
          <p:nvPr/>
        </p:nvSpPr>
        <p:spPr>
          <a:xfrm>
            <a:off x="2305999" y="4659579"/>
            <a:ext cx="1064124" cy="594000"/>
          </a:xfrm>
          <a:prstGeom prst="right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a:extLst>
              <a:ext uri="{FF2B5EF4-FFF2-40B4-BE49-F238E27FC236}">
                <a16:creationId xmlns:a16="http://schemas.microsoft.com/office/drawing/2014/main" id="{49E97051-B665-40DB-83B8-3B94C84F94AD}"/>
              </a:ext>
            </a:extLst>
          </p:cNvPr>
          <p:cNvSpPr txBox="1"/>
          <p:nvPr/>
        </p:nvSpPr>
        <p:spPr>
          <a:xfrm>
            <a:off x="3678269" y="4541080"/>
            <a:ext cx="4977503" cy="830997"/>
          </a:xfrm>
          <a:prstGeom prst="rect">
            <a:avLst/>
          </a:prstGeom>
          <a:noFill/>
        </p:spPr>
        <p:txBody>
          <a:bodyPr wrap="square" rtlCol="0">
            <a:spAutoFit/>
          </a:bodyPr>
          <a:lstStyle/>
          <a:p>
            <a:r>
              <a:rPr lang="en-US" sz="2400" b="1" dirty="0"/>
              <a:t>The opt out request must be signed by all co-owners to be valid</a:t>
            </a:r>
          </a:p>
        </p:txBody>
      </p:sp>
    </p:spTree>
    <p:extLst>
      <p:ext uri="{BB962C8B-B14F-4D97-AF65-F5344CB8AC3E}">
        <p14:creationId xmlns:p14="http://schemas.microsoft.com/office/powerpoint/2010/main" val="2781211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6">
            <a:extLst>
              <a:ext uri="{FF2B5EF4-FFF2-40B4-BE49-F238E27FC236}">
                <a16:creationId xmlns:a16="http://schemas.microsoft.com/office/drawing/2014/main" id="{3259E2C8-3DB1-4C9E-B16B-11A45447E661}"/>
              </a:ext>
            </a:extLst>
          </p:cNvPr>
          <p:cNvSpPr txBox="1">
            <a:spLocks noGrp="1"/>
          </p:cNvSpPr>
          <p:nvPr>
            <p:ph idx="1"/>
          </p:nvPr>
        </p:nvSpPr>
        <p:spPr>
          <a:xfrm>
            <a:off x="838200" y="928980"/>
            <a:ext cx="10515600" cy="2564805"/>
          </a:xfrm>
          <a:prstGeom prst="rect">
            <a:avLst/>
          </a:prstGeom>
          <a:noFill/>
        </p:spPr>
        <p:txBody>
          <a:bodyPr wrap="square" rtlCol="0">
            <a:spAutoFit/>
          </a:bodyPr>
          <a:lstStyle/>
          <a:p>
            <a:pPr marL="285750" indent="-285750">
              <a:buFont typeface="Arial" panose="020B0604020202020204" pitchFamily="34" charset="0"/>
              <a:buChar char="•"/>
            </a:pPr>
            <a:r>
              <a:rPr lang="en-US" dirty="0"/>
              <a:t>Because of the unanimity rule, it is very difficult to reach an agreement during the course of the co-ownership</a:t>
            </a:r>
          </a:p>
          <a:p>
            <a:pPr marL="285750" indent="-285750">
              <a:buFont typeface="Arial" panose="020B0604020202020204" pitchFamily="34" charset="0"/>
              <a:buChar char="•"/>
            </a:pPr>
            <a:r>
              <a:rPr lang="en-US" dirty="0"/>
              <a:t>In the meantime, an action for nullity is initiated before the JUB as soon as it comes into force</a:t>
            </a:r>
          </a:p>
          <a:p>
            <a:pPr marL="742950" lvl="1" indent="-285750">
              <a:buFont typeface="Arial" panose="020B0604020202020204" pitchFamily="34" charset="0"/>
              <a:buChar char="•"/>
            </a:pPr>
            <a:r>
              <a:rPr lang="en-US" dirty="0"/>
              <a:t>"impossible“ opt out</a:t>
            </a:r>
          </a:p>
          <a:p>
            <a:pPr marL="742950" lvl="1" indent="-285750">
              <a:buFont typeface="Arial" panose="020B0604020202020204" pitchFamily="34" charset="0"/>
              <a:buChar char="•"/>
            </a:pPr>
            <a:r>
              <a:rPr lang="en-US" dirty="0"/>
              <a:t>Risk of global annulment </a:t>
            </a:r>
            <a:endParaRPr lang="fr-FR" dirty="0"/>
          </a:p>
        </p:txBody>
      </p:sp>
      <p:sp>
        <p:nvSpPr>
          <p:cNvPr id="6" name="Flèche : droite 5">
            <a:extLst>
              <a:ext uri="{FF2B5EF4-FFF2-40B4-BE49-F238E27FC236}">
                <a16:creationId xmlns:a16="http://schemas.microsoft.com/office/drawing/2014/main" id="{3B718B47-5CA0-4EF2-A0A3-FA1319A2C6FC}"/>
              </a:ext>
            </a:extLst>
          </p:cNvPr>
          <p:cNvSpPr/>
          <p:nvPr/>
        </p:nvSpPr>
        <p:spPr>
          <a:xfrm>
            <a:off x="2224147" y="4390268"/>
            <a:ext cx="1064124" cy="594000"/>
          </a:xfrm>
          <a:prstGeom prst="right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a:extLst>
              <a:ext uri="{FF2B5EF4-FFF2-40B4-BE49-F238E27FC236}">
                <a16:creationId xmlns:a16="http://schemas.microsoft.com/office/drawing/2014/main" id="{C56B8582-F80E-406B-843D-21ADF19F4432}"/>
              </a:ext>
            </a:extLst>
          </p:cNvPr>
          <p:cNvSpPr txBox="1"/>
          <p:nvPr/>
        </p:nvSpPr>
        <p:spPr>
          <a:xfrm>
            <a:off x="3742089" y="3942682"/>
            <a:ext cx="7468836" cy="1631216"/>
          </a:xfrm>
          <a:prstGeom prst="rect">
            <a:avLst/>
          </a:prstGeom>
          <a:noFill/>
        </p:spPr>
        <p:txBody>
          <a:bodyPr wrap="square" rtlCol="0">
            <a:spAutoFit/>
          </a:bodyPr>
          <a:lstStyle/>
          <a:p>
            <a:r>
              <a:rPr lang="en-US" sz="2000" b="1" dirty="0"/>
              <a:t>1st option</a:t>
            </a:r>
            <a:r>
              <a:rPr lang="en-US" sz="2000" dirty="0"/>
              <a:t>: the question of the opt out is discussed at the outset and written into the condominium by laws (unless a better common opinion is given later)</a:t>
            </a:r>
          </a:p>
          <a:p>
            <a:r>
              <a:rPr lang="en-US" sz="2000" b="1" dirty="0"/>
              <a:t>2nd option</a:t>
            </a:r>
            <a:r>
              <a:rPr lang="en-US" sz="2000" dirty="0"/>
              <a:t>: only one co-owner can decide (derogation from the legal regime)</a:t>
            </a:r>
            <a:endParaRPr lang="fr-FR" sz="2000" dirty="0"/>
          </a:p>
        </p:txBody>
      </p:sp>
    </p:spTree>
    <p:extLst>
      <p:ext uri="{BB962C8B-B14F-4D97-AF65-F5344CB8AC3E}">
        <p14:creationId xmlns:p14="http://schemas.microsoft.com/office/powerpoint/2010/main" val="2489647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90F7D6-13D1-4E36-BE10-E15AD9C3BD51}"/>
              </a:ext>
            </a:extLst>
          </p:cNvPr>
          <p:cNvSpPr>
            <a:spLocks noGrp="1"/>
          </p:cNvSpPr>
          <p:nvPr>
            <p:ph type="title"/>
          </p:nvPr>
        </p:nvSpPr>
        <p:spPr/>
        <p:txBody>
          <a:bodyPr/>
          <a:lstStyle/>
          <a:p>
            <a:r>
              <a:rPr lang="fr-FR" b="1" dirty="0"/>
              <a:t>III. Right to </a:t>
            </a:r>
            <a:r>
              <a:rPr lang="fr-FR" b="1" dirty="0" err="1"/>
              <a:t>bring</a:t>
            </a:r>
            <a:r>
              <a:rPr lang="fr-FR" b="1" dirty="0"/>
              <a:t> an action</a:t>
            </a:r>
          </a:p>
        </p:txBody>
      </p:sp>
      <p:sp>
        <p:nvSpPr>
          <p:cNvPr id="3" name="Espace réservé du contenu 2">
            <a:extLst>
              <a:ext uri="{FF2B5EF4-FFF2-40B4-BE49-F238E27FC236}">
                <a16:creationId xmlns:a16="http://schemas.microsoft.com/office/drawing/2014/main" id="{02D9AB0C-F4FD-4405-914B-55B55681E37C}"/>
              </a:ext>
            </a:extLst>
          </p:cNvPr>
          <p:cNvSpPr>
            <a:spLocks noGrp="1"/>
          </p:cNvSpPr>
          <p:nvPr>
            <p:ph idx="1"/>
          </p:nvPr>
        </p:nvSpPr>
        <p:spPr/>
        <p:txBody>
          <a:bodyPr/>
          <a:lstStyle/>
          <a:p>
            <a:pPr marL="0" indent="0">
              <a:buNone/>
            </a:pPr>
            <a:r>
              <a:rPr lang="fr-FR" b="1" dirty="0"/>
              <a:t>The </a:t>
            </a:r>
            <a:r>
              <a:rPr lang="fr-FR" b="1" dirty="0" err="1"/>
              <a:t>Licensee’s</a:t>
            </a:r>
            <a:r>
              <a:rPr lang="fr-FR" b="1" dirty="0"/>
              <a:t> right </a:t>
            </a:r>
          </a:p>
          <a:p>
            <a:pPr marL="0" indent="0">
              <a:buNone/>
            </a:pPr>
            <a:endParaRPr lang="fr-FR" b="1" dirty="0"/>
          </a:p>
        </p:txBody>
      </p:sp>
      <p:sp>
        <p:nvSpPr>
          <p:cNvPr id="4" name="Espace réservé du contenu 2">
            <a:extLst>
              <a:ext uri="{FF2B5EF4-FFF2-40B4-BE49-F238E27FC236}">
                <a16:creationId xmlns:a16="http://schemas.microsoft.com/office/drawing/2014/main" id="{B966B555-ACA1-4FD4-A018-BBA9D0F7C687}"/>
              </a:ext>
            </a:extLst>
          </p:cNvPr>
          <p:cNvSpPr txBox="1">
            <a:spLocks/>
          </p:cNvSpPr>
          <p:nvPr/>
        </p:nvSpPr>
        <p:spPr>
          <a:xfrm>
            <a:off x="838200" y="2432963"/>
            <a:ext cx="8436984" cy="3744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n-GB" sz="2000" dirty="0">
                <a:solidFill>
                  <a:srgbClr val="000000"/>
                </a:solidFill>
                <a:ea typeface="Times New Roman" panose="02020603050405020304" pitchFamily="18" charset="0"/>
              </a:rPr>
              <a:t>Article 47 UPCA, “</a:t>
            </a:r>
            <a:r>
              <a:rPr lang="en-GB" sz="2000" i="1" dirty="0">
                <a:solidFill>
                  <a:srgbClr val="000000"/>
                </a:solidFill>
                <a:ea typeface="Times New Roman" panose="02020603050405020304" pitchFamily="18" charset="0"/>
              </a:rPr>
              <a:t>Unless the licensing agreement provides otherwise, the holder of an exclusive license in respect of a patent shall be entitled to bring actions before the Court under the same circumstances as the patent proprietor, provided that the patent proprietor is given prior notice”.</a:t>
            </a:r>
            <a:r>
              <a:rPr lang="en-GB" sz="2000" dirty="0">
                <a:solidFill>
                  <a:srgbClr val="000000"/>
                </a:solidFill>
                <a:ea typeface="Times New Roman" panose="02020603050405020304" pitchFamily="18" charset="0"/>
              </a:rPr>
              <a:t> </a:t>
            </a:r>
            <a:endParaRPr lang="fr-FR" sz="3200" dirty="0"/>
          </a:p>
        </p:txBody>
      </p:sp>
      <p:sp>
        <p:nvSpPr>
          <p:cNvPr id="5" name="Flèche : droite 4">
            <a:extLst>
              <a:ext uri="{FF2B5EF4-FFF2-40B4-BE49-F238E27FC236}">
                <a16:creationId xmlns:a16="http://schemas.microsoft.com/office/drawing/2014/main" id="{2F5550CD-5923-4715-8D33-3E0D62311643}"/>
              </a:ext>
            </a:extLst>
          </p:cNvPr>
          <p:cNvSpPr/>
          <p:nvPr/>
        </p:nvSpPr>
        <p:spPr>
          <a:xfrm>
            <a:off x="2069448" y="4719021"/>
            <a:ext cx="1064124" cy="594000"/>
          </a:xfrm>
          <a:prstGeom prst="right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a:extLst>
              <a:ext uri="{FF2B5EF4-FFF2-40B4-BE49-F238E27FC236}">
                <a16:creationId xmlns:a16="http://schemas.microsoft.com/office/drawing/2014/main" id="{ACC3C5F0-E9F8-43A8-A70E-A22349874477}"/>
              </a:ext>
            </a:extLst>
          </p:cNvPr>
          <p:cNvSpPr txBox="1"/>
          <p:nvPr/>
        </p:nvSpPr>
        <p:spPr>
          <a:xfrm>
            <a:off x="3310418" y="4554356"/>
            <a:ext cx="5964765" cy="1015663"/>
          </a:xfrm>
          <a:prstGeom prst="rect">
            <a:avLst/>
          </a:prstGeom>
          <a:noFill/>
        </p:spPr>
        <p:txBody>
          <a:bodyPr wrap="square" rtlCol="0">
            <a:spAutoFit/>
          </a:bodyPr>
          <a:lstStyle/>
          <a:p>
            <a:pPr algn="just"/>
            <a:r>
              <a:rPr lang="fr-FR" sz="2000" dirty="0" err="1"/>
              <a:t>Might</a:t>
            </a:r>
            <a:r>
              <a:rPr lang="fr-FR" sz="2000" dirty="0"/>
              <a:t> </a:t>
            </a:r>
            <a:r>
              <a:rPr lang="fr-FR" sz="2000" dirty="0" err="1"/>
              <a:t>be</a:t>
            </a:r>
            <a:r>
              <a:rPr lang="fr-FR" sz="2000" dirty="0"/>
              <a:t> </a:t>
            </a:r>
            <a:r>
              <a:rPr lang="fr-FR" sz="2000" dirty="0" err="1"/>
              <a:t>easier</a:t>
            </a:r>
            <a:r>
              <a:rPr lang="fr-FR" sz="2000" dirty="0"/>
              <a:t> for a </a:t>
            </a:r>
            <a:r>
              <a:rPr lang="fr-FR" sz="2000" dirty="0" err="1"/>
              <a:t>licensee</a:t>
            </a:r>
            <a:r>
              <a:rPr lang="fr-FR" sz="2000" dirty="0"/>
              <a:t> to </a:t>
            </a:r>
            <a:r>
              <a:rPr lang="fr-FR" sz="2000" dirty="0" err="1"/>
              <a:t>bring</a:t>
            </a:r>
            <a:r>
              <a:rPr lang="fr-FR" sz="2000" dirty="0"/>
              <a:t> an action </a:t>
            </a:r>
            <a:r>
              <a:rPr lang="fr-FR" sz="2000" dirty="0" err="1"/>
              <a:t>before</a:t>
            </a:r>
            <a:r>
              <a:rPr lang="fr-FR" sz="2000" dirty="0"/>
              <a:t> UPC </a:t>
            </a:r>
            <a:r>
              <a:rPr lang="fr-FR" sz="2000" dirty="0" err="1"/>
              <a:t>than</a:t>
            </a:r>
            <a:r>
              <a:rPr lang="fr-FR" sz="2000" dirty="0"/>
              <a:t> </a:t>
            </a:r>
            <a:r>
              <a:rPr lang="fr-FR" sz="2000" dirty="0" err="1"/>
              <a:t>before</a:t>
            </a:r>
            <a:r>
              <a:rPr lang="fr-FR" sz="2000" dirty="0"/>
              <a:t> national courts, national </a:t>
            </a:r>
            <a:r>
              <a:rPr lang="fr-FR" sz="2000" dirty="0" err="1"/>
              <a:t>laws</a:t>
            </a:r>
            <a:r>
              <a:rPr lang="fr-FR" sz="2000" dirty="0"/>
              <a:t> </a:t>
            </a:r>
            <a:r>
              <a:rPr lang="fr-FR" sz="2000" dirty="0" err="1"/>
              <a:t>being</a:t>
            </a:r>
            <a:r>
              <a:rPr lang="fr-FR" sz="2000" dirty="0"/>
              <a:t> possible more </a:t>
            </a:r>
            <a:r>
              <a:rPr lang="fr-FR" sz="2000" dirty="0" err="1"/>
              <a:t>demanding</a:t>
            </a:r>
            <a:r>
              <a:rPr lang="fr-FR" sz="2000" dirty="0"/>
              <a:t> in </a:t>
            </a:r>
            <a:r>
              <a:rPr lang="fr-FR" sz="2000" dirty="0" err="1"/>
              <a:t>this</a:t>
            </a:r>
            <a:r>
              <a:rPr lang="fr-FR" sz="2000" dirty="0"/>
              <a:t> respect</a:t>
            </a:r>
          </a:p>
        </p:txBody>
      </p:sp>
      <p:pic>
        <p:nvPicPr>
          <p:cNvPr id="7" name="Image 6">
            <a:extLst>
              <a:ext uri="{FF2B5EF4-FFF2-40B4-BE49-F238E27FC236}">
                <a16:creationId xmlns:a16="http://schemas.microsoft.com/office/drawing/2014/main" id="{D2408B57-0FBC-4FF5-ADD0-BDC4178BCDC8}"/>
              </a:ext>
            </a:extLst>
          </p:cNvPr>
          <p:cNvPicPr>
            <a:picLocks noChangeAspect="1"/>
          </p:cNvPicPr>
          <p:nvPr/>
        </p:nvPicPr>
        <p:blipFill>
          <a:blip r:embed="rId2"/>
          <a:stretch>
            <a:fillRect/>
          </a:stretch>
        </p:blipFill>
        <p:spPr>
          <a:xfrm>
            <a:off x="8904582" y="474736"/>
            <a:ext cx="2852478" cy="1552615"/>
          </a:xfrm>
          <a:prstGeom prst="rect">
            <a:avLst/>
          </a:prstGeom>
        </p:spPr>
      </p:pic>
    </p:spTree>
    <p:extLst>
      <p:ext uri="{BB962C8B-B14F-4D97-AF65-F5344CB8AC3E}">
        <p14:creationId xmlns:p14="http://schemas.microsoft.com/office/powerpoint/2010/main" val="266369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124F7FCF-18E4-4729-BFC1-B4818498A061}"/>
              </a:ext>
            </a:extLst>
          </p:cNvPr>
          <p:cNvPicPr>
            <a:picLocks noChangeAspect="1"/>
          </p:cNvPicPr>
          <p:nvPr/>
        </p:nvPicPr>
        <p:blipFill>
          <a:blip r:embed="rId2"/>
          <a:stretch>
            <a:fillRect/>
          </a:stretch>
        </p:blipFill>
        <p:spPr>
          <a:xfrm>
            <a:off x="465337" y="772992"/>
            <a:ext cx="1472612" cy="1321441"/>
          </a:xfrm>
          <a:prstGeom prst="rect">
            <a:avLst/>
          </a:prstGeom>
        </p:spPr>
      </p:pic>
      <p:sp>
        <p:nvSpPr>
          <p:cNvPr id="5" name="Espace réservé du contenu 2">
            <a:extLst>
              <a:ext uri="{FF2B5EF4-FFF2-40B4-BE49-F238E27FC236}">
                <a16:creationId xmlns:a16="http://schemas.microsoft.com/office/drawing/2014/main" id="{479FE4DC-6A8C-45E6-B48E-0AE2FAB7D9F0}"/>
              </a:ext>
            </a:extLst>
          </p:cNvPr>
          <p:cNvSpPr>
            <a:spLocks noGrp="1"/>
          </p:cNvSpPr>
          <p:nvPr>
            <p:ph idx="1"/>
          </p:nvPr>
        </p:nvSpPr>
        <p:spPr>
          <a:xfrm>
            <a:off x="2172591" y="935162"/>
            <a:ext cx="6739217" cy="1550586"/>
          </a:xfrm>
        </p:spPr>
        <p:txBody>
          <a:bodyPr>
            <a:normAutofit/>
          </a:bodyPr>
          <a:lstStyle/>
          <a:p>
            <a:pPr algn="just">
              <a:buFont typeface="Arial" panose="020B0604020202020204" pitchFamily="34" charset="0"/>
              <a:buChar char="•"/>
            </a:pPr>
            <a:r>
              <a:rPr lang="fr-FR" sz="2000"/>
              <a:t>An action brought by a licensee may have irreversible consequences  </a:t>
            </a:r>
          </a:p>
          <a:p>
            <a:pPr algn="just">
              <a:buFont typeface="Arial" panose="020B0604020202020204" pitchFamily="34" charset="0"/>
              <a:buChar char="•"/>
            </a:pPr>
            <a:r>
              <a:rPr lang="fr-FR" sz="2000"/>
              <a:t>It will </a:t>
            </a:r>
            <a:r>
              <a:rPr lang="en-GB" sz="2000"/>
              <a:t>“freeze” the </a:t>
            </a:r>
            <a:r>
              <a:rPr lang="fr-FR" sz="2000"/>
              <a:t>situation and paralyze the possibility of taking advantage of the opt-out and withdrawal mechanism  </a:t>
            </a:r>
            <a:endParaRPr lang="fr-FR" sz="2000" dirty="0"/>
          </a:p>
        </p:txBody>
      </p:sp>
      <p:pic>
        <p:nvPicPr>
          <p:cNvPr id="6" name="Image 5">
            <a:extLst>
              <a:ext uri="{FF2B5EF4-FFF2-40B4-BE49-F238E27FC236}">
                <a16:creationId xmlns:a16="http://schemas.microsoft.com/office/drawing/2014/main" id="{5D570B0B-CE16-4882-8EF6-62F84AB521D5}"/>
              </a:ext>
            </a:extLst>
          </p:cNvPr>
          <p:cNvPicPr>
            <a:picLocks noChangeAspect="1"/>
          </p:cNvPicPr>
          <p:nvPr/>
        </p:nvPicPr>
        <p:blipFill>
          <a:blip r:embed="rId3"/>
          <a:stretch>
            <a:fillRect/>
          </a:stretch>
        </p:blipFill>
        <p:spPr>
          <a:xfrm>
            <a:off x="4473086" y="2320055"/>
            <a:ext cx="1385888" cy="1512881"/>
          </a:xfrm>
          <a:prstGeom prst="rect">
            <a:avLst/>
          </a:prstGeom>
        </p:spPr>
      </p:pic>
      <p:sp>
        <p:nvSpPr>
          <p:cNvPr id="7" name="Flèche : droite 6">
            <a:extLst>
              <a:ext uri="{FF2B5EF4-FFF2-40B4-BE49-F238E27FC236}">
                <a16:creationId xmlns:a16="http://schemas.microsoft.com/office/drawing/2014/main" id="{03AA4C30-D27E-4538-8E8C-9D50C7632C34}"/>
              </a:ext>
            </a:extLst>
          </p:cNvPr>
          <p:cNvSpPr/>
          <p:nvPr/>
        </p:nvSpPr>
        <p:spPr>
          <a:xfrm>
            <a:off x="2172591" y="4909012"/>
            <a:ext cx="667182" cy="452062"/>
          </a:xfrm>
          <a:prstGeom prst="right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a:extLst>
              <a:ext uri="{FF2B5EF4-FFF2-40B4-BE49-F238E27FC236}">
                <a16:creationId xmlns:a16="http://schemas.microsoft.com/office/drawing/2014/main" id="{2320F66B-3450-44D9-84EE-4D2526078E37}"/>
              </a:ext>
            </a:extLst>
          </p:cNvPr>
          <p:cNvSpPr txBox="1"/>
          <p:nvPr/>
        </p:nvSpPr>
        <p:spPr>
          <a:xfrm>
            <a:off x="3036025" y="4578875"/>
            <a:ext cx="6364898" cy="1385700"/>
          </a:xfrm>
          <a:prstGeom prst="rect">
            <a:avLst/>
          </a:prstGeom>
          <a:noFill/>
        </p:spPr>
        <p:txBody>
          <a:bodyPr wrap="square" rtlCol="0">
            <a:spAutoFit/>
          </a:bodyPr>
          <a:lstStyle/>
          <a:p>
            <a:pPr lvl="0" algn="just">
              <a:lnSpc>
                <a:spcPct val="107000"/>
              </a:lnSpc>
              <a:spcAft>
                <a:spcPts val="800"/>
              </a:spcAft>
            </a:pPr>
            <a:r>
              <a:rPr lang="en-GB" sz="2000" dirty="0">
                <a:solidFill>
                  <a:srgbClr val="000000"/>
                </a:solidFill>
                <a:effectLst/>
                <a:ea typeface="Times New Roman" panose="02020603050405020304" pitchFamily="18" charset="0"/>
                <a:cs typeface="Calibri" panose="020F0502020204030204" pitchFamily="34" charset="0"/>
              </a:rPr>
              <a:t>Proprietors should then carry out an audit of the relevant provisions of the license agreements before entry into force of the UPC to avoid uncontrolled initiatives by licensees. </a:t>
            </a:r>
            <a:endParaRPr lang="fr-FR" sz="2000" dirty="0">
              <a:effectLst/>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9239426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1207A72A-7EF8-4EE4-8E69-6937760DB721}"/>
              </a:ext>
            </a:extLst>
          </p:cNvPr>
          <p:cNvPicPr/>
          <p:nvPr/>
        </p:nvPicPr>
        <p:blipFill rotWithShape="1">
          <a:blip r:embed="rId2">
            <a:extLst>
              <a:ext uri="{BEBA8EAE-BF5A-486C-A8C5-ECC9F3942E4B}">
                <a14:imgProps xmlns:a14="http://schemas.microsoft.com/office/drawing/2010/main">
                  <a14:imgLayer r:embed="rId3">
                    <a14:imgEffect>
                      <a14:backgroundRemoval t="9470" b="89773" l="5276" r="93046">
                        <a14:foregroundMark x1="8393" y1="32576" x2="8393" y2="32576"/>
                        <a14:foregroundMark x1="79856" y1="25000" x2="79856" y2="25000"/>
                        <a14:foregroundMark x1="74341" y1="79167" x2="74341" y2="79167"/>
                        <a14:foregroundMark x1="44365" y1="82955" x2="44365" y2="82955"/>
                        <a14:foregroundMark x1="23022" y1="79545" x2="23022" y2="79545"/>
                        <a14:foregroundMark x1="5276" y1="37500" x2="5276" y2="37500"/>
                        <a14:foregroundMark x1="63309" y1="21970" x2="63309" y2="21970"/>
                        <a14:foregroundMark x1="93046" y1="39394" x2="93046" y2="39394"/>
                        <a14:foregroundMark x1="48441" y1="9470" x2="48441" y2="9470"/>
                        <a14:foregroundMark x1="62110" y1="18939" x2="62110" y2="18939"/>
                        <a14:foregroundMark x1="63789" y1="27273" x2="63789" y2="27273"/>
                        <a14:foregroundMark x1="62350" y1="18939" x2="62350" y2="18939"/>
                        <a14:foregroundMark x1="62110" y1="18939" x2="62110" y2="18939"/>
                        <a14:foregroundMark x1="62350" y1="20076" x2="62350" y2="20076"/>
                        <a14:foregroundMark x1="63549" y1="26515" x2="63549" y2="26515"/>
                        <a14:foregroundMark x1="62590" y1="19697" x2="62590" y2="19697"/>
                        <a14:foregroundMark x1="63789" y1="26894" x2="63789" y2="26894"/>
                        <a14:foregroundMark x1="64029" y1="28409" x2="64029" y2="28409"/>
                        <a14:foregroundMark x1="64029" y1="30682" x2="64029" y2="30682"/>
                        <a14:foregroundMark x1="64269" y1="27652" x2="64269" y2="27652"/>
                        <a14:foregroundMark x1="64269" y1="26515" x2="64269" y2="26515"/>
                        <a14:foregroundMark x1="68825" y1="34470" x2="68825" y2="34470"/>
                        <a14:foregroundMark x1="68345" y1="34470" x2="68345" y2="34470"/>
                        <a14:foregroundMark x1="68585" y1="35606" x2="68585" y2="35606"/>
                        <a14:backgroundMark x1="50839" y1="59848" x2="50839" y2="59848"/>
                        <a14:backgroundMark x1="61151" y1="36364" x2="61151" y2="36364"/>
                        <a14:backgroundMark x1="61871" y1="25000" x2="61871" y2="25000"/>
                        <a14:backgroundMark x1="82734" y1="56061" x2="82734" y2="56061"/>
                        <a14:backgroundMark x1="85851" y1="53030" x2="85851" y2="53030"/>
                        <a14:backgroundMark x1="83933" y1="54545" x2="83933" y2="54545"/>
                        <a14:backgroundMark x1="90168" y1="32197" x2="90168" y2="32197"/>
                        <a14:backgroundMark x1="89448" y1="30303" x2="89448" y2="30303"/>
                        <a14:backgroundMark x1="61871" y1="21970" x2="61871" y2="21970"/>
                        <a14:backgroundMark x1="60911" y1="20455" x2="60911" y2="20455"/>
                        <a14:backgroundMark x1="61871" y1="20076" x2="61871" y2="20076"/>
                        <a14:backgroundMark x1="62110" y1="18939" x2="62110" y2="18939"/>
                        <a14:backgroundMark x1="62590" y1="18939" x2="62590" y2="18939"/>
                        <a14:backgroundMark x1="63549" y1="26894" x2="63549" y2="26894"/>
                        <a14:backgroundMark x1="64508" y1="26515" x2="64508" y2="26515"/>
                        <a14:backgroundMark x1="63549" y1="26894" x2="63549" y2="26894"/>
                        <a14:backgroundMark x1="64029" y1="27652" x2="64029" y2="27652"/>
                        <a14:backgroundMark x1="63789" y1="26515" x2="63789" y2="26515"/>
                        <a14:backgroundMark x1="64269" y1="26894" x2="64269" y2="26894"/>
                        <a14:backgroundMark x1="63789" y1="28030" x2="63789" y2="28030"/>
                        <a14:backgroundMark x1="63789" y1="28030" x2="63789" y2="28030"/>
                        <a14:backgroundMark x1="62830" y1="26894" x2="62830" y2="26894"/>
                        <a14:backgroundMark x1="63549" y1="26515" x2="63549" y2="26515"/>
                        <a14:backgroundMark x1="64988" y1="28030" x2="64988" y2="28030"/>
                        <a14:backgroundMark x1="63789" y1="26515" x2="63789" y2="26515"/>
                        <a14:backgroundMark x1="63789" y1="27273" x2="63789" y2="27273"/>
                        <a14:backgroundMark x1="62590" y1="19697" x2="62590" y2="19697"/>
                        <a14:backgroundMark x1="68106" y1="36364" x2="68106" y2="36364"/>
                      </a14:backgroundRemoval>
                    </a14:imgEffect>
                  </a14:imgLayer>
                </a14:imgProps>
              </a:ext>
            </a:extLst>
          </a:blip>
          <a:srcRect t="987" r="-1" b="10163"/>
          <a:stretch/>
        </p:blipFill>
        <p:spPr>
          <a:xfrm>
            <a:off x="-1" y="10"/>
            <a:ext cx="12192000" cy="6857990"/>
          </a:xfrm>
          <a:prstGeom prst="rect">
            <a:avLst/>
          </a:prstGeom>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re 1">
            <a:extLst>
              <a:ext uri="{FF2B5EF4-FFF2-40B4-BE49-F238E27FC236}">
                <a16:creationId xmlns:a16="http://schemas.microsoft.com/office/drawing/2014/main" id="{FCA0C3A9-01A8-4836-A369-EC86BB68C3D3}"/>
              </a:ext>
            </a:extLst>
          </p:cNvPr>
          <p:cNvSpPr>
            <a:spLocks noGrp="1"/>
          </p:cNvSpPr>
          <p:nvPr>
            <p:ph type="title"/>
          </p:nvPr>
        </p:nvSpPr>
        <p:spPr>
          <a:xfrm>
            <a:off x="709448" y="1913950"/>
            <a:ext cx="4204137" cy="1342754"/>
          </a:xfrm>
        </p:spPr>
        <p:txBody>
          <a:bodyPr>
            <a:normAutofit/>
          </a:bodyPr>
          <a:lstStyle/>
          <a:p>
            <a:pPr algn="ctr"/>
            <a:r>
              <a:rPr lang="fr-FR" sz="3600"/>
              <a:t>Questions ?</a:t>
            </a:r>
          </a:p>
        </p:txBody>
      </p:sp>
      <p:cxnSp>
        <p:nvCxnSpPr>
          <p:cNvPr id="11" name="Straight Connector 10">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2E62334E-A28F-4115-B725-3ADED2F8D1F4}"/>
              </a:ext>
            </a:extLst>
          </p:cNvPr>
          <p:cNvSpPr>
            <a:spLocks noGrp="1"/>
          </p:cNvSpPr>
          <p:nvPr>
            <p:ph idx="1"/>
          </p:nvPr>
        </p:nvSpPr>
        <p:spPr>
          <a:xfrm>
            <a:off x="525516" y="3417573"/>
            <a:ext cx="4593021" cy="2619839"/>
          </a:xfrm>
        </p:spPr>
        <p:txBody>
          <a:bodyPr anchor="ctr">
            <a:normAutofit/>
          </a:bodyPr>
          <a:lstStyle/>
          <a:p>
            <a:r>
              <a:rPr lang="fr-FR" sz="1800" dirty="0"/>
              <a:t>Jean-Baptiste Thiénot </a:t>
            </a:r>
          </a:p>
          <a:p>
            <a:r>
              <a:rPr lang="fr-FR" sz="1600" dirty="0"/>
              <a:t>jean-baptiste.thienot@cms-fl.com</a:t>
            </a:r>
            <a:endParaRPr lang="fr-FR" sz="1800" dirty="0"/>
          </a:p>
        </p:txBody>
      </p:sp>
    </p:spTree>
    <p:extLst>
      <p:ext uri="{BB962C8B-B14F-4D97-AF65-F5344CB8AC3E}">
        <p14:creationId xmlns:p14="http://schemas.microsoft.com/office/powerpoint/2010/main" val="30510596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46880-57A4-4D5F-ADE9-E62033EC6ED6}"/>
              </a:ext>
            </a:extLst>
          </p:cNvPr>
          <p:cNvSpPr>
            <a:spLocks noGrp="1"/>
          </p:cNvSpPr>
          <p:nvPr>
            <p:ph type="title"/>
          </p:nvPr>
        </p:nvSpPr>
        <p:spPr/>
        <p:txBody>
          <a:bodyPr/>
          <a:lstStyle/>
          <a:p>
            <a:r>
              <a:rPr lang="en-US" dirty="0"/>
              <a:t>POLL (questions to be asked at beginning and at end) (10’)</a:t>
            </a:r>
            <a:endParaRPr lang="en-GB" dirty="0"/>
          </a:p>
        </p:txBody>
      </p:sp>
      <p:sp>
        <p:nvSpPr>
          <p:cNvPr id="3" name="Content Placeholder 2">
            <a:extLst>
              <a:ext uri="{FF2B5EF4-FFF2-40B4-BE49-F238E27FC236}">
                <a16:creationId xmlns:a16="http://schemas.microsoft.com/office/drawing/2014/main" id="{33CBB512-E5BC-478E-9EBE-6E8F6E2B7947}"/>
              </a:ext>
            </a:extLst>
          </p:cNvPr>
          <p:cNvSpPr>
            <a:spLocks noGrp="1"/>
          </p:cNvSpPr>
          <p:nvPr>
            <p:ph idx="1"/>
          </p:nvPr>
        </p:nvSpPr>
        <p:spPr/>
        <p:txBody>
          <a:bodyPr/>
          <a:lstStyle/>
          <a:p>
            <a:r>
              <a:rPr lang="en-US" dirty="0"/>
              <a:t>Background:</a:t>
            </a:r>
          </a:p>
          <a:p>
            <a:pPr marL="457200" lvl="1" indent="0">
              <a:buNone/>
            </a:pPr>
            <a:r>
              <a:rPr lang="en-US" dirty="0"/>
              <a:t>Industry/academic/private practice</a:t>
            </a:r>
          </a:p>
          <a:p>
            <a:pPr marL="457200" lvl="1" indent="0">
              <a:buNone/>
            </a:pPr>
            <a:endParaRPr lang="en-US" dirty="0"/>
          </a:p>
          <a:p>
            <a:r>
              <a:rPr lang="en-US" dirty="0"/>
              <a:t>Question 1: will you apply for a unitary patent? YES/NO </a:t>
            </a:r>
          </a:p>
          <a:p>
            <a:r>
              <a:rPr lang="en-US" dirty="0"/>
              <a:t>Question 2: will you review your patent portfolio? YES/NO</a:t>
            </a:r>
          </a:p>
          <a:p>
            <a:r>
              <a:rPr lang="en-US" dirty="0"/>
              <a:t>Question 3: will you review your license agreements? YES/NO</a:t>
            </a:r>
          </a:p>
          <a:p>
            <a:endParaRPr lang="en-US" dirty="0"/>
          </a:p>
        </p:txBody>
      </p:sp>
    </p:spTree>
    <p:extLst>
      <p:ext uri="{BB962C8B-B14F-4D97-AF65-F5344CB8AC3E}">
        <p14:creationId xmlns:p14="http://schemas.microsoft.com/office/powerpoint/2010/main" val="24875074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5C599-4229-4A45-B7F0-61BAF93BBC27}"/>
              </a:ext>
            </a:extLst>
          </p:cNvPr>
          <p:cNvSpPr>
            <a:spLocks noGrp="1"/>
          </p:cNvSpPr>
          <p:nvPr>
            <p:ph type="title"/>
          </p:nvPr>
        </p:nvSpPr>
        <p:spPr/>
        <p:txBody>
          <a:bodyPr/>
          <a:lstStyle/>
          <a:p>
            <a:r>
              <a:rPr lang="en-US" dirty="0"/>
              <a:t>Topic 1: request for unitary effect (20’)  </a:t>
            </a:r>
            <a:endParaRPr lang="en-GB" dirty="0"/>
          </a:p>
        </p:txBody>
      </p:sp>
      <p:sp>
        <p:nvSpPr>
          <p:cNvPr id="3" name="Content Placeholder 2">
            <a:extLst>
              <a:ext uri="{FF2B5EF4-FFF2-40B4-BE49-F238E27FC236}">
                <a16:creationId xmlns:a16="http://schemas.microsoft.com/office/drawing/2014/main" id="{2E142C23-2041-4831-BC6E-EC556F99AF6F}"/>
              </a:ext>
            </a:extLst>
          </p:cNvPr>
          <p:cNvSpPr>
            <a:spLocks noGrp="1"/>
          </p:cNvSpPr>
          <p:nvPr>
            <p:ph idx="1"/>
          </p:nvPr>
        </p:nvSpPr>
        <p:spPr>
          <a:xfrm>
            <a:off x="838200" y="1690688"/>
            <a:ext cx="10515600" cy="4351338"/>
          </a:xfrm>
        </p:spPr>
        <p:txBody>
          <a:bodyPr>
            <a:normAutofit fontScale="77500" lnSpcReduction="20000"/>
          </a:bodyPr>
          <a:lstStyle/>
          <a:p>
            <a:r>
              <a:rPr lang="en-US" dirty="0"/>
              <a:t>Proprietor is in control, but who is the proprietor? Need to be recorded in patent register?</a:t>
            </a:r>
          </a:p>
          <a:p>
            <a:r>
              <a:rPr lang="en-US" dirty="0"/>
              <a:t>Problems with entitlement, time to resolve? What are the timelines? </a:t>
            </a:r>
          </a:p>
          <a:p>
            <a:r>
              <a:rPr lang="en-US" dirty="0"/>
              <a:t>In case of co-ownership: all parties must agree </a:t>
            </a:r>
          </a:p>
          <a:p>
            <a:r>
              <a:rPr lang="en-US" dirty="0"/>
              <a:t>In case of co-ownership: if contractually one party is responsible for patent maintenance, prosecution, can this party make all decisions?</a:t>
            </a:r>
          </a:p>
          <a:p>
            <a:r>
              <a:rPr lang="en-US" dirty="0"/>
              <a:t>Risk of being challenged (in case of wrong entitlement) and ending with an invalid patent?</a:t>
            </a:r>
          </a:p>
          <a:p>
            <a:r>
              <a:rPr lang="en-US" dirty="0"/>
              <a:t>Which law applies to ownership issues? </a:t>
            </a:r>
          </a:p>
          <a:p>
            <a:r>
              <a:rPr lang="en-US" dirty="0"/>
              <a:t>What if patentee opted-out against will of licensee? What the legal basis for licensee?</a:t>
            </a:r>
          </a:p>
          <a:p>
            <a:r>
              <a:rPr lang="en-US" dirty="0"/>
              <a:t>Can a licensee challenge the validity of an opt-out? </a:t>
            </a:r>
          </a:p>
          <a:p>
            <a:r>
              <a:rPr lang="en-US" dirty="0"/>
              <a:t>Effect of nationality of first inventor </a:t>
            </a:r>
          </a:p>
          <a:p>
            <a:r>
              <a:rPr lang="en-US" dirty="0"/>
              <a:t>Any effect for renumeration of inventors?</a:t>
            </a:r>
          </a:p>
          <a:p>
            <a:pPr marL="0" indent="0">
              <a:buNone/>
            </a:pPr>
            <a:endParaRPr lang="en-US" dirty="0"/>
          </a:p>
          <a:p>
            <a:endParaRPr lang="en-US" dirty="0"/>
          </a:p>
          <a:p>
            <a:endParaRPr lang="en-US" dirty="0"/>
          </a:p>
          <a:p>
            <a:endParaRPr lang="en-GB" dirty="0"/>
          </a:p>
        </p:txBody>
      </p:sp>
    </p:spTree>
    <p:extLst>
      <p:ext uri="{BB962C8B-B14F-4D97-AF65-F5344CB8AC3E}">
        <p14:creationId xmlns:p14="http://schemas.microsoft.com/office/powerpoint/2010/main" val="1122257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D6467-C93B-4DA6-B85C-364AE9C00A79}"/>
              </a:ext>
            </a:extLst>
          </p:cNvPr>
          <p:cNvSpPr>
            <a:spLocks noGrp="1"/>
          </p:cNvSpPr>
          <p:nvPr>
            <p:ph type="title"/>
          </p:nvPr>
        </p:nvSpPr>
        <p:spPr/>
        <p:txBody>
          <a:bodyPr/>
          <a:lstStyle/>
          <a:p>
            <a:r>
              <a:rPr lang="en-US" dirty="0"/>
              <a:t>Intro (15’)</a:t>
            </a:r>
            <a:endParaRPr lang="en-GB" dirty="0"/>
          </a:p>
        </p:txBody>
      </p:sp>
      <p:sp>
        <p:nvSpPr>
          <p:cNvPr id="3" name="Content Placeholder 2">
            <a:extLst>
              <a:ext uri="{FF2B5EF4-FFF2-40B4-BE49-F238E27FC236}">
                <a16:creationId xmlns:a16="http://schemas.microsoft.com/office/drawing/2014/main" id="{384A2046-C58D-4DAF-A2C7-08DCA257B1A9}"/>
              </a:ext>
            </a:extLst>
          </p:cNvPr>
          <p:cNvSpPr>
            <a:spLocks noGrp="1"/>
          </p:cNvSpPr>
          <p:nvPr>
            <p:ph idx="1"/>
          </p:nvPr>
        </p:nvSpPr>
        <p:spPr/>
        <p:txBody>
          <a:bodyPr/>
          <a:lstStyle/>
          <a:p>
            <a:pPr marL="0" indent="0">
              <a:buNone/>
            </a:pPr>
            <a:r>
              <a:rPr lang="en-US" dirty="0"/>
              <a:t>BIO presenters!</a:t>
            </a:r>
          </a:p>
        </p:txBody>
      </p:sp>
    </p:spTree>
    <p:extLst>
      <p:ext uri="{BB962C8B-B14F-4D97-AF65-F5344CB8AC3E}">
        <p14:creationId xmlns:p14="http://schemas.microsoft.com/office/powerpoint/2010/main" val="12572204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5C599-4229-4A45-B7F0-61BAF93BBC27}"/>
              </a:ext>
            </a:extLst>
          </p:cNvPr>
          <p:cNvSpPr>
            <a:spLocks noGrp="1"/>
          </p:cNvSpPr>
          <p:nvPr>
            <p:ph type="title"/>
          </p:nvPr>
        </p:nvSpPr>
        <p:spPr/>
        <p:txBody>
          <a:bodyPr/>
          <a:lstStyle/>
          <a:p>
            <a:r>
              <a:rPr lang="en-US" dirty="0"/>
              <a:t>Topic 2: Opt-out (20’)</a:t>
            </a:r>
            <a:endParaRPr lang="en-GB" dirty="0"/>
          </a:p>
        </p:txBody>
      </p:sp>
      <p:sp>
        <p:nvSpPr>
          <p:cNvPr id="3" name="Content Placeholder 2">
            <a:extLst>
              <a:ext uri="{FF2B5EF4-FFF2-40B4-BE49-F238E27FC236}">
                <a16:creationId xmlns:a16="http://schemas.microsoft.com/office/drawing/2014/main" id="{2E142C23-2041-4831-BC6E-EC556F99AF6F}"/>
              </a:ext>
            </a:extLst>
          </p:cNvPr>
          <p:cNvSpPr>
            <a:spLocks noGrp="1"/>
          </p:cNvSpPr>
          <p:nvPr>
            <p:ph idx="1"/>
          </p:nvPr>
        </p:nvSpPr>
        <p:spPr>
          <a:xfrm>
            <a:off x="838200" y="1690688"/>
            <a:ext cx="10515600" cy="4351338"/>
          </a:xfrm>
        </p:spPr>
        <p:txBody>
          <a:bodyPr>
            <a:normAutofit fontScale="92500" lnSpcReduction="20000"/>
          </a:bodyPr>
          <a:lstStyle/>
          <a:p>
            <a:r>
              <a:rPr lang="en-US" dirty="0"/>
              <a:t>When is the opt-out effective? </a:t>
            </a:r>
          </a:p>
          <a:p>
            <a:r>
              <a:rPr lang="en-US" dirty="0"/>
              <a:t>What happens when an action has started before opting out?</a:t>
            </a:r>
          </a:p>
          <a:p>
            <a:r>
              <a:rPr lang="en-US" dirty="0"/>
              <a:t>Opt-out will be preferred? Means status quo? Or not?</a:t>
            </a:r>
          </a:p>
          <a:p>
            <a:r>
              <a:rPr lang="en-US" dirty="0"/>
              <a:t>When should/can you opt back in? can you rely that this strategy will work?</a:t>
            </a:r>
          </a:p>
          <a:p>
            <a:r>
              <a:rPr lang="en-US" dirty="0"/>
              <a:t>Is the transitional period not bringing more uncertainty? (more shopping)</a:t>
            </a:r>
          </a:p>
          <a:p>
            <a:r>
              <a:rPr lang="en-GB" dirty="0"/>
              <a:t>Will the sunrise </a:t>
            </a:r>
            <a:r>
              <a:rPr lang="en-US" dirty="0"/>
              <a:t>period be sufficient to avoid competitors initiating a revocation action before the UPC?</a:t>
            </a:r>
          </a:p>
          <a:p>
            <a:r>
              <a:rPr lang="en-US" dirty="0"/>
              <a:t>How can an opt-out be withdrawn?</a:t>
            </a:r>
          </a:p>
          <a:p>
            <a:r>
              <a:rPr lang="en-US" dirty="0"/>
              <a:t>Is opting-out a sign of lack of trust (not believing that the patent will survive a “global” attack)? </a:t>
            </a:r>
          </a:p>
          <a:p>
            <a:endParaRPr lang="en-US" dirty="0"/>
          </a:p>
          <a:p>
            <a:endParaRPr lang="en-GB" dirty="0"/>
          </a:p>
        </p:txBody>
      </p:sp>
    </p:spTree>
    <p:extLst>
      <p:ext uri="{BB962C8B-B14F-4D97-AF65-F5344CB8AC3E}">
        <p14:creationId xmlns:p14="http://schemas.microsoft.com/office/powerpoint/2010/main" val="19769639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7A1FD-C733-4F5D-8BAF-B256CD97A005}"/>
              </a:ext>
            </a:extLst>
          </p:cNvPr>
          <p:cNvSpPr>
            <a:spLocks noGrp="1"/>
          </p:cNvSpPr>
          <p:nvPr>
            <p:ph type="title"/>
          </p:nvPr>
        </p:nvSpPr>
        <p:spPr/>
        <p:txBody>
          <a:bodyPr/>
          <a:lstStyle/>
          <a:p>
            <a:r>
              <a:rPr lang="en-US" dirty="0"/>
              <a:t>Topic 3: right to bring an action (20’)</a:t>
            </a:r>
            <a:endParaRPr lang="en-GB" dirty="0"/>
          </a:p>
        </p:txBody>
      </p:sp>
      <p:sp>
        <p:nvSpPr>
          <p:cNvPr id="3" name="Content Placeholder 2">
            <a:extLst>
              <a:ext uri="{FF2B5EF4-FFF2-40B4-BE49-F238E27FC236}">
                <a16:creationId xmlns:a16="http://schemas.microsoft.com/office/drawing/2014/main" id="{D5743CEF-BAC6-424F-98BC-ADF76B7A15B9}"/>
              </a:ext>
            </a:extLst>
          </p:cNvPr>
          <p:cNvSpPr>
            <a:spLocks noGrp="1"/>
          </p:cNvSpPr>
          <p:nvPr>
            <p:ph idx="1"/>
          </p:nvPr>
        </p:nvSpPr>
        <p:spPr>
          <a:xfrm>
            <a:off x="838200" y="1492250"/>
            <a:ext cx="10515600" cy="4351338"/>
          </a:xfrm>
        </p:spPr>
        <p:txBody>
          <a:bodyPr>
            <a:normAutofit fontScale="92500" lnSpcReduction="10000"/>
          </a:bodyPr>
          <a:lstStyle/>
          <a:p>
            <a:r>
              <a:rPr lang="en-US" dirty="0"/>
              <a:t>More liberal than many national laws? Not true for Belgium (non-exclusive licensee loses his right to stand)</a:t>
            </a:r>
            <a:r>
              <a:rPr lang="en-GB" dirty="0"/>
              <a:t> </a:t>
            </a:r>
          </a:p>
          <a:p>
            <a:r>
              <a:rPr lang="en-GB" dirty="0"/>
              <a:t>Licensee does have a saying as licensee can choose UPC or national court</a:t>
            </a:r>
          </a:p>
          <a:p>
            <a:r>
              <a:rPr lang="en-GB" dirty="0"/>
              <a:t>Effect of action of one licensee towards other licensees</a:t>
            </a:r>
          </a:p>
          <a:p>
            <a:r>
              <a:rPr lang="en-GB" dirty="0"/>
              <a:t>Who can claim damages? Which court?</a:t>
            </a:r>
          </a:p>
          <a:p>
            <a:r>
              <a:rPr lang="en-GB" dirty="0"/>
              <a:t>Will a burst of litigation start soon? </a:t>
            </a:r>
          </a:p>
          <a:p>
            <a:r>
              <a:rPr lang="en-GB" dirty="0"/>
              <a:t>More actions expected from non-EU parties? </a:t>
            </a:r>
          </a:p>
          <a:p>
            <a:r>
              <a:rPr lang="en-GB" dirty="0"/>
              <a:t>New playing field for NPE?</a:t>
            </a:r>
          </a:p>
          <a:p>
            <a:r>
              <a:rPr lang="en-GB" dirty="0"/>
              <a:t>Opportunity to shape case law? </a:t>
            </a:r>
          </a:p>
          <a:p>
            <a:r>
              <a:rPr lang="en-GB" dirty="0"/>
              <a:t>Will UPC have a saying in SEP/FRAND disputes?</a:t>
            </a:r>
          </a:p>
          <a:p>
            <a:endParaRPr lang="en-GB" dirty="0"/>
          </a:p>
          <a:p>
            <a:pPr marL="0" indent="0">
              <a:buNone/>
            </a:pPr>
            <a:endParaRPr lang="en-US" dirty="0"/>
          </a:p>
        </p:txBody>
      </p:sp>
    </p:spTree>
    <p:extLst>
      <p:ext uri="{BB962C8B-B14F-4D97-AF65-F5344CB8AC3E}">
        <p14:creationId xmlns:p14="http://schemas.microsoft.com/office/powerpoint/2010/main" val="8834632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7B6B2-26F3-4C84-8425-B6E9B315C2A8}"/>
              </a:ext>
            </a:extLst>
          </p:cNvPr>
          <p:cNvSpPr>
            <a:spLocks noGrp="1"/>
          </p:cNvSpPr>
          <p:nvPr>
            <p:ph type="title"/>
          </p:nvPr>
        </p:nvSpPr>
        <p:spPr/>
        <p:txBody>
          <a:bodyPr/>
          <a:lstStyle/>
          <a:p>
            <a:r>
              <a:rPr lang="en-US" dirty="0"/>
              <a:t>Repeat poll (10’)</a:t>
            </a:r>
            <a:endParaRPr lang="en-GB" dirty="0"/>
          </a:p>
        </p:txBody>
      </p:sp>
      <p:sp>
        <p:nvSpPr>
          <p:cNvPr id="3" name="Content Placeholder 2">
            <a:extLst>
              <a:ext uri="{FF2B5EF4-FFF2-40B4-BE49-F238E27FC236}">
                <a16:creationId xmlns:a16="http://schemas.microsoft.com/office/drawing/2014/main" id="{A4278942-333C-499F-AAD2-F8E7B6096CE6}"/>
              </a:ext>
            </a:extLst>
          </p:cNvPr>
          <p:cNvSpPr>
            <a:spLocks noGrp="1"/>
          </p:cNvSpPr>
          <p:nvPr>
            <p:ph idx="1"/>
          </p:nvPr>
        </p:nvSpPr>
        <p:spPr/>
        <p:txBody>
          <a:bodyPr/>
          <a:lstStyle/>
          <a:p>
            <a:r>
              <a:rPr lang="en-US" dirty="0"/>
              <a:t>Question 1: will you apply for a unitary patent? YES/NO </a:t>
            </a:r>
          </a:p>
          <a:p>
            <a:r>
              <a:rPr lang="en-US" dirty="0"/>
              <a:t>Question 2: will you review your patent portfolio? YES/NO</a:t>
            </a:r>
          </a:p>
          <a:p>
            <a:r>
              <a:rPr lang="en-US" dirty="0"/>
              <a:t>Question 3: will you review your license agreements? YES/NO</a:t>
            </a:r>
          </a:p>
        </p:txBody>
      </p:sp>
    </p:spTree>
    <p:extLst>
      <p:ext uri="{BB962C8B-B14F-4D97-AF65-F5344CB8AC3E}">
        <p14:creationId xmlns:p14="http://schemas.microsoft.com/office/powerpoint/2010/main" val="28941540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71BBC-20B6-4CC2-82DF-546DAE07139F}"/>
              </a:ext>
            </a:extLst>
          </p:cNvPr>
          <p:cNvSpPr>
            <a:spLocks noGrp="1"/>
          </p:cNvSpPr>
          <p:nvPr>
            <p:ph type="title"/>
          </p:nvPr>
        </p:nvSpPr>
        <p:spPr/>
        <p:txBody>
          <a:bodyPr/>
          <a:lstStyle/>
          <a:p>
            <a:r>
              <a:rPr lang="en-US"/>
              <a:t>Conclusion (10’)</a:t>
            </a:r>
            <a:endParaRPr lang="en-GB" dirty="0"/>
          </a:p>
        </p:txBody>
      </p:sp>
      <p:sp>
        <p:nvSpPr>
          <p:cNvPr id="3" name="Content Placeholder 2">
            <a:extLst>
              <a:ext uri="{FF2B5EF4-FFF2-40B4-BE49-F238E27FC236}">
                <a16:creationId xmlns:a16="http://schemas.microsoft.com/office/drawing/2014/main" id="{41D29465-6C93-4A60-9E56-00143B4647C2}"/>
              </a:ext>
            </a:extLst>
          </p:cNvPr>
          <p:cNvSpPr>
            <a:spLocks noGrp="1"/>
          </p:cNvSpPr>
          <p:nvPr>
            <p:ph idx="1"/>
          </p:nvPr>
        </p:nvSpPr>
        <p:spPr/>
        <p:txBody>
          <a:bodyPr/>
          <a:lstStyle/>
          <a:p>
            <a:r>
              <a:rPr lang="en-US" dirty="0"/>
              <a:t>Best practices according to panel members</a:t>
            </a:r>
            <a:endParaRPr lang="en-GB" dirty="0"/>
          </a:p>
        </p:txBody>
      </p:sp>
    </p:spTree>
    <p:extLst>
      <p:ext uri="{BB962C8B-B14F-4D97-AF65-F5344CB8AC3E}">
        <p14:creationId xmlns:p14="http://schemas.microsoft.com/office/powerpoint/2010/main" val="36816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73FAE7-A821-41B7-9C5A-D5B0B3B1DEC5}"/>
              </a:ext>
            </a:extLst>
          </p:cNvPr>
          <p:cNvSpPr>
            <a:spLocks noGrp="1"/>
          </p:cNvSpPr>
          <p:nvPr>
            <p:ph type="title"/>
          </p:nvPr>
        </p:nvSpPr>
        <p:spPr>
          <a:xfrm>
            <a:off x="4965430" y="629268"/>
            <a:ext cx="6586491" cy="1286160"/>
          </a:xfrm>
        </p:spPr>
        <p:txBody>
          <a:bodyPr anchor="b">
            <a:normAutofit/>
          </a:bodyPr>
          <a:lstStyle/>
          <a:p>
            <a:pPr algn="ctr"/>
            <a:r>
              <a:rPr lang="fr-FR" b="1" dirty="0"/>
              <a:t>Jean-Baptiste Thiénot</a:t>
            </a:r>
          </a:p>
        </p:txBody>
      </p:sp>
      <p:sp>
        <p:nvSpPr>
          <p:cNvPr id="3" name="Espace réservé du contenu 2">
            <a:extLst>
              <a:ext uri="{FF2B5EF4-FFF2-40B4-BE49-F238E27FC236}">
                <a16:creationId xmlns:a16="http://schemas.microsoft.com/office/drawing/2014/main" id="{53DD96B3-0058-420E-9D16-6DAE480CC5E8}"/>
              </a:ext>
            </a:extLst>
          </p:cNvPr>
          <p:cNvSpPr>
            <a:spLocks noGrp="1"/>
          </p:cNvSpPr>
          <p:nvPr>
            <p:ph idx="1"/>
          </p:nvPr>
        </p:nvSpPr>
        <p:spPr>
          <a:xfrm>
            <a:off x="4965431" y="2438400"/>
            <a:ext cx="6586489" cy="3785419"/>
          </a:xfrm>
        </p:spPr>
        <p:txBody>
          <a:bodyPr>
            <a:normAutofit/>
          </a:bodyPr>
          <a:lstStyle/>
          <a:p>
            <a:pPr marL="0" indent="0">
              <a:buNone/>
            </a:pPr>
            <a:r>
              <a:rPr lang="en-US" sz="2000" dirty="0"/>
              <a:t>Partner in the IP/IT team of CMS Francis Lefebvre Avocats. His practice focuses on industrial property law, particularly patent law.</a:t>
            </a:r>
          </a:p>
          <a:p>
            <a:pPr marL="0" indent="0">
              <a:buNone/>
            </a:pPr>
            <a:r>
              <a:rPr lang="en-US" sz="2000" dirty="0"/>
              <a:t>His practice covers litigation (infringement and nullity actions, employee invention issues) as well as advice and drafting of contracts (R&amp;D contracts, assignment and licensing, audit of rights portfolio) in various industrial sectors, in particular in the life sciences, mechanical and electronic fields. He is frequently involved in matters relating to products subject to specific regulations. </a:t>
            </a:r>
            <a:endParaRPr lang="fr-FR" sz="2000" dirty="0"/>
          </a:p>
          <a:p>
            <a:endParaRPr lang="fr-FR" sz="2000" dirty="0"/>
          </a:p>
        </p:txBody>
      </p:sp>
      <p:pic>
        <p:nvPicPr>
          <p:cNvPr id="5" name="Image 4">
            <a:extLst>
              <a:ext uri="{FF2B5EF4-FFF2-40B4-BE49-F238E27FC236}">
                <a16:creationId xmlns:a16="http://schemas.microsoft.com/office/drawing/2014/main" id="{87940B56-8A9A-4104-A69F-646DFDC6B702}"/>
              </a:ext>
            </a:extLst>
          </p:cNvPr>
          <p:cNvPicPr>
            <a:picLocks noChangeAspect="1"/>
          </p:cNvPicPr>
          <p:nvPr/>
        </p:nvPicPr>
        <p:blipFill rotWithShape="1">
          <a:blip r:embed="rId2"/>
          <a:srcRect l="9295" r="22374" b="-1"/>
          <a:stretch/>
        </p:blipFill>
        <p:spPr>
          <a:xfrm>
            <a:off x="1622163" y="2536599"/>
            <a:ext cx="1829434" cy="2706514"/>
          </a:xfrm>
          <a:prstGeom prst="rect">
            <a:avLst/>
          </a:prstGeom>
          <a:effectLst/>
        </p:spPr>
      </p:pic>
      <p:cxnSp>
        <p:nvCxnSpPr>
          <p:cNvPr id="10" name="Straight Connector 9">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C6806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0411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6FC7120C-1156-4CEF-A0D2-51366A7F0656}"/>
              </a:ext>
            </a:extLst>
          </p:cNvPr>
          <p:cNvSpPr>
            <a:spLocks noGrp="1"/>
          </p:cNvSpPr>
          <p:nvPr>
            <p:ph type="ctrTitle"/>
          </p:nvPr>
        </p:nvSpPr>
        <p:spPr>
          <a:xfrm>
            <a:off x="1285241" y="1008993"/>
            <a:ext cx="9231410" cy="3542045"/>
          </a:xfrm>
        </p:spPr>
        <p:txBody>
          <a:bodyPr anchor="b">
            <a:normAutofit/>
          </a:bodyPr>
          <a:lstStyle/>
          <a:p>
            <a:pPr algn="l"/>
            <a:r>
              <a:rPr lang="fr-FR" b="1" dirty="0"/>
              <a:t>Are </a:t>
            </a:r>
            <a:r>
              <a:rPr lang="fr-FR" b="1" dirty="0" err="1"/>
              <a:t>your</a:t>
            </a:r>
            <a:r>
              <a:rPr lang="fr-FR" b="1" dirty="0"/>
              <a:t> </a:t>
            </a:r>
            <a:r>
              <a:rPr lang="fr-FR" b="1" dirty="0" err="1"/>
              <a:t>agreements</a:t>
            </a:r>
            <a:r>
              <a:rPr lang="fr-FR" b="1" dirty="0"/>
              <a:t> UPC-proof?</a:t>
            </a:r>
          </a:p>
        </p:txBody>
      </p:sp>
      <p:sp>
        <p:nvSpPr>
          <p:cNvPr id="3" name="Sous-titre 2">
            <a:extLst>
              <a:ext uri="{FF2B5EF4-FFF2-40B4-BE49-F238E27FC236}">
                <a16:creationId xmlns:a16="http://schemas.microsoft.com/office/drawing/2014/main" id="{055F74A8-1820-454D-842C-7262E281E0DC}"/>
              </a:ext>
            </a:extLst>
          </p:cNvPr>
          <p:cNvSpPr>
            <a:spLocks noGrp="1"/>
          </p:cNvSpPr>
          <p:nvPr>
            <p:ph type="subTitle" idx="1"/>
          </p:nvPr>
        </p:nvSpPr>
        <p:spPr>
          <a:xfrm>
            <a:off x="1285241" y="4582814"/>
            <a:ext cx="7132335" cy="1312657"/>
          </a:xfrm>
        </p:spPr>
        <p:txBody>
          <a:bodyPr anchor="t">
            <a:normAutofit/>
          </a:bodyPr>
          <a:lstStyle/>
          <a:p>
            <a:pPr algn="l"/>
            <a:r>
              <a:rPr lang="fr-FR" dirty="0"/>
              <a:t>Jean-Baptiste Thiénot </a:t>
            </a:r>
          </a:p>
        </p:txBody>
      </p:sp>
    </p:spTree>
    <p:extLst>
      <p:ext uri="{BB962C8B-B14F-4D97-AF65-F5344CB8AC3E}">
        <p14:creationId xmlns:p14="http://schemas.microsoft.com/office/powerpoint/2010/main" val="1232431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5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CD14CD-E4F7-4A25-81B5-85DACB2E57F2}"/>
              </a:ext>
            </a:extLst>
          </p:cNvPr>
          <p:cNvSpPr>
            <a:spLocks noGrp="1"/>
          </p:cNvSpPr>
          <p:nvPr>
            <p:ph type="title"/>
          </p:nvPr>
        </p:nvSpPr>
        <p:spPr>
          <a:xfrm>
            <a:off x="1733550" y="403225"/>
            <a:ext cx="9153525" cy="1325563"/>
          </a:xfrm>
        </p:spPr>
        <p:txBody>
          <a:bodyPr>
            <a:normAutofit/>
          </a:bodyPr>
          <a:lstStyle/>
          <a:p>
            <a:pPr algn="ctr"/>
            <a:r>
              <a:rPr lang="fr-FR" sz="3200" b="1" dirty="0">
                <a:latin typeface="+mn-lt"/>
              </a:rPr>
              <a:t>Main </a:t>
            </a:r>
            <a:r>
              <a:rPr lang="fr-FR" sz="3200" b="1" dirty="0" err="1">
                <a:latin typeface="+mn-lt"/>
              </a:rPr>
              <a:t>subjects</a:t>
            </a:r>
            <a:r>
              <a:rPr lang="fr-FR" sz="3200" b="1" dirty="0">
                <a:latin typeface="+mn-lt"/>
              </a:rPr>
              <a:t> </a:t>
            </a:r>
            <a:r>
              <a:rPr lang="fr-FR" sz="3200" b="1" dirty="0" err="1">
                <a:latin typeface="+mn-lt"/>
              </a:rPr>
              <a:t>which</a:t>
            </a:r>
            <a:r>
              <a:rPr lang="fr-FR" sz="3200" b="1" dirty="0">
                <a:latin typeface="+mn-lt"/>
              </a:rPr>
              <a:t> </a:t>
            </a:r>
            <a:r>
              <a:rPr lang="fr-FR" sz="3200" b="1" dirty="0" err="1">
                <a:latin typeface="+mn-lt"/>
              </a:rPr>
              <a:t>could</a:t>
            </a:r>
            <a:r>
              <a:rPr lang="fr-FR" sz="3200" b="1" dirty="0">
                <a:latin typeface="+mn-lt"/>
              </a:rPr>
              <a:t> </a:t>
            </a:r>
            <a:r>
              <a:rPr lang="fr-FR" sz="3200" b="1" dirty="0" err="1">
                <a:latin typeface="+mn-lt"/>
              </a:rPr>
              <a:t>be</a:t>
            </a:r>
            <a:r>
              <a:rPr lang="fr-FR" sz="3200" b="1" dirty="0">
                <a:latin typeface="+mn-lt"/>
              </a:rPr>
              <a:t> </a:t>
            </a:r>
            <a:r>
              <a:rPr lang="fr-FR" sz="3200" b="1" dirty="0" err="1">
                <a:latin typeface="+mn-lt"/>
              </a:rPr>
              <a:t>anticipated</a:t>
            </a:r>
            <a:r>
              <a:rPr lang="fr-FR" sz="3200" b="1" dirty="0">
                <a:latin typeface="+mn-lt"/>
              </a:rPr>
              <a:t> by </a:t>
            </a:r>
            <a:r>
              <a:rPr lang="fr-FR" sz="3200" b="1" dirty="0" err="1">
                <a:latin typeface="+mn-lt"/>
              </a:rPr>
              <a:t>contractual</a:t>
            </a:r>
            <a:r>
              <a:rPr lang="fr-FR" sz="3200" b="1" dirty="0">
                <a:latin typeface="+mn-lt"/>
              </a:rPr>
              <a:t> provisions</a:t>
            </a:r>
            <a:endParaRPr lang="fr-FR" sz="3200" dirty="0">
              <a:latin typeface="+mn-lt"/>
            </a:endParaRPr>
          </a:p>
        </p:txBody>
      </p:sp>
      <p:sp>
        <p:nvSpPr>
          <p:cNvPr id="4" name="Espace réservé du contenu 3">
            <a:extLst>
              <a:ext uri="{FF2B5EF4-FFF2-40B4-BE49-F238E27FC236}">
                <a16:creationId xmlns:a16="http://schemas.microsoft.com/office/drawing/2014/main" id="{12F7A433-36DA-448D-BE44-7BD82BBA53B5}"/>
              </a:ext>
            </a:extLst>
          </p:cNvPr>
          <p:cNvSpPr txBox="1">
            <a:spLocks noGrp="1"/>
          </p:cNvSpPr>
          <p:nvPr>
            <p:ph idx="1"/>
          </p:nvPr>
        </p:nvSpPr>
        <p:spPr>
          <a:xfrm>
            <a:off x="838200" y="2260731"/>
            <a:ext cx="10515600" cy="2336537"/>
          </a:xfrm>
          <a:prstGeom prst="rect">
            <a:avLst/>
          </a:prstGeom>
          <a:noFill/>
        </p:spPr>
        <p:txBody>
          <a:bodyPr wrap="square" rtlCol="0">
            <a:spAutoFit/>
          </a:bodyPr>
          <a:lstStyle/>
          <a:p>
            <a:pPr marL="571500" indent="-571500">
              <a:buAutoNum type="romanUcPeriod"/>
            </a:pPr>
            <a:r>
              <a:rPr lang="fr-FR" sz="2500" b="1" dirty="0" err="1"/>
              <a:t>Obtaining</a:t>
            </a:r>
            <a:r>
              <a:rPr lang="fr-FR" sz="2500" b="1" dirty="0"/>
              <a:t> an </a:t>
            </a:r>
            <a:r>
              <a:rPr lang="fr-FR" sz="2500" b="1" dirty="0" err="1"/>
              <a:t>Unitary</a:t>
            </a:r>
            <a:r>
              <a:rPr lang="fr-FR" sz="2500" b="1" dirty="0"/>
              <a:t> Patent</a:t>
            </a:r>
          </a:p>
          <a:p>
            <a:pPr marL="0" indent="0">
              <a:buNone/>
            </a:pPr>
            <a:endParaRPr lang="fr-FR" sz="2500" b="1" dirty="0"/>
          </a:p>
          <a:p>
            <a:pPr marL="0" indent="0">
              <a:buNone/>
            </a:pPr>
            <a:r>
              <a:rPr lang="fr-FR" sz="2500" b="1" dirty="0"/>
              <a:t>II.     </a:t>
            </a:r>
            <a:r>
              <a:rPr lang="fr-FR" sz="2500" b="1" dirty="0" err="1"/>
              <a:t>Filing</a:t>
            </a:r>
            <a:r>
              <a:rPr lang="fr-FR" sz="2500" b="1" dirty="0"/>
              <a:t> an Opt-out for </a:t>
            </a:r>
            <a:r>
              <a:rPr lang="en-GB" sz="2500" b="1" dirty="0"/>
              <a:t>“classic” </a:t>
            </a:r>
            <a:r>
              <a:rPr lang="fr-FR" sz="2500" b="1" dirty="0" err="1"/>
              <a:t>European</a:t>
            </a:r>
            <a:r>
              <a:rPr lang="fr-FR" sz="2500" b="1" dirty="0"/>
              <a:t> patents</a:t>
            </a:r>
          </a:p>
          <a:p>
            <a:pPr marL="0" indent="0">
              <a:buNone/>
            </a:pPr>
            <a:endParaRPr lang="fr-FR" sz="2500" b="1" dirty="0"/>
          </a:p>
          <a:p>
            <a:pPr marL="0" indent="0">
              <a:buNone/>
            </a:pPr>
            <a:r>
              <a:rPr lang="fr-FR" sz="2500" b="1" dirty="0"/>
              <a:t>III.    Right to </a:t>
            </a:r>
            <a:r>
              <a:rPr lang="fr-FR" sz="2500" b="1" dirty="0" err="1"/>
              <a:t>bring</a:t>
            </a:r>
            <a:r>
              <a:rPr lang="fr-FR" sz="2500" b="1" dirty="0"/>
              <a:t> an action</a:t>
            </a:r>
          </a:p>
        </p:txBody>
      </p:sp>
    </p:spTree>
    <p:extLst>
      <p:ext uri="{BB962C8B-B14F-4D97-AF65-F5344CB8AC3E}">
        <p14:creationId xmlns:p14="http://schemas.microsoft.com/office/powerpoint/2010/main" val="4039718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9E7713-F0C7-4F87-8736-FC2BF70607F8}"/>
              </a:ext>
            </a:extLst>
          </p:cNvPr>
          <p:cNvSpPr>
            <a:spLocks noGrp="1"/>
          </p:cNvSpPr>
          <p:nvPr>
            <p:ph type="title"/>
          </p:nvPr>
        </p:nvSpPr>
        <p:spPr>
          <a:xfrm>
            <a:off x="838200" y="391758"/>
            <a:ext cx="10515600" cy="1325563"/>
          </a:xfrm>
        </p:spPr>
        <p:txBody>
          <a:bodyPr/>
          <a:lstStyle/>
          <a:p>
            <a:r>
              <a:rPr lang="fr-FR" b="1" dirty="0"/>
              <a:t>I. </a:t>
            </a:r>
            <a:r>
              <a:rPr lang="fr-FR" b="1" dirty="0" err="1"/>
              <a:t>Obtaining</a:t>
            </a:r>
            <a:r>
              <a:rPr lang="fr-FR" b="1" dirty="0"/>
              <a:t> an </a:t>
            </a:r>
            <a:r>
              <a:rPr lang="fr-FR" b="1" dirty="0" err="1"/>
              <a:t>Unitary</a:t>
            </a:r>
            <a:r>
              <a:rPr lang="fr-FR" b="1" dirty="0"/>
              <a:t> Patent</a:t>
            </a:r>
          </a:p>
        </p:txBody>
      </p:sp>
      <p:sp>
        <p:nvSpPr>
          <p:cNvPr id="4" name="ZoneTexte 3">
            <a:extLst>
              <a:ext uri="{FF2B5EF4-FFF2-40B4-BE49-F238E27FC236}">
                <a16:creationId xmlns:a16="http://schemas.microsoft.com/office/drawing/2014/main" id="{1C0E9CD7-09A6-4D35-BB4B-3DB1B763B609}"/>
              </a:ext>
            </a:extLst>
          </p:cNvPr>
          <p:cNvSpPr txBox="1"/>
          <p:nvPr/>
        </p:nvSpPr>
        <p:spPr>
          <a:xfrm>
            <a:off x="3928384" y="1717321"/>
            <a:ext cx="5024063" cy="523220"/>
          </a:xfrm>
          <a:prstGeom prst="rect">
            <a:avLst/>
          </a:prstGeom>
          <a:noFill/>
        </p:spPr>
        <p:txBody>
          <a:bodyPr wrap="square" rtlCol="0">
            <a:spAutoFit/>
          </a:bodyPr>
          <a:lstStyle/>
          <a:p>
            <a:r>
              <a:rPr lang="fr-FR" sz="2800" b="1" i="1" dirty="0" err="1"/>
              <a:t>What</a:t>
            </a:r>
            <a:r>
              <a:rPr lang="fr-FR" sz="2800" b="1" i="1" dirty="0"/>
              <a:t> </a:t>
            </a:r>
            <a:r>
              <a:rPr lang="fr-FR" sz="2800" b="1" i="1" dirty="0" err="1"/>
              <a:t>is</a:t>
            </a:r>
            <a:r>
              <a:rPr lang="fr-FR" sz="2800" b="1" i="1" dirty="0"/>
              <a:t> a </a:t>
            </a:r>
            <a:r>
              <a:rPr lang="fr-FR" sz="2800" b="1" i="1" dirty="0" err="1"/>
              <a:t>Unitary</a:t>
            </a:r>
            <a:r>
              <a:rPr lang="fr-FR" sz="2800" b="1" i="1" dirty="0"/>
              <a:t> Patent ? </a:t>
            </a:r>
          </a:p>
        </p:txBody>
      </p:sp>
      <p:sp>
        <p:nvSpPr>
          <p:cNvPr id="5" name="ZoneTexte 4">
            <a:extLst>
              <a:ext uri="{FF2B5EF4-FFF2-40B4-BE49-F238E27FC236}">
                <a16:creationId xmlns:a16="http://schemas.microsoft.com/office/drawing/2014/main" id="{71C1C9E5-A5D0-4DA2-9906-EB5B9D8AB123}"/>
              </a:ext>
            </a:extLst>
          </p:cNvPr>
          <p:cNvSpPr txBox="1"/>
          <p:nvPr/>
        </p:nvSpPr>
        <p:spPr>
          <a:xfrm>
            <a:off x="696912" y="2440328"/>
            <a:ext cx="9525376" cy="3785652"/>
          </a:xfrm>
          <a:prstGeom prst="rect">
            <a:avLst/>
          </a:prstGeom>
          <a:noFill/>
        </p:spPr>
        <p:txBody>
          <a:bodyPr wrap="square" rtlCol="0">
            <a:spAutoFit/>
          </a:bodyPr>
          <a:lstStyle/>
          <a:p>
            <a:pPr algn="just"/>
            <a:r>
              <a:rPr lang="fr-FR" sz="2000" dirty="0"/>
              <a:t>Article 3(2) EU </a:t>
            </a:r>
            <a:r>
              <a:rPr lang="fr-FR" sz="2000" dirty="0" err="1"/>
              <a:t>Regulation</a:t>
            </a:r>
            <a:r>
              <a:rPr lang="fr-FR" sz="2000" dirty="0"/>
              <a:t> No 1257/2012 : </a:t>
            </a:r>
          </a:p>
          <a:p>
            <a:pPr marL="342900" indent="-342900" algn="just">
              <a:buFont typeface="Arial" panose="020B0604020202020204" pitchFamily="34" charset="0"/>
              <a:buChar char="•"/>
            </a:pPr>
            <a:r>
              <a:rPr lang="fr-FR" sz="2000" dirty="0" err="1"/>
              <a:t>European</a:t>
            </a:r>
            <a:r>
              <a:rPr lang="fr-FR" sz="2000" dirty="0"/>
              <a:t> patent </a:t>
            </a:r>
            <a:r>
              <a:rPr lang="fr-FR" sz="2000" dirty="0" err="1"/>
              <a:t>with</a:t>
            </a:r>
            <a:r>
              <a:rPr lang="fr-FR" sz="2000" dirty="0"/>
              <a:t> </a:t>
            </a:r>
            <a:r>
              <a:rPr lang="fr-FR" sz="2000" dirty="0" err="1"/>
              <a:t>unitary</a:t>
            </a:r>
            <a:r>
              <a:rPr lang="fr-FR" sz="2000" dirty="0"/>
              <a:t> </a:t>
            </a:r>
            <a:r>
              <a:rPr lang="fr-FR" sz="2000" dirty="0" err="1"/>
              <a:t>effect</a:t>
            </a:r>
            <a:r>
              <a:rPr lang="fr-FR" sz="2000" dirty="0"/>
              <a:t> </a:t>
            </a:r>
            <a:r>
              <a:rPr lang="fr-FR" sz="2000" dirty="0" err="1"/>
              <a:t>provides</a:t>
            </a:r>
            <a:r>
              <a:rPr lang="fr-FR" sz="2000" dirty="0"/>
              <a:t> </a:t>
            </a:r>
            <a:r>
              <a:rPr lang="fr-FR" sz="2000" dirty="0" err="1"/>
              <a:t>uniform</a:t>
            </a:r>
            <a:r>
              <a:rPr lang="fr-FR" sz="2000" dirty="0"/>
              <a:t> protection in all </a:t>
            </a:r>
            <a:r>
              <a:rPr lang="fr-FR" sz="2000" dirty="0" err="1"/>
              <a:t>participating</a:t>
            </a:r>
            <a:r>
              <a:rPr lang="fr-FR" sz="2000" dirty="0"/>
              <a:t> </a:t>
            </a:r>
            <a:r>
              <a:rPr lang="fr-FR" sz="2000" dirty="0" err="1"/>
              <a:t>Member</a:t>
            </a:r>
            <a:r>
              <a:rPr lang="fr-FR" sz="2000" dirty="0"/>
              <a:t> States</a:t>
            </a:r>
          </a:p>
          <a:p>
            <a:pPr algn="just"/>
            <a:endParaRPr lang="fr-FR" sz="2000" dirty="0"/>
          </a:p>
          <a:p>
            <a:pPr marL="342900" indent="-342900" algn="just">
              <a:buFont typeface="Arial" panose="020B0604020202020204" pitchFamily="34" charset="0"/>
              <a:buChar char="•"/>
            </a:pPr>
            <a:r>
              <a:rPr lang="fr-FR" sz="2000" dirty="0" err="1"/>
              <a:t>Provides</a:t>
            </a:r>
            <a:r>
              <a:rPr lang="fr-FR" sz="2000" dirty="0"/>
              <a:t> </a:t>
            </a:r>
            <a:r>
              <a:rPr lang="fr-FR" sz="2000" dirty="0" err="1"/>
              <a:t>uniform</a:t>
            </a:r>
            <a:r>
              <a:rPr lang="fr-FR" sz="2000" dirty="0"/>
              <a:t> protection: </a:t>
            </a:r>
          </a:p>
          <a:p>
            <a:pPr marL="800100" lvl="1" indent="-342900" algn="just">
              <a:buFont typeface="Arial" panose="020B0604020202020204" pitchFamily="34" charset="0"/>
              <a:buChar char="•"/>
            </a:pPr>
            <a:r>
              <a:rPr lang="en-US" sz="2000" dirty="0"/>
              <a:t>this means that the claims are necessarily homogeneous from one country to another </a:t>
            </a:r>
          </a:p>
          <a:p>
            <a:pPr marL="800100" lvl="1" indent="-342900" algn="just">
              <a:buFont typeface="Arial" panose="020B0604020202020204" pitchFamily="34" charset="0"/>
              <a:buChar char="•"/>
            </a:pPr>
            <a:r>
              <a:rPr lang="en-US" sz="2000" dirty="0"/>
              <a:t>They can only be revoked or extinguished with respect to all participating Member States. This is the essential effect </a:t>
            </a:r>
          </a:p>
          <a:p>
            <a:pPr marL="800100" lvl="1" indent="-342900" algn="just">
              <a:buFont typeface="Arial" panose="020B0604020202020204" pitchFamily="34" charset="0"/>
              <a:buChar char="•"/>
            </a:pPr>
            <a:r>
              <a:rPr lang="en-US" sz="2000" dirty="0"/>
              <a:t>On the other hand, a license can be granted for some of the territories of protection only (article 3.2 of the Regulation)</a:t>
            </a:r>
            <a:endParaRPr lang="fr-FR" sz="2000" dirty="0"/>
          </a:p>
          <a:p>
            <a:endParaRPr lang="fr-FR" sz="2000" dirty="0"/>
          </a:p>
        </p:txBody>
      </p:sp>
    </p:spTree>
    <p:extLst>
      <p:ext uri="{BB962C8B-B14F-4D97-AF65-F5344CB8AC3E}">
        <p14:creationId xmlns:p14="http://schemas.microsoft.com/office/powerpoint/2010/main" val="870768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AE5C29-1C34-426F-86BD-A48C06510D31}"/>
              </a:ext>
            </a:extLst>
          </p:cNvPr>
          <p:cNvSpPr>
            <a:spLocks noGrp="1"/>
          </p:cNvSpPr>
          <p:nvPr>
            <p:ph type="title"/>
          </p:nvPr>
        </p:nvSpPr>
        <p:spPr/>
        <p:txBody>
          <a:bodyPr/>
          <a:lstStyle/>
          <a:p>
            <a:r>
              <a:rPr lang="fr-FR" sz="4400" b="1" i="1" dirty="0"/>
              <a:t>How to </a:t>
            </a:r>
            <a:r>
              <a:rPr lang="fr-FR" sz="4400" b="1" i="1" dirty="0" err="1"/>
              <a:t>obtain</a:t>
            </a:r>
            <a:r>
              <a:rPr lang="fr-FR" sz="4400" b="1" i="1" dirty="0"/>
              <a:t> a </a:t>
            </a:r>
            <a:r>
              <a:rPr lang="fr-FR" sz="4400" b="1" i="1" dirty="0" err="1"/>
              <a:t>Unitary</a:t>
            </a:r>
            <a:r>
              <a:rPr lang="fr-FR" sz="4400" b="1" i="1" dirty="0"/>
              <a:t> Patent? </a:t>
            </a:r>
            <a:endParaRPr lang="fr-FR" dirty="0"/>
          </a:p>
        </p:txBody>
      </p:sp>
      <p:sp>
        <p:nvSpPr>
          <p:cNvPr id="4" name="Espace réservé du contenu 2">
            <a:extLst>
              <a:ext uri="{FF2B5EF4-FFF2-40B4-BE49-F238E27FC236}">
                <a16:creationId xmlns:a16="http://schemas.microsoft.com/office/drawing/2014/main" id="{0DAD42FF-C723-41E0-BA28-8E8544F28C12}"/>
              </a:ext>
            </a:extLst>
          </p:cNvPr>
          <p:cNvSpPr>
            <a:spLocks noGrp="1"/>
          </p:cNvSpPr>
          <p:nvPr>
            <p:ph idx="1"/>
          </p:nvPr>
        </p:nvSpPr>
        <p:spPr>
          <a:xfrm>
            <a:off x="838200" y="1825625"/>
            <a:ext cx="7191375" cy="4351338"/>
          </a:xfrm>
        </p:spPr>
        <p:txBody>
          <a:bodyPr anchor="t">
            <a:normAutofit lnSpcReduction="10000"/>
          </a:bodyPr>
          <a:lstStyle/>
          <a:p>
            <a:pPr marL="0" indent="0">
              <a:buNone/>
            </a:pPr>
            <a:r>
              <a:rPr lang="en-US" sz="2000" u="sng" dirty="0"/>
              <a:t>Who</a:t>
            </a:r>
            <a:r>
              <a:rPr lang="en-US" sz="2000" dirty="0"/>
              <a:t>? The patent owner </a:t>
            </a:r>
            <a:endParaRPr lang="en-US" sz="2000" u="sng" dirty="0"/>
          </a:p>
          <a:p>
            <a:pPr marL="0" indent="0">
              <a:buNone/>
            </a:pPr>
            <a:endParaRPr lang="en-US" sz="2000" u="sng" dirty="0"/>
          </a:p>
          <a:p>
            <a:pPr marL="0" indent="0">
              <a:buNone/>
            </a:pPr>
            <a:r>
              <a:rPr lang="en-US" sz="2000" u="sng" dirty="0"/>
              <a:t>Conditions : </a:t>
            </a:r>
          </a:p>
          <a:p>
            <a:pPr marL="342900" indent="-342900">
              <a:buFont typeface="Arial" panose="020B0604020202020204" pitchFamily="34" charset="0"/>
              <a:buChar char="•"/>
            </a:pPr>
            <a:r>
              <a:rPr lang="en-US" sz="2000" dirty="0"/>
              <a:t>a European patent is applied for and processed in the usual way by the EPO</a:t>
            </a:r>
          </a:p>
          <a:p>
            <a:pPr marL="342900" indent="-342900">
              <a:buFont typeface="Arial" panose="020B0604020202020204" pitchFamily="34" charset="0"/>
              <a:buChar char="•"/>
            </a:pPr>
            <a:r>
              <a:rPr lang="en-US" sz="2000" dirty="0"/>
              <a:t>within </a:t>
            </a:r>
            <a:r>
              <a:rPr lang="en-US" sz="2000" b="1" dirty="0"/>
              <a:t>one month from the date of publication of the grant</a:t>
            </a:r>
            <a:r>
              <a:rPr lang="en-US" sz="2000" dirty="0"/>
              <a:t>: request for unitary effect to be registered in the ad hoc register (Article 9g EU Regulation </a:t>
            </a:r>
            <a:r>
              <a:rPr lang="fr-FR" sz="2000" dirty="0"/>
              <a:t>No 1257/2012)</a:t>
            </a:r>
          </a:p>
          <a:p>
            <a:pPr marL="0" indent="0">
              <a:buNone/>
            </a:pPr>
            <a:endParaRPr lang="fr-FR" sz="2000" dirty="0"/>
          </a:p>
          <a:p>
            <a:pPr marL="0" indent="0">
              <a:buNone/>
            </a:pPr>
            <a:r>
              <a:rPr lang="fr-FR" sz="2000" u="sng" dirty="0"/>
              <a:t>The </a:t>
            </a:r>
            <a:r>
              <a:rPr lang="fr-FR" sz="2000" u="sng" dirty="0" err="1"/>
              <a:t>unitary</a:t>
            </a:r>
            <a:r>
              <a:rPr lang="fr-FR" sz="2000" u="sng" dirty="0"/>
              <a:t> </a:t>
            </a:r>
            <a:r>
              <a:rPr lang="fr-FR" sz="2000" u="sng" dirty="0" err="1"/>
              <a:t>effect</a:t>
            </a:r>
            <a:r>
              <a:rPr lang="fr-FR" sz="2000" u="sng" dirty="0"/>
              <a:t> </a:t>
            </a:r>
            <a:r>
              <a:rPr lang="fr-FR" sz="2000" u="sng" dirty="0" err="1"/>
              <a:t>is</a:t>
            </a:r>
            <a:r>
              <a:rPr lang="fr-FR" sz="2000" u="sng" dirty="0"/>
              <a:t> </a:t>
            </a:r>
            <a:r>
              <a:rPr lang="fr-FR" sz="2000" u="sng" dirty="0" err="1"/>
              <a:t>retroactive</a:t>
            </a:r>
            <a:r>
              <a:rPr lang="fr-FR" sz="2000" u="sng" dirty="0"/>
              <a:t>: </a:t>
            </a:r>
          </a:p>
          <a:p>
            <a:pPr>
              <a:buFont typeface="Arial" panose="020B0604020202020204" pitchFamily="34" charset="0"/>
              <a:buChar char="•"/>
            </a:pPr>
            <a:r>
              <a:rPr lang="en-US" sz="2000" dirty="0"/>
              <a:t>The unitary patent takes effect in the participating Member States on the day of publication by the EPO of the mention of the grant of the European patent (Article 4(1) of the Regulation)</a:t>
            </a:r>
          </a:p>
          <a:p>
            <a:pPr>
              <a:buFont typeface="Arial" panose="020B0604020202020204" pitchFamily="34" charset="0"/>
              <a:buChar char="•"/>
            </a:pPr>
            <a:endParaRPr lang="fr-FR" sz="1700" dirty="0"/>
          </a:p>
          <a:p>
            <a:pPr marL="0" indent="0">
              <a:buNone/>
            </a:pPr>
            <a:endParaRPr lang="fr-FR" sz="1700" dirty="0"/>
          </a:p>
          <a:p>
            <a:pPr marL="0" indent="0">
              <a:buNone/>
            </a:pPr>
            <a:endParaRPr lang="fr-FR" sz="1700" dirty="0"/>
          </a:p>
          <a:p>
            <a:pPr marL="0" indent="0">
              <a:buNone/>
            </a:pPr>
            <a:endParaRPr lang="fr-FR" sz="1700" dirty="0"/>
          </a:p>
          <a:p>
            <a:pPr marL="0" indent="0">
              <a:buNone/>
            </a:pPr>
            <a:endParaRPr lang="fr-FR" sz="1700" dirty="0"/>
          </a:p>
          <a:p>
            <a:endParaRPr lang="fr-FR" sz="1700" dirty="0"/>
          </a:p>
        </p:txBody>
      </p:sp>
      <p:pic>
        <p:nvPicPr>
          <p:cNvPr id="5" name="Picture 6" descr="Office européen des brevets — Wikipédia">
            <a:extLst>
              <a:ext uri="{FF2B5EF4-FFF2-40B4-BE49-F238E27FC236}">
                <a16:creationId xmlns:a16="http://schemas.microsoft.com/office/drawing/2014/main" id="{A64FB397-A4E1-439F-9F16-40392BB4D4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3987" y="2847593"/>
            <a:ext cx="3716564" cy="18582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2408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0">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re 1">
            <a:extLst>
              <a:ext uri="{FF2B5EF4-FFF2-40B4-BE49-F238E27FC236}">
                <a16:creationId xmlns:a16="http://schemas.microsoft.com/office/drawing/2014/main" id="{44AD8047-72C9-4D44-9DE8-36CD0C1120E3}"/>
              </a:ext>
            </a:extLst>
          </p:cNvPr>
          <p:cNvSpPr txBox="1">
            <a:spLocks/>
          </p:cNvSpPr>
          <p:nvPr/>
        </p:nvSpPr>
        <p:spPr>
          <a:xfrm>
            <a:off x="965199" y="851517"/>
            <a:ext cx="5130795" cy="14617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sz="4000" b="1" i="1" kern="1200" dirty="0">
                <a:solidFill>
                  <a:schemeClr val="tx1"/>
                </a:solidFill>
                <a:latin typeface="+mj-lt"/>
                <a:ea typeface="+mj-ea"/>
                <a:cs typeface="+mj-cs"/>
              </a:rPr>
              <a:t>What happens in case of co-ownership ? </a:t>
            </a:r>
          </a:p>
        </p:txBody>
      </p:sp>
      <p:sp>
        <p:nvSpPr>
          <p:cNvPr id="6" name="Espace réservé du contenu 2">
            <a:extLst>
              <a:ext uri="{FF2B5EF4-FFF2-40B4-BE49-F238E27FC236}">
                <a16:creationId xmlns:a16="http://schemas.microsoft.com/office/drawing/2014/main" id="{C53DC1DC-880F-4D2C-8CFC-28BF685494E2}"/>
              </a:ext>
            </a:extLst>
          </p:cNvPr>
          <p:cNvSpPr txBox="1">
            <a:spLocks/>
          </p:cNvSpPr>
          <p:nvPr/>
        </p:nvSpPr>
        <p:spPr>
          <a:xfrm>
            <a:off x="965200" y="2470248"/>
            <a:ext cx="4048344" cy="35362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The co-owners may have different views as to the relevance of the unitary effect</a:t>
            </a:r>
          </a:p>
          <a:p>
            <a:r>
              <a:rPr lang="en-US" sz="2400" dirty="0"/>
              <a:t>It is recommended to have a clear contractual decision-making in place between the parties </a:t>
            </a:r>
          </a:p>
          <a:p>
            <a:endParaRPr lang="en-US" sz="2400" dirty="0"/>
          </a:p>
        </p:txBody>
      </p:sp>
      <p:sp>
        <p:nvSpPr>
          <p:cNvPr id="13" name="Freeform: Shape 12">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Image 4">
            <a:extLst>
              <a:ext uri="{FF2B5EF4-FFF2-40B4-BE49-F238E27FC236}">
                <a16:creationId xmlns:a16="http://schemas.microsoft.com/office/drawing/2014/main" id="{78CE1CB3-81D3-4D5D-B540-0AD62E56374C}"/>
              </a:ext>
            </a:extLst>
          </p:cNvPr>
          <p:cNvPicPr>
            <a:picLocks noChangeAspect="1"/>
          </p:cNvPicPr>
          <p:nvPr/>
        </p:nvPicPr>
        <p:blipFill>
          <a:blip r:embed="rId2"/>
          <a:stretch>
            <a:fillRect/>
          </a:stretch>
        </p:blipFill>
        <p:spPr>
          <a:xfrm>
            <a:off x="8040156" y="2821243"/>
            <a:ext cx="2338714" cy="1741232"/>
          </a:xfrm>
          <a:prstGeom prst="rect">
            <a:avLst/>
          </a:prstGeom>
        </p:spPr>
      </p:pic>
    </p:spTree>
    <p:extLst>
      <p:ext uri="{BB962C8B-B14F-4D97-AF65-F5344CB8AC3E}">
        <p14:creationId xmlns:p14="http://schemas.microsoft.com/office/powerpoint/2010/main" val="1143597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Connecteur droit 32">
            <a:extLst>
              <a:ext uri="{FF2B5EF4-FFF2-40B4-BE49-F238E27FC236}">
                <a16:creationId xmlns:a16="http://schemas.microsoft.com/office/drawing/2014/main" id="{1C5757BA-A1F2-4473-9A52-333FE4CE3CC4}"/>
              </a:ext>
            </a:extLst>
          </p:cNvPr>
          <p:cNvCxnSpPr>
            <a:cxnSpLocks/>
          </p:cNvCxnSpPr>
          <p:nvPr/>
        </p:nvCxnSpPr>
        <p:spPr>
          <a:xfrm>
            <a:off x="8702360" y="3737761"/>
            <a:ext cx="0" cy="9911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Connecteur droit 27">
            <a:extLst>
              <a:ext uri="{FF2B5EF4-FFF2-40B4-BE49-F238E27FC236}">
                <a16:creationId xmlns:a16="http://schemas.microsoft.com/office/drawing/2014/main" id="{35DB5B16-0B7E-4F66-8DF9-3E64276A0081}"/>
              </a:ext>
            </a:extLst>
          </p:cNvPr>
          <p:cNvCxnSpPr>
            <a:cxnSpLocks/>
          </p:cNvCxnSpPr>
          <p:nvPr/>
        </p:nvCxnSpPr>
        <p:spPr>
          <a:xfrm flipH="1">
            <a:off x="1861931" y="3737761"/>
            <a:ext cx="1339604" cy="95560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Connecteur droit 26">
            <a:extLst>
              <a:ext uri="{FF2B5EF4-FFF2-40B4-BE49-F238E27FC236}">
                <a16:creationId xmlns:a16="http://schemas.microsoft.com/office/drawing/2014/main" id="{1A216600-5CA6-498C-B181-D7B2289E9581}"/>
              </a:ext>
            </a:extLst>
          </p:cNvPr>
          <p:cNvCxnSpPr>
            <a:cxnSpLocks/>
          </p:cNvCxnSpPr>
          <p:nvPr/>
        </p:nvCxnSpPr>
        <p:spPr>
          <a:xfrm>
            <a:off x="3542449" y="3753090"/>
            <a:ext cx="1062666" cy="885843"/>
          </a:xfrm>
          <a:prstGeom prst="line">
            <a:avLst/>
          </a:prstGeom>
        </p:spPr>
        <p:style>
          <a:lnRef idx="1">
            <a:schemeClr val="accent1"/>
          </a:lnRef>
          <a:fillRef idx="0">
            <a:schemeClr val="accent1"/>
          </a:fillRef>
          <a:effectRef idx="0">
            <a:schemeClr val="accent1"/>
          </a:effectRef>
          <a:fontRef idx="minor">
            <a:schemeClr val="tx1"/>
          </a:fontRef>
        </p:style>
      </p:cxnSp>
      <p:pic>
        <p:nvPicPr>
          <p:cNvPr id="26" name="Image 25">
            <a:extLst>
              <a:ext uri="{FF2B5EF4-FFF2-40B4-BE49-F238E27FC236}">
                <a16:creationId xmlns:a16="http://schemas.microsoft.com/office/drawing/2014/main" id="{450FA32C-2C62-4AB1-BC16-9FE1DDE97814}"/>
              </a:ext>
            </a:extLst>
          </p:cNvPr>
          <p:cNvPicPr>
            <a:picLocks noChangeAspect="1"/>
          </p:cNvPicPr>
          <p:nvPr/>
        </p:nvPicPr>
        <p:blipFill>
          <a:blip r:embed="rId2"/>
          <a:stretch>
            <a:fillRect/>
          </a:stretch>
        </p:blipFill>
        <p:spPr>
          <a:xfrm>
            <a:off x="7256222" y="4805362"/>
            <a:ext cx="752475" cy="723900"/>
          </a:xfrm>
          <a:prstGeom prst="rect">
            <a:avLst/>
          </a:prstGeom>
        </p:spPr>
      </p:pic>
      <p:pic>
        <p:nvPicPr>
          <p:cNvPr id="25" name="Image 24">
            <a:extLst>
              <a:ext uri="{FF2B5EF4-FFF2-40B4-BE49-F238E27FC236}">
                <a16:creationId xmlns:a16="http://schemas.microsoft.com/office/drawing/2014/main" id="{4410856E-5A38-4E54-AFF6-11A2C7C4AE40}"/>
              </a:ext>
            </a:extLst>
          </p:cNvPr>
          <p:cNvPicPr>
            <a:picLocks noChangeAspect="1"/>
          </p:cNvPicPr>
          <p:nvPr/>
        </p:nvPicPr>
        <p:blipFill>
          <a:blip r:embed="rId3"/>
          <a:stretch>
            <a:fillRect/>
          </a:stretch>
        </p:blipFill>
        <p:spPr>
          <a:xfrm>
            <a:off x="6795015" y="2814593"/>
            <a:ext cx="922415" cy="686761"/>
          </a:xfrm>
          <a:prstGeom prst="rect">
            <a:avLst/>
          </a:prstGeom>
        </p:spPr>
      </p:pic>
      <p:pic>
        <p:nvPicPr>
          <p:cNvPr id="21" name="Image 20">
            <a:extLst>
              <a:ext uri="{FF2B5EF4-FFF2-40B4-BE49-F238E27FC236}">
                <a16:creationId xmlns:a16="http://schemas.microsoft.com/office/drawing/2014/main" id="{03E99D09-CC28-467C-AA9E-A187786EB934}"/>
              </a:ext>
            </a:extLst>
          </p:cNvPr>
          <p:cNvPicPr>
            <a:picLocks noChangeAspect="1"/>
          </p:cNvPicPr>
          <p:nvPr/>
        </p:nvPicPr>
        <p:blipFill>
          <a:blip r:embed="rId4"/>
          <a:stretch>
            <a:fillRect/>
          </a:stretch>
        </p:blipFill>
        <p:spPr>
          <a:xfrm>
            <a:off x="53731" y="4896076"/>
            <a:ext cx="667985" cy="768183"/>
          </a:xfrm>
          <a:prstGeom prst="rect">
            <a:avLst/>
          </a:prstGeom>
        </p:spPr>
      </p:pic>
      <p:pic>
        <p:nvPicPr>
          <p:cNvPr id="20" name="Image 19">
            <a:extLst>
              <a:ext uri="{FF2B5EF4-FFF2-40B4-BE49-F238E27FC236}">
                <a16:creationId xmlns:a16="http://schemas.microsoft.com/office/drawing/2014/main" id="{83C1F99D-304A-42FC-957E-DDDC5FFF99CD}"/>
              </a:ext>
            </a:extLst>
          </p:cNvPr>
          <p:cNvPicPr>
            <a:picLocks noChangeAspect="1"/>
          </p:cNvPicPr>
          <p:nvPr/>
        </p:nvPicPr>
        <p:blipFill>
          <a:blip r:embed="rId5"/>
          <a:stretch>
            <a:fillRect/>
          </a:stretch>
        </p:blipFill>
        <p:spPr>
          <a:xfrm>
            <a:off x="3378724" y="4740334"/>
            <a:ext cx="876300" cy="923925"/>
          </a:xfrm>
          <a:prstGeom prst="rect">
            <a:avLst/>
          </a:prstGeom>
        </p:spPr>
      </p:pic>
      <p:pic>
        <p:nvPicPr>
          <p:cNvPr id="13" name="Image 12">
            <a:extLst>
              <a:ext uri="{FF2B5EF4-FFF2-40B4-BE49-F238E27FC236}">
                <a16:creationId xmlns:a16="http://schemas.microsoft.com/office/drawing/2014/main" id="{A8D47D47-9ADA-4F22-AA39-46473EA5B4F6}"/>
              </a:ext>
            </a:extLst>
          </p:cNvPr>
          <p:cNvPicPr>
            <a:picLocks noChangeAspect="1"/>
          </p:cNvPicPr>
          <p:nvPr/>
        </p:nvPicPr>
        <p:blipFill>
          <a:blip r:embed="rId6"/>
          <a:stretch>
            <a:fillRect/>
          </a:stretch>
        </p:blipFill>
        <p:spPr>
          <a:xfrm>
            <a:off x="1295194" y="2664740"/>
            <a:ext cx="933450" cy="933450"/>
          </a:xfrm>
          <a:prstGeom prst="rect">
            <a:avLst/>
          </a:prstGeom>
        </p:spPr>
      </p:pic>
      <p:sp>
        <p:nvSpPr>
          <p:cNvPr id="2" name="Titre 1">
            <a:extLst>
              <a:ext uri="{FF2B5EF4-FFF2-40B4-BE49-F238E27FC236}">
                <a16:creationId xmlns:a16="http://schemas.microsoft.com/office/drawing/2014/main" id="{56FEC7D4-091B-4F20-AEB5-C9C992021781}"/>
              </a:ext>
            </a:extLst>
          </p:cNvPr>
          <p:cNvSpPr>
            <a:spLocks noGrp="1"/>
          </p:cNvSpPr>
          <p:nvPr>
            <p:ph type="title"/>
          </p:nvPr>
        </p:nvSpPr>
        <p:spPr/>
        <p:txBody>
          <a:bodyPr>
            <a:normAutofit/>
          </a:bodyPr>
          <a:lstStyle/>
          <a:p>
            <a:r>
              <a:rPr lang="fr-FR" sz="3600" b="1" i="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a:t>
            </a:r>
            <a:r>
              <a:rPr lang="fr-FR" sz="3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about the </a:t>
            </a:r>
            <a:r>
              <a:rPr lang="fr-FR" sz="3600" b="1" i="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licensee’s</a:t>
            </a:r>
            <a:r>
              <a:rPr lang="fr-FR" sz="3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position as to the </a:t>
            </a:r>
            <a:r>
              <a:rPr lang="fr-FR" sz="3600" b="1" i="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unitary</a:t>
            </a:r>
            <a:r>
              <a:rPr lang="fr-FR" sz="3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fr-FR" sz="3600" b="1" i="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effect</a:t>
            </a:r>
            <a:r>
              <a:rPr lang="fr-FR" sz="36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fr-FR" sz="3600" dirty="0"/>
          </a:p>
        </p:txBody>
      </p:sp>
      <p:sp>
        <p:nvSpPr>
          <p:cNvPr id="4" name="ZoneTexte 3">
            <a:extLst>
              <a:ext uri="{FF2B5EF4-FFF2-40B4-BE49-F238E27FC236}">
                <a16:creationId xmlns:a16="http://schemas.microsoft.com/office/drawing/2014/main" id="{FE8D2558-62F4-461F-84B0-8295F53794A9}"/>
              </a:ext>
            </a:extLst>
          </p:cNvPr>
          <p:cNvSpPr txBox="1"/>
          <p:nvPr/>
        </p:nvSpPr>
        <p:spPr>
          <a:xfrm>
            <a:off x="2269364" y="1690688"/>
            <a:ext cx="7369996" cy="677108"/>
          </a:xfrm>
          <a:prstGeom prst="rect">
            <a:avLst/>
          </a:prstGeom>
          <a:noFill/>
        </p:spPr>
        <p:txBody>
          <a:bodyPr wrap="square" rtlCol="0">
            <a:spAutoFit/>
          </a:bodyPr>
          <a:lstStyle/>
          <a:p>
            <a:pPr algn="just"/>
            <a:r>
              <a:rPr lang="fr-FR" dirty="0" err="1"/>
              <a:t>Could</a:t>
            </a:r>
            <a:r>
              <a:rPr lang="fr-FR" dirty="0"/>
              <a:t> </a:t>
            </a:r>
            <a:r>
              <a:rPr lang="fr-FR" dirty="0" err="1"/>
              <a:t>be</a:t>
            </a:r>
            <a:r>
              <a:rPr lang="fr-FR" dirty="0"/>
              <a:t> relevant </a:t>
            </a:r>
            <a:r>
              <a:rPr lang="fr-FR" sz="2000" dirty="0"/>
              <a:t>to</a:t>
            </a:r>
            <a:r>
              <a:rPr lang="fr-FR" dirty="0"/>
              <a:t> </a:t>
            </a:r>
            <a:r>
              <a:rPr lang="fr-FR" dirty="0" err="1"/>
              <a:t>include</a:t>
            </a:r>
            <a:r>
              <a:rPr lang="fr-FR" dirty="0"/>
              <a:t> a </a:t>
            </a:r>
            <a:r>
              <a:rPr lang="fr-FR" dirty="0" err="1"/>
              <a:t>contractual</a:t>
            </a:r>
            <a:r>
              <a:rPr lang="fr-FR" dirty="0"/>
              <a:t> </a:t>
            </a:r>
            <a:r>
              <a:rPr lang="fr-FR" dirty="0" err="1"/>
              <a:t>mechanism</a:t>
            </a:r>
            <a:r>
              <a:rPr lang="fr-FR" dirty="0"/>
              <a:t> in the licence to </a:t>
            </a:r>
            <a:r>
              <a:rPr lang="fr-FR" dirty="0" err="1"/>
              <a:t>obtain</a:t>
            </a:r>
            <a:r>
              <a:rPr lang="fr-FR" dirty="0"/>
              <a:t> the </a:t>
            </a:r>
            <a:r>
              <a:rPr lang="fr-FR" dirty="0" err="1"/>
              <a:t>licensee’s</a:t>
            </a:r>
            <a:r>
              <a:rPr lang="fr-FR" dirty="0"/>
              <a:t> position as to the </a:t>
            </a:r>
            <a:r>
              <a:rPr lang="fr-FR" dirty="0" err="1"/>
              <a:t>unitary</a:t>
            </a:r>
            <a:r>
              <a:rPr lang="fr-FR" dirty="0"/>
              <a:t> </a:t>
            </a:r>
            <a:r>
              <a:rPr lang="fr-FR" dirty="0" err="1"/>
              <a:t>effect</a:t>
            </a:r>
            <a:r>
              <a:rPr lang="fr-FR" dirty="0"/>
              <a:t> of the </a:t>
            </a:r>
            <a:r>
              <a:rPr lang="fr-FR" dirty="0" err="1"/>
              <a:t>licensed</a:t>
            </a:r>
            <a:r>
              <a:rPr lang="fr-FR" dirty="0"/>
              <a:t> patent </a:t>
            </a:r>
          </a:p>
        </p:txBody>
      </p:sp>
      <p:sp>
        <p:nvSpPr>
          <p:cNvPr id="6" name="Flèche : droite 5">
            <a:extLst>
              <a:ext uri="{FF2B5EF4-FFF2-40B4-BE49-F238E27FC236}">
                <a16:creationId xmlns:a16="http://schemas.microsoft.com/office/drawing/2014/main" id="{A602D51B-5EC4-4BFB-B7EC-FE3F9D2F7923}"/>
              </a:ext>
            </a:extLst>
          </p:cNvPr>
          <p:cNvSpPr/>
          <p:nvPr/>
        </p:nvSpPr>
        <p:spPr>
          <a:xfrm>
            <a:off x="1535033" y="1851031"/>
            <a:ext cx="553065" cy="423133"/>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5">
                  <a:lumMod val="60000"/>
                  <a:lumOff val="40000"/>
                </a:schemeClr>
              </a:solidFill>
            </a:endParaRPr>
          </a:p>
        </p:txBody>
      </p:sp>
      <p:grpSp>
        <p:nvGrpSpPr>
          <p:cNvPr id="7" name="Groupe 6">
            <a:extLst>
              <a:ext uri="{FF2B5EF4-FFF2-40B4-BE49-F238E27FC236}">
                <a16:creationId xmlns:a16="http://schemas.microsoft.com/office/drawing/2014/main" id="{3F27D7E1-FDFF-4436-A1C6-9B76A678BDD0}"/>
              </a:ext>
            </a:extLst>
          </p:cNvPr>
          <p:cNvGrpSpPr/>
          <p:nvPr/>
        </p:nvGrpSpPr>
        <p:grpSpPr>
          <a:xfrm>
            <a:off x="2088098" y="2614018"/>
            <a:ext cx="2847681" cy="1139072"/>
            <a:chOff x="0" y="686116"/>
            <a:chExt cx="2847681" cy="1139072"/>
          </a:xfrm>
          <a:solidFill>
            <a:srgbClr val="0000FF"/>
          </a:solidFill>
        </p:grpSpPr>
        <p:sp>
          <p:nvSpPr>
            <p:cNvPr id="8" name="Flèche : chevron 7">
              <a:extLst>
                <a:ext uri="{FF2B5EF4-FFF2-40B4-BE49-F238E27FC236}">
                  <a16:creationId xmlns:a16="http://schemas.microsoft.com/office/drawing/2014/main" id="{B6CB36AD-9444-4D7F-80DD-8CF4B286D0F9}"/>
                </a:ext>
              </a:extLst>
            </p:cNvPr>
            <p:cNvSpPr/>
            <p:nvPr/>
          </p:nvSpPr>
          <p:spPr>
            <a:xfrm>
              <a:off x="0" y="686116"/>
              <a:ext cx="2847681" cy="1139072"/>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Flèche : chevron 4">
              <a:extLst>
                <a:ext uri="{FF2B5EF4-FFF2-40B4-BE49-F238E27FC236}">
                  <a16:creationId xmlns:a16="http://schemas.microsoft.com/office/drawing/2014/main" id="{0AECBDC6-013B-4348-8BDC-29603C7ED889}"/>
                </a:ext>
              </a:extLst>
            </p:cNvPr>
            <p:cNvSpPr txBox="1"/>
            <p:nvPr/>
          </p:nvSpPr>
          <p:spPr>
            <a:xfrm>
              <a:off x="639809" y="737856"/>
              <a:ext cx="1708609" cy="102026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b="0" i="0" u="none" kern="1200" dirty="0"/>
                <a:t>Anticipation</a:t>
              </a:r>
              <a:endParaRPr lang="fr-FR" sz="1800" kern="1200" dirty="0"/>
            </a:p>
          </p:txBody>
        </p:sp>
      </p:grpSp>
      <p:grpSp>
        <p:nvGrpSpPr>
          <p:cNvPr id="10" name="Groupe 9">
            <a:extLst>
              <a:ext uri="{FF2B5EF4-FFF2-40B4-BE49-F238E27FC236}">
                <a16:creationId xmlns:a16="http://schemas.microsoft.com/office/drawing/2014/main" id="{6E3E339A-E7D3-4D2F-87DC-CE0C4E2BA000}"/>
              </a:ext>
            </a:extLst>
          </p:cNvPr>
          <p:cNvGrpSpPr/>
          <p:nvPr/>
        </p:nvGrpSpPr>
        <p:grpSpPr>
          <a:xfrm>
            <a:off x="7431488" y="2606353"/>
            <a:ext cx="2847681" cy="1139072"/>
            <a:chOff x="0" y="686116"/>
            <a:chExt cx="2847681" cy="1139072"/>
          </a:xfrm>
          <a:solidFill>
            <a:srgbClr val="0000FF"/>
          </a:solidFill>
        </p:grpSpPr>
        <p:sp>
          <p:nvSpPr>
            <p:cNvPr id="11" name="Flèche : chevron 10">
              <a:extLst>
                <a:ext uri="{FF2B5EF4-FFF2-40B4-BE49-F238E27FC236}">
                  <a16:creationId xmlns:a16="http://schemas.microsoft.com/office/drawing/2014/main" id="{D1E0BEA5-3F36-478A-A1B2-E8CBDFC0A8D0}"/>
                </a:ext>
              </a:extLst>
            </p:cNvPr>
            <p:cNvSpPr/>
            <p:nvPr/>
          </p:nvSpPr>
          <p:spPr>
            <a:xfrm>
              <a:off x="0" y="686116"/>
              <a:ext cx="2847681" cy="1139072"/>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Flèche : chevron 4">
              <a:extLst>
                <a:ext uri="{FF2B5EF4-FFF2-40B4-BE49-F238E27FC236}">
                  <a16:creationId xmlns:a16="http://schemas.microsoft.com/office/drawing/2014/main" id="{9978C400-9E5C-41DA-AC60-56169CF03104}"/>
                </a:ext>
              </a:extLst>
            </p:cNvPr>
            <p:cNvSpPr txBox="1"/>
            <p:nvPr/>
          </p:nvSpPr>
          <p:spPr>
            <a:xfrm>
              <a:off x="569537" y="715678"/>
              <a:ext cx="1708609" cy="99110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b="0" i="0" u="none" kern="1200" dirty="0"/>
                <a:t>Licensee’s participation</a:t>
              </a:r>
              <a:endParaRPr lang="fr-FR" sz="1800" kern="1200" dirty="0"/>
            </a:p>
          </p:txBody>
        </p:sp>
      </p:grpSp>
      <p:grpSp>
        <p:nvGrpSpPr>
          <p:cNvPr id="14" name="Groupe 13">
            <a:extLst>
              <a:ext uri="{FF2B5EF4-FFF2-40B4-BE49-F238E27FC236}">
                <a16:creationId xmlns:a16="http://schemas.microsoft.com/office/drawing/2014/main" id="{36D5D88F-5FD5-4659-83F9-5F190B5EF8E3}"/>
              </a:ext>
            </a:extLst>
          </p:cNvPr>
          <p:cNvGrpSpPr/>
          <p:nvPr/>
        </p:nvGrpSpPr>
        <p:grpSpPr>
          <a:xfrm>
            <a:off x="387725" y="4693363"/>
            <a:ext cx="2719460" cy="1139072"/>
            <a:chOff x="0" y="686116"/>
            <a:chExt cx="2847681" cy="1139072"/>
          </a:xfrm>
        </p:grpSpPr>
        <p:sp>
          <p:nvSpPr>
            <p:cNvPr id="15" name="Flèche : chevron 14">
              <a:extLst>
                <a:ext uri="{FF2B5EF4-FFF2-40B4-BE49-F238E27FC236}">
                  <a16:creationId xmlns:a16="http://schemas.microsoft.com/office/drawing/2014/main" id="{93019885-D141-4B78-86AD-58DFE9CAB444}"/>
                </a:ext>
              </a:extLst>
            </p:cNvPr>
            <p:cNvSpPr/>
            <p:nvPr/>
          </p:nvSpPr>
          <p:spPr>
            <a:xfrm>
              <a:off x="0" y="686116"/>
              <a:ext cx="2847681" cy="1139072"/>
            </a:xfrm>
            <a:prstGeom prst="chevron">
              <a:avLst/>
            </a:prstGeom>
            <a:solidFill>
              <a:schemeClr val="accent5">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6" name="Flèche : chevron 4">
              <a:extLst>
                <a:ext uri="{FF2B5EF4-FFF2-40B4-BE49-F238E27FC236}">
                  <a16:creationId xmlns:a16="http://schemas.microsoft.com/office/drawing/2014/main" id="{EF68A118-D69E-463F-B7D2-1D188E3A33C0}"/>
                </a:ext>
              </a:extLst>
            </p:cNvPr>
            <p:cNvSpPr txBox="1"/>
            <p:nvPr/>
          </p:nvSpPr>
          <p:spPr>
            <a:xfrm>
              <a:off x="569535" y="686116"/>
              <a:ext cx="1937357" cy="113907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US" sz="1400" b="0" i="0" u="none" kern="1200" dirty="0"/>
                <a:t>Proprietor must anticipate to submit a valid request in time</a:t>
              </a:r>
              <a:endParaRPr lang="fr-FR" sz="1400" kern="1200" dirty="0"/>
            </a:p>
          </p:txBody>
        </p:sp>
      </p:grpSp>
      <p:grpSp>
        <p:nvGrpSpPr>
          <p:cNvPr id="17" name="Groupe 16">
            <a:extLst>
              <a:ext uri="{FF2B5EF4-FFF2-40B4-BE49-F238E27FC236}">
                <a16:creationId xmlns:a16="http://schemas.microsoft.com/office/drawing/2014/main" id="{0FC4FF4B-EA6A-4F69-B87D-A00C1143BF0E}"/>
              </a:ext>
            </a:extLst>
          </p:cNvPr>
          <p:cNvGrpSpPr/>
          <p:nvPr/>
        </p:nvGrpSpPr>
        <p:grpSpPr>
          <a:xfrm>
            <a:off x="3789013" y="4649953"/>
            <a:ext cx="2847681" cy="1225891"/>
            <a:chOff x="0" y="938363"/>
            <a:chExt cx="3474948" cy="1389979"/>
          </a:xfrm>
          <a:solidFill>
            <a:schemeClr val="accent5">
              <a:lumMod val="60000"/>
              <a:lumOff val="40000"/>
            </a:schemeClr>
          </a:solidFill>
        </p:grpSpPr>
        <p:sp>
          <p:nvSpPr>
            <p:cNvPr id="18" name="Flèche : chevron 17">
              <a:extLst>
                <a:ext uri="{FF2B5EF4-FFF2-40B4-BE49-F238E27FC236}">
                  <a16:creationId xmlns:a16="http://schemas.microsoft.com/office/drawing/2014/main" id="{086BC7C7-3209-4C48-B8E0-5D806B1DA989}"/>
                </a:ext>
              </a:extLst>
            </p:cNvPr>
            <p:cNvSpPr/>
            <p:nvPr/>
          </p:nvSpPr>
          <p:spPr>
            <a:xfrm>
              <a:off x="0" y="938363"/>
              <a:ext cx="3474948" cy="1389979"/>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Flèche : chevron 4">
              <a:extLst>
                <a:ext uri="{FF2B5EF4-FFF2-40B4-BE49-F238E27FC236}">
                  <a16:creationId xmlns:a16="http://schemas.microsoft.com/office/drawing/2014/main" id="{11B1214C-E82F-4D4A-BAE9-EF1FD5A97C97}"/>
                </a:ext>
              </a:extLst>
            </p:cNvPr>
            <p:cNvSpPr txBox="1"/>
            <p:nvPr/>
          </p:nvSpPr>
          <p:spPr>
            <a:xfrm>
              <a:off x="694991" y="977881"/>
              <a:ext cx="2007606" cy="129153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8011" tIns="29337" rIns="29337" bIns="29337" numCol="1" spcCol="1270" anchor="ctr" anchorCtr="0">
              <a:noAutofit/>
            </a:bodyPr>
            <a:lstStyle/>
            <a:p>
              <a:pPr marL="0" lvl="0" indent="0" algn="ctr" defTabSz="977900">
                <a:lnSpc>
                  <a:spcPct val="90000"/>
                </a:lnSpc>
                <a:spcBef>
                  <a:spcPct val="0"/>
                </a:spcBef>
                <a:spcAft>
                  <a:spcPct val="35000"/>
                </a:spcAft>
                <a:buNone/>
              </a:pPr>
              <a:r>
                <a:rPr lang="en-US" sz="1400" b="0" i="0" u="none" strike="noStrike" dirty="0">
                  <a:solidFill>
                    <a:srgbClr val="FFFFFF"/>
                  </a:solidFill>
                  <a:effectLst/>
                </a:rPr>
                <a:t>ensure an effective contractual mechanism to obtain in due time the approval of co-proprietors</a:t>
              </a:r>
              <a:endParaRPr lang="fr-FR" sz="1400" kern="1200" dirty="0"/>
            </a:p>
          </p:txBody>
        </p:sp>
      </p:grpSp>
      <p:grpSp>
        <p:nvGrpSpPr>
          <p:cNvPr id="22" name="Groupe 21">
            <a:extLst>
              <a:ext uri="{FF2B5EF4-FFF2-40B4-BE49-F238E27FC236}">
                <a16:creationId xmlns:a16="http://schemas.microsoft.com/office/drawing/2014/main" id="{316086F7-046D-4D2D-9832-A64AFDB0ECAB}"/>
              </a:ext>
            </a:extLst>
          </p:cNvPr>
          <p:cNvGrpSpPr/>
          <p:nvPr/>
        </p:nvGrpSpPr>
        <p:grpSpPr>
          <a:xfrm>
            <a:off x="7598323" y="4632761"/>
            <a:ext cx="2847681" cy="1139072"/>
            <a:chOff x="0" y="686116"/>
            <a:chExt cx="2847681" cy="1139072"/>
          </a:xfrm>
          <a:solidFill>
            <a:schemeClr val="accent5">
              <a:lumMod val="60000"/>
              <a:lumOff val="40000"/>
            </a:schemeClr>
          </a:solidFill>
        </p:grpSpPr>
        <p:sp>
          <p:nvSpPr>
            <p:cNvPr id="23" name="Flèche : chevron 22">
              <a:extLst>
                <a:ext uri="{FF2B5EF4-FFF2-40B4-BE49-F238E27FC236}">
                  <a16:creationId xmlns:a16="http://schemas.microsoft.com/office/drawing/2014/main" id="{9D542A10-7248-440B-B222-38B1E8F5CD7C}"/>
                </a:ext>
              </a:extLst>
            </p:cNvPr>
            <p:cNvSpPr/>
            <p:nvPr/>
          </p:nvSpPr>
          <p:spPr>
            <a:xfrm>
              <a:off x="0" y="686116"/>
              <a:ext cx="2847681" cy="1139072"/>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4" name="Flèche : chevron 4">
              <a:extLst>
                <a:ext uri="{FF2B5EF4-FFF2-40B4-BE49-F238E27FC236}">
                  <a16:creationId xmlns:a16="http://schemas.microsoft.com/office/drawing/2014/main" id="{79EDDCB4-347E-45A8-8457-FA752B3DFD34}"/>
                </a:ext>
              </a:extLst>
            </p:cNvPr>
            <p:cNvSpPr txBox="1"/>
            <p:nvPr/>
          </p:nvSpPr>
          <p:spPr>
            <a:xfrm>
              <a:off x="561287" y="721312"/>
              <a:ext cx="1735702" cy="108710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400" b="0" i="0" u="none" strike="noStrike" dirty="0">
                  <a:solidFill>
                    <a:srgbClr val="FFFFFF"/>
                  </a:solidFill>
                  <a:effectLst/>
                </a:rPr>
                <a:t>Possibility to include the licensee in the decision to file a request for unitary effect</a:t>
              </a:r>
              <a:endParaRPr lang="fr-FR" sz="1400" kern="1200" dirty="0"/>
            </a:p>
          </p:txBody>
        </p:sp>
      </p:grpSp>
    </p:spTree>
    <p:extLst>
      <p:ext uri="{BB962C8B-B14F-4D97-AF65-F5344CB8AC3E}">
        <p14:creationId xmlns:p14="http://schemas.microsoft.com/office/powerpoint/2010/main" val="6139856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1476</Words>
  <Application>Microsoft Office PowerPoint</Application>
  <PresentationFormat>Grand écran</PresentationFormat>
  <Paragraphs>146</Paragraphs>
  <Slides>23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23</vt:i4>
      </vt:variant>
    </vt:vector>
  </HeadingPairs>
  <TitlesOfParts>
    <vt:vector size="28" baseType="lpstr">
      <vt:lpstr>Arial</vt:lpstr>
      <vt:lpstr>Calibri</vt:lpstr>
      <vt:lpstr>Calibri Light</vt:lpstr>
      <vt:lpstr>inherit</vt:lpstr>
      <vt:lpstr>Office Theme</vt:lpstr>
      <vt:lpstr>Unified Patent Court Part II: Practical advice about the impact on current and future license agreements March 28, 2022</vt:lpstr>
      <vt:lpstr>Intro (15’)</vt:lpstr>
      <vt:lpstr>Jean-Baptiste Thiénot</vt:lpstr>
      <vt:lpstr>Are your agreements UPC-proof?</vt:lpstr>
      <vt:lpstr>Main subjects which could be anticipated by contractual provisions</vt:lpstr>
      <vt:lpstr>I. Obtaining an Unitary Patent</vt:lpstr>
      <vt:lpstr>How to obtain a Unitary Patent? </vt:lpstr>
      <vt:lpstr>Présentation PowerPoint</vt:lpstr>
      <vt:lpstr>What about the licensee’s position as to the unitary effect?</vt:lpstr>
      <vt:lpstr>CASE STUDY Licensee and unitary effect:</vt:lpstr>
      <vt:lpstr>II. Filing an Opt-out for “classic” European patents</vt:lpstr>
      <vt:lpstr>Should you always Opt-out?</vt:lpstr>
      <vt:lpstr>What impact will the new system have on current contracts? </vt:lpstr>
      <vt:lpstr>Présentation PowerPoint</vt:lpstr>
      <vt:lpstr>III. Right to bring an action</vt:lpstr>
      <vt:lpstr>Présentation PowerPoint</vt:lpstr>
      <vt:lpstr>Questions ?</vt:lpstr>
      <vt:lpstr>POLL (questions to be asked at beginning and at end) (10’)</vt:lpstr>
      <vt:lpstr>Topic 1: request for unitary effect (20’)  </vt:lpstr>
      <vt:lpstr>Topic 2: Opt-out (20’)</vt:lpstr>
      <vt:lpstr>Topic 3: right to bring an action (20’)</vt:lpstr>
      <vt:lpstr>Repeat poll (10’)</vt:lpstr>
      <vt:lpstr>Conclusion (10’)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Unified Patent Court Part II: Practical advice about the impact on current and future license agreements March 28, 2022</dc:title>
  <dc:creator>Kathleen De Belder (imec)</dc:creator>
  <cp:lastModifiedBy>amaury catrice</cp:lastModifiedBy>
  <cp:revision>4</cp:revision>
  <dcterms:created xsi:type="dcterms:W3CDTF">2022-03-22T18:54:48Z</dcterms:created>
  <dcterms:modified xsi:type="dcterms:W3CDTF">2022-03-28T12:13:28Z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02d096a-b9c6-47d3-a057-0331d74161ec_Enabled">
    <vt:lpwstr>true</vt:lpwstr>
  </property>
  <property fmtid="{D5CDD505-2E9C-101B-9397-08002B2CF9AE}" pid="3" name="MSIP_Label_902d096a-b9c6-47d3-a057-0331d74161ec_SetDate">
    <vt:lpwstr>2022-03-22T20:19:56Z</vt:lpwstr>
  </property>
  <property fmtid="{D5CDD505-2E9C-101B-9397-08002B2CF9AE}" pid="4" name="MSIP_Label_902d096a-b9c6-47d3-a057-0331d74161ec_Method">
    <vt:lpwstr>Privileged</vt:lpwstr>
  </property>
  <property fmtid="{D5CDD505-2E9C-101B-9397-08002B2CF9AE}" pid="5" name="MSIP_Label_902d096a-b9c6-47d3-a057-0331d74161ec_Name">
    <vt:lpwstr>Confidential - General - Unmarked</vt:lpwstr>
  </property>
  <property fmtid="{D5CDD505-2E9C-101B-9397-08002B2CF9AE}" pid="6" name="MSIP_Label_902d096a-b9c6-47d3-a057-0331d74161ec_SiteId">
    <vt:lpwstr>a72d5a72-25ee-40f0-9bd1-067cb5b770d4</vt:lpwstr>
  </property>
  <property fmtid="{D5CDD505-2E9C-101B-9397-08002B2CF9AE}" pid="7" name="MSIP_Label_902d096a-b9c6-47d3-a057-0331d74161ec_ActionId">
    <vt:lpwstr>4401f536-f94f-4e56-9127-39e2439b9f65</vt:lpwstr>
  </property>
  <property fmtid="{D5CDD505-2E9C-101B-9397-08002B2CF9AE}" pid="8" name="MSIP_Label_902d096a-b9c6-47d3-a057-0331d74161ec_ContentBits">
    <vt:lpwstr>0</vt:lpwstr>
  </property>
</Properties>
</file>