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1" r:id="rId6"/>
    <p:sldId id="273" r:id="rId7"/>
    <p:sldId id="260" r:id="rId8"/>
    <p:sldId id="263" r:id="rId9"/>
    <p:sldId id="267" r:id="rId10"/>
    <p:sldId id="270" r:id="rId11"/>
    <p:sldId id="269" r:id="rId12"/>
    <p:sldId id="264" r:id="rId13"/>
    <p:sldId id="268" r:id="rId14"/>
    <p:sldId id="271" r:id="rId15"/>
    <p:sldId id="265" r:id="rId16"/>
    <p:sldId id="262" r:id="rId17"/>
    <p:sldId id="266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556BD-0153-DD46-B6B9-BFDB35F85538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896F3-6871-CA45-9989-945C5D33F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492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1C2FD-74C6-EE4A-B3A1-739AE29B770D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73CB6-A3EC-1643-AF97-5C3D4259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855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59DF-530D-4A49-874D-2CBFB09AB178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99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18C3-9F91-6945-B294-3867030EF409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72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1765-09BD-3644-960E-F65D30BD975F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33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0FC4-7F6A-C340-AF77-9F181F9F9B39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7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340E-AFC0-0449-80B3-615A0F5C439B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93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C862-BC63-D343-AE0B-99CCA5A78653}" type="datetime1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72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1307-9ACD-4640-B230-10639800BB48}" type="datetime1">
              <a:rPr lang="fr-FR" smtClean="0"/>
              <a:t>29/05/2018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01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529DE-C5E4-AF45-BF87-0653471449E1}" type="datetime1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60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E250-ED73-854F-9D18-DF8CB9D41150}" type="datetime1">
              <a:rPr lang="fr-FR" smtClean="0"/>
              <a:t>29/05/2018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49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9DF9-6F6F-B84D-B731-B6F58052A234}" type="datetime1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52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F385-E02E-5546-8948-FA32A900A9D1}" type="datetime1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92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02A9-92E9-9E42-A0C4-1B229B12638C}" type="datetime1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64FC-A664-0A40-9761-F44D9928F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22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86747"/>
            <a:ext cx="7772400" cy="3313704"/>
          </a:xfrm>
        </p:spPr>
        <p:txBody>
          <a:bodyPr>
            <a:normAutofit/>
          </a:bodyPr>
          <a:lstStyle/>
          <a:p>
            <a:r>
              <a:rPr lang="fr-FR" i="1" dirty="0"/>
              <a:t>Les enjeux du </a:t>
            </a:r>
            <a:r>
              <a:rPr lang="fr-FR" i="1" dirty="0" err="1"/>
              <a:t>Brexit</a:t>
            </a:r>
            <a:r>
              <a:rPr lang="fr-FR" i="1" dirty="0"/>
              <a:t> en matière de propriété intellectuelle</a:t>
            </a:r>
            <a:br>
              <a:rPr lang="fr-FR" i="1" dirty="0"/>
            </a:br>
            <a:br>
              <a:rPr lang="fr-FR" i="1" dirty="0"/>
            </a:br>
            <a:r>
              <a:rPr lang="fr-FR" b="1" i="1" dirty="0">
                <a:solidFill>
                  <a:srgbClr val="B22222"/>
                </a:solidFill>
                <a:ea typeface="Times New Roman"/>
                <a:cs typeface="Calibri"/>
              </a:rPr>
              <a:t>​"IP DAY LES France"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i="1" dirty="0"/>
              <a:t>Edouard Treppoz</a:t>
            </a:r>
          </a:p>
          <a:p>
            <a:r>
              <a:rPr lang="fr-FR" i="1" dirty="0"/>
              <a:t>Professeur Université de Lyon</a:t>
            </a:r>
          </a:p>
          <a:p>
            <a:r>
              <a:rPr lang="fr-FR" i="1" dirty="0"/>
              <a:t>Directeur du Centre Paul </a:t>
            </a:r>
            <a:r>
              <a:rPr lang="fr-FR" i="1" dirty="0" err="1"/>
              <a:t>Roubier</a:t>
            </a:r>
            <a:endParaRPr lang="fr-FR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4424351" y="14200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6723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UE : </a:t>
            </a:r>
            <a:br>
              <a:rPr lang="fr-FR" dirty="0"/>
            </a:br>
            <a:r>
              <a:rPr lang="fr-FR" dirty="0"/>
              <a:t>l’exemple de la marque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Pas de déchéance pour la marque convertie UK pour défaut d’usage au RU avant la période transitoire (article 50, 5 b).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Silence du texte sur la solution inverse d’un usage limité au RU pré-période transitoire.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882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UE : </a:t>
            </a:r>
            <a:br>
              <a:rPr lang="fr-FR" dirty="0"/>
            </a:br>
            <a:r>
              <a:rPr lang="fr-FR" dirty="0"/>
              <a:t>l’exemple de la marque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La question du coût (non objet d’un accord).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 silence en matière de représentation?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15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EU:</a:t>
            </a:r>
            <a:br>
              <a:rPr lang="fr-FR" dirty="0"/>
            </a:br>
            <a:r>
              <a:rPr lang="fr-FR" dirty="0"/>
              <a:t>autres hypothèses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points d’accords (DMUE, DMNE, certificat d’obtention et bases de données</a:t>
            </a:r>
            <a:r>
              <a:rPr lang="is-IS" dirty="0"/>
              <a:t>).</a:t>
            </a:r>
          </a:p>
          <a:p>
            <a:pPr>
              <a:buFontTx/>
              <a:buChar char="-"/>
            </a:pPr>
            <a:endParaRPr lang="is-IS" dirty="0"/>
          </a:p>
          <a:p>
            <a:pPr>
              <a:buFontTx/>
              <a:buChar char="-"/>
            </a:pPr>
            <a:endParaRPr lang="is-IS" dirty="0"/>
          </a:p>
          <a:p>
            <a:pPr marL="0" indent="0">
              <a:buNone/>
            </a:pPr>
            <a:r>
              <a:rPr lang="is-IS" dirty="0"/>
              <a:t>La délicate question des IGP.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608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EU:</a:t>
            </a:r>
            <a:br>
              <a:rPr lang="fr-FR" dirty="0"/>
            </a:br>
            <a:r>
              <a:rPr lang="fr-FR" dirty="0"/>
              <a:t>autres hypothèses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brevet unitaire suspendu au sort de la JUB.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sort de la JUB post </a:t>
            </a:r>
            <a:r>
              <a:rPr lang="fr-FR" i="1" dirty="0" err="1"/>
              <a:t>Brexit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L’obstacle  de l’avis 1/09?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Pour une relecture libérale </a:t>
            </a:r>
            <a:r>
              <a:rPr lang="fr-FR" i="1" dirty="0"/>
              <a:t>pro</a:t>
            </a:r>
            <a:r>
              <a:rPr lang="fr-FR" dirty="0"/>
              <a:t> UK : voir l’avis de Richard Gordon et Tom Pascoe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316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EU:</a:t>
            </a:r>
            <a:br>
              <a:rPr lang="fr-FR" dirty="0"/>
            </a:br>
            <a:r>
              <a:rPr lang="fr-FR" dirty="0"/>
              <a:t>autres hypothèses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i="1" dirty="0" err="1"/>
              <a:t>Comp</a:t>
            </a:r>
            <a:r>
              <a:rPr lang="fr-FR" dirty="0"/>
              <a:t> : CJUE (grande chambre), 28 mars 2018, C-284/16, points 42 et 43.</a:t>
            </a:r>
          </a:p>
          <a:p>
            <a:pPr marL="0" indent="0" algn="just">
              <a:buNone/>
            </a:pPr>
            <a:r>
              <a:rPr lang="fr-FR" dirty="0"/>
              <a:t>42      Il s’ensuit que, à ce double titre, le tribunal arbitral visé à l’article 8 du TBI est, le cas échéant, amené à interpréter, voire à appliquer, le droit de l’Union, et, en particulier, les dispositions concernant les libertés fondamentales, dont la liberté d’établissement et la libre circulation des capitaux.</a:t>
            </a:r>
          </a:p>
          <a:p>
            <a:pPr marL="0" indent="0" algn="just">
              <a:buNone/>
            </a:pPr>
            <a:r>
              <a:rPr lang="fr-FR" dirty="0"/>
              <a:t>43      Il convient, dès lors, de vérifier, en deuxième lieu, si un tribunal arbitral tel que celui visé à l’article 8 du TBI se situe dans le système juridictionnel de l’Union, et, en particulier, s’il peut être considéré comme étant une juridiction d’un des États membres au sens de l’article 267 TFUE. </a:t>
            </a:r>
            <a:r>
              <a:rPr lang="fr-FR" b="1" dirty="0"/>
              <a:t>En effet, la circonstance qu’un tribunal créé par des États membres est situé dans le système juridictionnel de l’Union a pour conséquence que ses décisions sont soumises à des mécanismes de nature à assurer la pleine efficacité des normes de l’Union [voir, en ce sens, avis 1/09 (Accord sur la création d’un système unifié de règlement des litiges en matière de brevets), du 8 mars 2011, EU:C:2011:123, point 82 et jurisprudence citée]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971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L’application du droit européen au RU post </a:t>
            </a:r>
            <a:r>
              <a:rPr lang="fr-FR" i="1" dirty="0" err="1"/>
              <a:t>Brexit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La survie de l’épuisement </a:t>
            </a:r>
            <a:r>
              <a:rPr lang="fr-FR" i="1" dirty="0"/>
              <a:t>post</a:t>
            </a:r>
            <a:r>
              <a:rPr lang="fr-FR" dirty="0"/>
              <a:t> </a:t>
            </a:r>
            <a:r>
              <a:rPr lang="fr-FR" i="1" dirty="0" err="1"/>
              <a:t>Brexit</a:t>
            </a:r>
            <a:r>
              <a:rPr lang="fr-FR" dirty="0"/>
              <a:t> pour une marchandise commercialisée avant la fin de la période transitoire (article 57).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survie </a:t>
            </a:r>
            <a:r>
              <a:rPr lang="fr-FR" i="1" dirty="0"/>
              <a:t>post </a:t>
            </a:r>
            <a:r>
              <a:rPr lang="fr-FR" i="1" dirty="0" err="1"/>
              <a:t>Brexit</a:t>
            </a:r>
            <a:r>
              <a:rPr lang="fr-FR" i="1" dirty="0"/>
              <a:t> </a:t>
            </a:r>
            <a:r>
              <a:rPr lang="fr-FR" dirty="0"/>
              <a:t>des règlements Rome I et Rome II (article 62).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L’absence d’accord sur le règlement Bruxelles I Bis (article 63).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722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long terme</a:t>
            </a:r>
            <a:br>
              <a:rPr lang="fr-FR" dirty="0"/>
            </a:br>
            <a:r>
              <a:rPr lang="fr-FR" dirty="0"/>
              <a:t>trouver un nouvel accord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</a:t>
            </a:r>
            <a:r>
              <a:rPr lang="fr-FR" i="1" dirty="0"/>
              <a:t>dumping</a:t>
            </a:r>
            <a:r>
              <a:rPr lang="fr-FR" dirty="0"/>
              <a:t> avantage britannique :</a:t>
            </a:r>
          </a:p>
          <a:p>
            <a:pPr marL="0" indent="0">
              <a:buNone/>
            </a:pPr>
            <a:endParaRPr lang="fr-FR" dirty="0"/>
          </a:p>
          <a:p>
            <a:pPr marL="514350" indent="-514350">
              <a:buAutoNum type="arabicParenR"/>
            </a:pPr>
            <a:r>
              <a:rPr lang="fr-FR" dirty="0"/>
              <a:t>La question du </a:t>
            </a:r>
            <a:r>
              <a:rPr lang="fr-FR" i="1" dirty="0"/>
              <a:t>transit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Le droit d’auteur : du marché de l’art au numérique</a:t>
            </a:r>
          </a:p>
          <a:p>
            <a:pPr marL="514350" indent="-514350">
              <a:buAutoNum type="arabicParenR"/>
            </a:pPr>
            <a:r>
              <a:rPr lang="fr-FR" dirty="0"/>
              <a:t>Un droit international privé libéral.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759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long terme</a:t>
            </a:r>
            <a:br>
              <a:rPr lang="fr-FR" dirty="0"/>
            </a:br>
            <a:r>
              <a:rPr lang="fr-FR" dirty="0"/>
              <a:t>trouver un nouvel accord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Le bilatéralisme avantage européen:</a:t>
            </a:r>
          </a:p>
          <a:p>
            <a:pPr marL="0" indent="0" algn="just">
              <a:buNone/>
            </a:pP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/>
              <a:t>L’épuisement.</a:t>
            </a:r>
          </a:p>
          <a:p>
            <a:pPr marL="514350" indent="-514350" algn="just">
              <a:buFont typeface="Arial"/>
              <a:buAutoNum type="arabicParenR"/>
            </a:pPr>
            <a:r>
              <a:rPr lang="fr-FR" dirty="0"/>
              <a:t>La sortie du marché unique du numérique (portabilité des contenus, licences pan-européennes, diffusion satellitaire </a:t>
            </a:r>
            <a:r>
              <a:rPr lang="is-IS" dirty="0"/>
              <a:t>…).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/>
              <a:t>La question de la reconnaissance des décisions britanniques au sein de l’UE.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349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de votre attention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Edouard.Treppoz@univ-lyon3.fr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25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rappels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Le 23 juin 2016 Les Britanniques votent en faveur du </a:t>
            </a:r>
            <a:r>
              <a:rPr lang="fr-FR" i="1" dirty="0" err="1"/>
              <a:t>leave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r>
              <a:rPr lang="fr-FR" dirty="0"/>
              <a:t>Le 29 mars 2017, le Royaume-Uni notifie en application de l’article 50 du TUE son intention de quitter l’UE (sans nouvel accord date de sortie 30 mars 2019).</a:t>
            </a:r>
          </a:p>
          <a:p>
            <a:pPr marL="0" indent="0" algn="just">
              <a:buNone/>
            </a:pPr>
            <a:r>
              <a:rPr lang="fr-FR" dirty="0"/>
              <a:t>Négociation commune UE-UK d’un </a:t>
            </a:r>
            <a:r>
              <a:rPr lang="fr-FR" i="1" dirty="0" err="1"/>
              <a:t>Draft</a:t>
            </a:r>
            <a:r>
              <a:rPr lang="fr-FR" i="1" dirty="0"/>
              <a:t> </a:t>
            </a:r>
            <a:r>
              <a:rPr lang="fr-FR" i="1" dirty="0" err="1"/>
              <a:t>Withdrawal</a:t>
            </a:r>
            <a:r>
              <a:rPr lang="fr-FR" i="1" dirty="0"/>
              <a:t> Agreement </a:t>
            </a:r>
            <a:r>
              <a:rPr lang="fr-FR" dirty="0"/>
              <a:t>prolongeant la période transitoire au 31 décembre 2020.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54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rappels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dirty="0"/>
              <a:t>Les règlements cesseront d’être applicables au Royaume-Uni après le 31 décembre 2020.</a:t>
            </a:r>
          </a:p>
          <a:p>
            <a:pPr algn="just">
              <a:buFontTx/>
              <a:buChar char="-"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Les lois britanniques de transpositions de directives resteront applicables au Royaume-Uni.</a:t>
            </a:r>
            <a:r>
              <a:rPr lang="fr-FR" i="1" dirty="0"/>
              <a:t> </a:t>
            </a:r>
          </a:p>
          <a:p>
            <a:pPr algn="just">
              <a:buFontTx/>
              <a:buChar char="-"/>
            </a:pPr>
            <a:endParaRPr lang="fr-FR" i="1" dirty="0"/>
          </a:p>
          <a:p>
            <a:pPr marL="0" indent="0" algn="just">
              <a:buNone/>
            </a:pPr>
            <a:r>
              <a:rPr lang="fr-FR" i="1" dirty="0"/>
              <a:t>Simples lois, elles ne seront plus soumises à l’interprétation de la CJUE et pourront être modifiées par une autre loi britannique </a:t>
            </a:r>
            <a:r>
              <a:rPr lang="is-IS" i="1" dirty="0"/>
              <a:t>…</a:t>
            </a:r>
          </a:p>
          <a:p>
            <a:pPr marL="0" indent="0" algn="just">
              <a:buNone/>
            </a:pPr>
            <a:endParaRPr lang="is-IS" i="1" dirty="0"/>
          </a:p>
          <a:p>
            <a:pPr marL="0" indent="0" algn="just">
              <a:buNone/>
            </a:pPr>
            <a:r>
              <a:rPr lang="is-IS" i="1" dirty="0"/>
              <a:t>Quid</a:t>
            </a:r>
            <a:r>
              <a:rPr lang="is-IS" dirty="0"/>
              <a:t> des directives en attente de transposition (secrets d’affaires (9 juin 2018) et paquet marques (15 janvier 2019))?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81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rappels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/>
              <a:t>Ce que les Britanniques peuvent faire seuls:</a:t>
            </a:r>
          </a:p>
          <a:p>
            <a:pPr marL="0" indent="0" algn="just">
              <a:buNone/>
            </a:pPr>
            <a:r>
              <a:rPr lang="fr-FR" dirty="0"/>
              <a:t>créer un </a:t>
            </a:r>
            <a:r>
              <a:rPr lang="fr-FR" i="1" dirty="0"/>
              <a:t>continuum</a:t>
            </a:r>
            <a:r>
              <a:rPr lang="fr-FR" dirty="0"/>
              <a:t> temporel en intégrant le droit européen au sein d’un </a:t>
            </a:r>
            <a:r>
              <a:rPr lang="fr-FR" i="1" dirty="0"/>
              <a:t>Great </a:t>
            </a:r>
            <a:r>
              <a:rPr lang="fr-FR" i="1" dirty="0" err="1"/>
              <a:t>Repeal</a:t>
            </a:r>
            <a:r>
              <a:rPr lang="fr-FR" i="1" dirty="0"/>
              <a:t> Bill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Ce que les Britanniques ne peuvent faire seuls:</a:t>
            </a:r>
          </a:p>
          <a:p>
            <a:pPr marL="0" indent="0" algn="just">
              <a:buNone/>
            </a:pPr>
            <a:r>
              <a:rPr lang="fr-FR" dirty="0"/>
              <a:t>bénéficier des règles du marché unique ou de l’espace judiciaire dans leurs rapports avec les Etats désormais tiers.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8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rappels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/>
              <a:t>La sortie de l’UE ne vaut pas sortie des accords internationaux: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Tx/>
              <a:buChar char="-"/>
            </a:pPr>
            <a:r>
              <a:rPr lang="fr-FR" dirty="0"/>
              <a:t>Les accords internationaux de PI auxquels le RU a adhéré demeurent obligatoires.</a:t>
            </a:r>
          </a:p>
          <a:p>
            <a:pPr algn="just">
              <a:buFontTx/>
              <a:buChar char="-"/>
            </a:pPr>
            <a:r>
              <a:rPr lang="fr-FR" dirty="0"/>
              <a:t>Le RU reste membre de la CEDH et soumis à sa jurisprudence.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75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enjeux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/>
              <a:t>Le court terme : quelle(s) solution(s) après le </a:t>
            </a:r>
            <a:r>
              <a:rPr lang="fr-FR" i="1" dirty="0" err="1"/>
              <a:t>Brexit</a:t>
            </a:r>
            <a:r>
              <a:rPr lang="fr-FR" dirty="0"/>
              <a:t> pour les droits acquis avant le </a:t>
            </a:r>
            <a:r>
              <a:rPr lang="fr-FR" i="1" dirty="0" err="1"/>
              <a:t>Brexit</a:t>
            </a:r>
            <a:r>
              <a:rPr lang="fr-FR" dirty="0"/>
              <a:t>.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Le long terme : limiter le risque de </a:t>
            </a:r>
            <a:r>
              <a:rPr lang="fr-FR" i="1" dirty="0"/>
              <a:t>dumping</a:t>
            </a:r>
            <a:r>
              <a:rPr lang="fr-FR" dirty="0"/>
              <a:t> normatif par le RU Etat tiers à l’UE.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08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court terme : </a:t>
            </a:r>
            <a:br>
              <a:rPr lang="fr-FR" dirty="0"/>
            </a:br>
            <a:r>
              <a:rPr lang="fr-FR" dirty="0"/>
              <a:t>la préservation des droits acquis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/>
              <a:t>L’objectif du </a:t>
            </a:r>
            <a:r>
              <a:rPr lang="fr-FR" i="1" dirty="0" err="1"/>
              <a:t>Draft</a:t>
            </a:r>
            <a:r>
              <a:rPr lang="fr-FR" i="1" dirty="0"/>
              <a:t> </a:t>
            </a:r>
            <a:r>
              <a:rPr lang="fr-FR" i="1" dirty="0" err="1"/>
              <a:t>Withdrawal</a:t>
            </a:r>
            <a:r>
              <a:rPr lang="fr-FR" i="1" dirty="0"/>
              <a:t> Agreement </a:t>
            </a:r>
            <a:r>
              <a:rPr lang="fr-FR" dirty="0"/>
              <a:t>:</a:t>
            </a:r>
            <a:r>
              <a:rPr lang="fr-FR" i="1" dirty="0"/>
              <a:t> </a:t>
            </a:r>
          </a:p>
          <a:p>
            <a:pPr marL="0" indent="0" algn="just">
              <a:buNone/>
            </a:pPr>
            <a:endParaRPr lang="fr-FR" i="1" dirty="0"/>
          </a:p>
          <a:p>
            <a:pPr marL="0" indent="0" algn="just">
              <a:buNone/>
            </a:pPr>
            <a:r>
              <a:rPr lang="fr-FR" dirty="0"/>
              <a:t>- Assurer une conversion des droits existants de PI résultant du droit européen en un droit britannique équivalent (</a:t>
            </a:r>
            <a:r>
              <a:rPr lang="fr-FR" i="1" dirty="0" err="1"/>
              <a:t>continued</a:t>
            </a:r>
            <a:r>
              <a:rPr lang="fr-FR" i="1" dirty="0"/>
              <a:t> protection</a:t>
            </a:r>
            <a:r>
              <a:rPr lang="fr-FR" dirty="0"/>
              <a:t>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- Assurer après la période transitoire l’application du droit européen au Royaume-Uni pour les situations créées avant la période transitoire.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0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UE : </a:t>
            </a:r>
            <a:br>
              <a:rPr lang="fr-FR" dirty="0"/>
            </a:br>
            <a:r>
              <a:rPr lang="fr-FR" dirty="0"/>
              <a:t>l’exemple de la marque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Les </a:t>
            </a:r>
            <a:r>
              <a:rPr lang="fr-FR" i="1" dirty="0"/>
              <a:t>scenarii</a:t>
            </a:r>
            <a:r>
              <a:rPr lang="fr-FR" dirty="0"/>
              <a:t> CITMA (de l’extension à la conversion en passant par le veto).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 positionnement clair européen.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L’argument de la CEDH.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75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conversion des droits UE : </a:t>
            </a:r>
            <a:br>
              <a:rPr lang="fr-FR" dirty="0"/>
            </a:br>
            <a:r>
              <a:rPr lang="fr-FR" dirty="0"/>
              <a:t>l’exemple de la marque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 choix d’une conversion automatique, à des conditions équivalentes de date et d’ancienneté (article 50), y compris les effets attachés à la renommée d’une marque (alinéa 5 point C).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L’action en nullité en cours à la fin de la période transitoire affecte, </a:t>
            </a:r>
            <a:r>
              <a:rPr lang="fr-FR" i="1" dirty="0"/>
              <a:t>en principe</a:t>
            </a:r>
            <a:r>
              <a:rPr lang="fr-FR" dirty="0"/>
              <a:t>, le droit UK (article 50 al 3).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Droit de priorité de 9 mois (à la fin de la période transitoire) pour les demande de marque de l’UE et DMC introduite avant la fin de la période transitoire (article 55).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64FC-A664-0A40-9761-F44D9928F12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576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731</Words>
  <Application>Microsoft Office PowerPoint</Application>
  <PresentationFormat>Affichage à l'écran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Thème Office</vt:lpstr>
      <vt:lpstr>Les enjeux du Brexit en matière de propriété intellectuelle  ​"IP DAY LES France"</vt:lpstr>
      <vt:lpstr>Quelques rappels</vt:lpstr>
      <vt:lpstr>Quelques rappels</vt:lpstr>
      <vt:lpstr>Quelques rappels</vt:lpstr>
      <vt:lpstr>Quelques rappels</vt:lpstr>
      <vt:lpstr>Les enjeux</vt:lpstr>
      <vt:lpstr>Le court terme :  la préservation des droits acquis</vt:lpstr>
      <vt:lpstr>La conversion des droits UE :  l’exemple de la marque </vt:lpstr>
      <vt:lpstr>La conversion des droits UE :  l’exemple de la marque </vt:lpstr>
      <vt:lpstr>La conversion des droits UE :  l’exemple de la marque </vt:lpstr>
      <vt:lpstr>La conversion des droits UE :  l’exemple de la marque </vt:lpstr>
      <vt:lpstr>La conversion des droits EU: autres hypothèses</vt:lpstr>
      <vt:lpstr>La conversion des droits EU: autres hypothèses</vt:lpstr>
      <vt:lpstr>La conversion des droits EU: autres hypothèses</vt:lpstr>
      <vt:lpstr>L’application du droit européen au RU post Brexit</vt:lpstr>
      <vt:lpstr>Le long terme trouver un nouvel accord</vt:lpstr>
      <vt:lpstr>Le long terme trouver un nouvel accord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et propriétés intellectuelles Où en sommes nous?</dc:title>
  <dc:creator>sabine joyeux</dc:creator>
  <cp:lastModifiedBy>sabine joyeux</cp:lastModifiedBy>
  <cp:revision>24</cp:revision>
  <dcterms:created xsi:type="dcterms:W3CDTF">2018-04-01T05:25:09Z</dcterms:created>
  <dcterms:modified xsi:type="dcterms:W3CDTF">2018-05-29T17:42:03Z</dcterms:modified>
</cp:coreProperties>
</file>