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5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09/04/2018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09/04/2018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09/04/2018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09/04/2018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09/04/2018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09/04/2018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09/04/2018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09/04/2018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09/04/2018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09/04/2018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09/04/2018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09/04/2018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Binctin@hotmail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268761"/>
            <a:ext cx="7772400" cy="2331690"/>
          </a:xfrm>
        </p:spPr>
        <p:txBody>
          <a:bodyPr>
            <a:normAutofit/>
          </a:bodyPr>
          <a:lstStyle/>
          <a:p>
            <a:r>
              <a:rPr lang="fr-FR" b="1" dirty="0"/>
              <a:t>IP et concurrence – Accords de transfert de technologie et de R&amp;D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Nicolas Binctin</a:t>
            </a:r>
          </a:p>
          <a:p>
            <a:r>
              <a:rPr lang="fr-FR" dirty="0"/>
              <a:t>Professeur de droit</a:t>
            </a:r>
          </a:p>
          <a:p>
            <a:r>
              <a:rPr lang="fr-FR" dirty="0"/>
              <a:t>Université de Poitiers</a:t>
            </a:r>
          </a:p>
        </p:txBody>
      </p:sp>
    </p:spTree>
    <p:extLst>
      <p:ext uri="{BB962C8B-B14F-4D97-AF65-F5344CB8AC3E}">
        <p14:creationId xmlns:p14="http://schemas.microsoft.com/office/powerpoint/2010/main" val="4259873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Introduction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/>
              <a:t>Le droit de la propriété intellectuelle dans le prisme d’autres logiques juridiques.</a:t>
            </a:r>
          </a:p>
          <a:p>
            <a:r>
              <a:rPr lang="fr-FR" dirty="0"/>
              <a:t>La vielle relation entre le droit de la propriété intellectuelle et le droit de la concurrence.</a:t>
            </a:r>
          </a:p>
          <a:p>
            <a:r>
              <a:rPr lang="fr-FR" dirty="0"/>
              <a:t>Construction d’un droit de la concurrence pour la PI au l’aune de l’expérience de la Commission.</a:t>
            </a:r>
          </a:p>
          <a:p>
            <a:r>
              <a:rPr lang="fr-FR" dirty="0"/>
              <a:t>Voir l’évolution des règlements 240/96, 772/2004 et 316/2014.</a:t>
            </a:r>
          </a:p>
          <a:p>
            <a:r>
              <a:rPr lang="fr-FR" dirty="0"/>
              <a:t>Rôle des lignes directrices dans la présentation de la doctrine des autorités de la concurrence.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716341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Propriété intellectuelle et liberté contractuelle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5069160"/>
          </a:xfrm>
        </p:spPr>
        <p:txBody>
          <a:bodyPr>
            <a:normAutofit fontScale="92500" lnSpcReduction="20000"/>
          </a:bodyPr>
          <a:lstStyle/>
          <a:p>
            <a:r>
              <a:rPr lang="fr-FR" dirty="0"/>
              <a:t>Liberté dans le choix du modèle contractuel.</a:t>
            </a:r>
          </a:p>
          <a:p>
            <a:r>
              <a:rPr lang="fr-FR" dirty="0"/>
              <a:t>Relation entre le modèle économique et le modèle contractuel. </a:t>
            </a:r>
          </a:p>
          <a:p>
            <a:r>
              <a:rPr lang="fr-FR" dirty="0"/>
              <a:t>Cession, concession, prestation de service.</a:t>
            </a:r>
          </a:p>
          <a:p>
            <a:r>
              <a:rPr lang="fr-FR" dirty="0"/>
              <a:t>Qualification contractuelle et pluri-objet du contrat (brevet, savoir-faire et logiciel par exemple). </a:t>
            </a:r>
          </a:p>
          <a:p>
            <a:r>
              <a:rPr lang="fr-FR" dirty="0"/>
              <a:t>Libre définition de l’objet du contrat (la technologie vs le brevet), les territoires inclus vs les territoires d’appropriation…</a:t>
            </a:r>
          </a:p>
          <a:p>
            <a:r>
              <a:rPr lang="fr-FR" dirty="0"/>
              <a:t>Libre définition de l’assiette des redevances et des cause du paiement.  Distinction entre  l’existence de la créance et la liquidation de la créance.</a:t>
            </a:r>
          </a:p>
        </p:txBody>
      </p:sp>
    </p:spTree>
    <p:extLst>
      <p:ext uri="{BB962C8B-B14F-4D97-AF65-F5344CB8AC3E}">
        <p14:creationId xmlns:p14="http://schemas.microsoft.com/office/powerpoint/2010/main" val="2881195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fr-FR" dirty="0"/>
              <a:t>Liberté contractuelle et droit de la concurrence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4925144"/>
          </a:xfrm>
        </p:spPr>
        <p:txBody>
          <a:bodyPr>
            <a:normAutofit fontScale="85000" lnSpcReduction="20000"/>
          </a:bodyPr>
          <a:lstStyle/>
          <a:p>
            <a:r>
              <a:rPr lang="fr-FR" dirty="0"/>
              <a:t>Encadrement économique de la liberté contractuelle par les mécanismes du droit de la concurrence.</a:t>
            </a:r>
          </a:p>
          <a:p>
            <a:r>
              <a:rPr lang="fr-FR" dirty="0"/>
              <a:t>Recherche des effets du contrat sur le fonctionnement du marché: par exemple, obligation de payer une redevance et concurrence entre opérateurs sur le marché.</a:t>
            </a:r>
          </a:p>
          <a:p>
            <a:r>
              <a:rPr lang="fr-FR" dirty="0"/>
              <a:t>Contrôle des contrats tant dans la relation entre les parties que par les pouvoirs publics – ordre public économique.</a:t>
            </a:r>
          </a:p>
          <a:p>
            <a:r>
              <a:rPr lang="fr-FR" dirty="0"/>
              <a:t>Lecture autonome des qualifications contractuelles: règlement 316/2014, assimilation de la licence et de la cession avec prix proportionnel.</a:t>
            </a:r>
          </a:p>
          <a:p>
            <a:r>
              <a:rPr lang="fr-FR" dirty="0"/>
              <a:t>Intégration par le droit de la concurrence de modèles économiques différents/innovants (voir Viking Gaz ou </a:t>
            </a:r>
            <a:r>
              <a:rPr lang="fr-FR" dirty="0" err="1"/>
              <a:t>UsedSoft</a:t>
            </a:r>
            <a:r>
              <a:rPr lang="fr-FR" dirty="0"/>
              <a:t>)? 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26449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Application du droit de la concurrence en présence d’innovations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556792"/>
            <a:ext cx="8301608" cy="4886003"/>
          </a:xfrm>
        </p:spPr>
        <p:txBody>
          <a:bodyPr>
            <a:normAutofit fontScale="92500" lnSpcReduction="20000"/>
          </a:bodyPr>
          <a:lstStyle/>
          <a:p>
            <a:r>
              <a:rPr lang="fr-FR" dirty="0"/>
              <a:t>Difficultés des outils du droit de la concurrence à prendre en considération les spécificités de l’innovation: exemple de l’analyse du marché, tant pour la substituabilité que pour le territoire.</a:t>
            </a:r>
          </a:p>
          <a:p>
            <a:r>
              <a:rPr lang="fr-FR" dirty="0"/>
              <a:t>Définition d’un marché ayant pour objet l’innovation. Pb des tests de marché en présence de l’innovation.</a:t>
            </a:r>
          </a:p>
          <a:p>
            <a:r>
              <a:rPr lang="fr-FR" dirty="0"/>
              <a:t>Articulation de la PI et des freins au développement d’un marché. </a:t>
            </a:r>
          </a:p>
          <a:p>
            <a:r>
              <a:rPr lang="fr-FR" dirty="0"/>
              <a:t>Concurrence par les mérites.</a:t>
            </a:r>
          </a:p>
          <a:p>
            <a:r>
              <a:rPr lang="fr-FR" dirty="0"/>
              <a:t>Patent pools, NPE, </a:t>
            </a:r>
            <a:r>
              <a:rPr lang="fr-FR" dirty="0" err="1"/>
              <a:t>icences</a:t>
            </a:r>
            <a:r>
              <a:rPr lang="fr-FR" dirty="0"/>
              <a:t> </a:t>
            </a:r>
            <a:r>
              <a:rPr lang="fr-FR" dirty="0" err="1"/>
              <a:t>Frand</a:t>
            </a:r>
            <a:r>
              <a:rPr lang="fr-FR" dirty="0"/>
              <a:t>, modèles libres, etc. </a:t>
            </a:r>
          </a:p>
        </p:txBody>
      </p:sp>
    </p:spTree>
    <p:extLst>
      <p:ext uri="{BB962C8B-B14F-4D97-AF65-F5344CB8AC3E}">
        <p14:creationId xmlns:p14="http://schemas.microsoft.com/office/powerpoint/2010/main" val="2465396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Clauses sensibles dans les contrats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340768"/>
            <a:ext cx="8964488" cy="5328592"/>
          </a:xfrm>
        </p:spPr>
        <p:txBody>
          <a:bodyPr>
            <a:normAutofit fontScale="92500" lnSpcReduction="10000"/>
          </a:bodyPr>
          <a:lstStyle/>
          <a:p>
            <a:r>
              <a:rPr lang="fr-FR" dirty="0"/>
              <a:t>Aménagement du prix ou de la redevance sur le bien intellectuel.</a:t>
            </a:r>
          </a:p>
          <a:p>
            <a:r>
              <a:rPr lang="fr-FR" dirty="0"/>
              <a:t>Aménagement du prix de revente.</a:t>
            </a:r>
          </a:p>
          <a:p>
            <a:r>
              <a:rPr lang="fr-FR" dirty="0"/>
              <a:t>Aménagement de la concurrence passive, limitations de production, exclusivité.</a:t>
            </a:r>
          </a:p>
          <a:p>
            <a:r>
              <a:rPr lang="fr-FR" dirty="0"/>
              <a:t>Aménagement de la contestation du droit de propriété intellectuelle.</a:t>
            </a:r>
          </a:p>
          <a:p>
            <a:r>
              <a:rPr lang="fr-FR" dirty="0"/>
              <a:t>Partage des perfectionnements.</a:t>
            </a:r>
          </a:p>
          <a:p>
            <a:r>
              <a:rPr lang="fr-FR" dirty="0"/>
              <a:t>Liberté de poursuivre des activités de R&amp;D autonomes.</a:t>
            </a:r>
          </a:p>
          <a:p>
            <a:r>
              <a:rPr lang="fr-FR" dirty="0"/>
              <a:t>Aménagement des conditions de rupture du contrat.</a:t>
            </a:r>
          </a:p>
        </p:txBody>
      </p:sp>
    </p:spTree>
    <p:extLst>
      <p:ext uri="{BB962C8B-B14F-4D97-AF65-F5344CB8AC3E}">
        <p14:creationId xmlns:p14="http://schemas.microsoft.com/office/powerpoint/2010/main" val="928751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3600" dirty="0"/>
              <a:t>Nullités des droits de propriété intellectuelle et aménagement du contrat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844824"/>
            <a:ext cx="8712968" cy="4824536"/>
          </a:xfrm>
        </p:spPr>
        <p:txBody>
          <a:bodyPr/>
          <a:lstStyle/>
          <a:p>
            <a:r>
              <a:rPr lang="fr-FR" dirty="0"/>
              <a:t>Approche légale et jurisprudentielle pour le sort des dommages-intérêts liées à un condamnation pour contrefaçon et nullité du droit de propriété intellectuelle. </a:t>
            </a:r>
          </a:p>
          <a:p>
            <a:r>
              <a:rPr lang="fr-FR" dirty="0"/>
              <a:t>Accord de non restitution de redevances versées malgré l’annulation du droit de propriété intellectuelle (CJUE Genentech).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746247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Contentieux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Aménagement contractuel du contentieux: loi applicable, juge compétent.</a:t>
            </a:r>
          </a:p>
          <a:p>
            <a:r>
              <a:rPr lang="fr-FR" dirty="0"/>
              <a:t>Perturbation de ces aménagements par l’irruption d’autres forums de contentieux: les autorités de la concurrence, l’ordre public économique.</a:t>
            </a:r>
          </a:p>
          <a:p>
            <a:r>
              <a:rPr lang="fr-FR" dirty="0" err="1"/>
              <a:t>Arbitrabilité</a:t>
            </a:r>
            <a:r>
              <a:rPr lang="fr-FR" dirty="0"/>
              <a:t> du contentieux relevant du droit de la concurrence et/ou de la PI. </a:t>
            </a:r>
          </a:p>
        </p:txBody>
      </p:sp>
    </p:spTree>
    <p:extLst>
      <p:ext uri="{BB962C8B-B14F-4D97-AF65-F5344CB8AC3E}">
        <p14:creationId xmlns:p14="http://schemas.microsoft.com/office/powerpoint/2010/main" val="2168150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06290"/>
          </a:xfrm>
        </p:spPr>
        <p:txBody>
          <a:bodyPr/>
          <a:lstStyle/>
          <a:p>
            <a:r>
              <a:rPr lang="fr-FR" dirty="0"/>
              <a:t>Merci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fr-FR" dirty="0">
              <a:hlinkClick r:id="rId2"/>
            </a:endParaRPr>
          </a:p>
          <a:p>
            <a:pPr algn="ctr"/>
            <a:endParaRPr lang="fr-FR" dirty="0">
              <a:hlinkClick r:id="rId2"/>
            </a:endParaRPr>
          </a:p>
          <a:p>
            <a:pPr algn="ctr"/>
            <a:r>
              <a:rPr lang="fr-FR" dirty="0">
                <a:hlinkClick r:id="rId2"/>
              </a:rPr>
              <a:t>Binctin@hotmail.com</a:t>
            </a:r>
            <a:endParaRPr lang="fr-FR" dirty="0"/>
          </a:p>
          <a:p>
            <a:pPr algn="ctr"/>
            <a:r>
              <a:rPr lang="fr-FR" dirty="0"/>
              <a:t>N. Binctin, Droit de la propriété intellectuelle, 4</a:t>
            </a:r>
            <a:r>
              <a:rPr lang="fr-FR" baseline="30000" dirty="0"/>
              <a:t>ème</a:t>
            </a:r>
            <a:r>
              <a:rPr lang="fr-FR" dirty="0"/>
              <a:t> éd. LGDJ 2016, coll. Manuel</a:t>
            </a:r>
          </a:p>
          <a:p>
            <a:pPr algn="ctr"/>
            <a:r>
              <a:rPr lang="fr-FR" dirty="0"/>
              <a:t>N. Binctin, Stratégie d’entreprise et propriété intellectuelle, LGDJ 2015, coll. Droit des affaires. </a:t>
            </a:r>
          </a:p>
        </p:txBody>
      </p:sp>
    </p:spTree>
    <p:extLst>
      <p:ext uri="{BB962C8B-B14F-4D97-AF65-F5344CB8AC3E}">
        <p14:creationId xmlns:p14="http://schemas.microsoft.com/office/powerpoint/2010/main" val="94512806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588</Words>
  <Application>Microsoft Office PowerPoint</Application>
  <PresentationFormat>Affichage à l'écran (4:3)</PresentationFormat>
  <Paragraphs>50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2" baseType="lpstr">
      <vt:lpstr>Arial</vt:lpstr>
      <vt:lpstr>Calibri</vt:lpstr>
      <vt:lpstr>Thème Office</vt:lpstr>
      <vt:lpstr>IP et concurrence – Accords de transfert de technologie et de R&amp;D</vt:lpstr>
      <vt:lpstr>Introduction</vt:lpstr>
      <vt:lpstr>Propriété intellectuelle et liberté contractuelle</vt:lpstr>
      <vt:lpstr>Liberté contractuelle et droit de la concurrence</vt:lpstr>
      <vt:lpstr>Application du droit de la concurrence en présence d’innovations</vt:lpstr>
      <vt:lpstr>Clauses sensibles dans les contrats</vt:lpstr>
      <vt:lpstr>Nullités des droits de propriété intellectuelle et aménagement du contrat</vt:lpstr>
      <vt:lpstr>Contentieux</vt:lpstr>
      <vt:lpstr>Merci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IP et concurrence – Accords de transfert de technologie et de R&amp;D</dc:title>
  <dc:creator>Nicolas Binctin</dc:creator>
  <cp:lastModifiedBy>sabine joyeux</cp:lastModifiedBy>
  <cp:revision>9</cp:revision>
  <dcterms:created xsi:type="dcterms:W3CDTF">2018-04-09T09:21:07Z</dcterms:created>
  <dcterms:modified xsi:type="dcterms:W3CDTF">2018-04-09T11:06:40Z</dcterms:modified>
</cp:coreProperties>
</file>