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6" r:id="rId2"/>
  </p:sldMasterIdLst>
  <p:notesMasterIdLst>
    <p:notesMasterId r:id="rId19"/>
  </p:notesMasterIdLst>
  <p:sldIdLst>
    <p:sldId id="256" r:id="rId3"/>
    <p:sldId id="430" r:id="rId4"/>
    <p:sldId id="465" r:id="rId5"/>
    <p:sldId id="431" r:id="rId6"/>
    <p:sldId id="447" r:id="rId7"/>
    <p:sldId id="432" r:id="rId8"/>
    <p:sldId id="458" r:id="rId9"/>
    <p:sldId id="459" r:id="rId10"/>
    <p:sldId id="460" r:id="rId11"/>
    <p:sldId id="461" r:id="rId12"/>
    <p:sldId id="462" r:id="rId13"/>
    <p:sldId id="446" r:id="rId14"/>
    <p:sldId id="463" r:id="rId15"/>
    <p:sldId id="464" r:id="rId16"/>
    <p:sldId id="466" r:id="rId17"/>
    <p:sldId id="260" r:id="rId18"/>
  </p:sldIdLst>
  <p:sldSz cx="9906000" cy="6858000" type="A4"/>
  <p:notesSz cx="6802438" cy="99345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480">
          <p15:clr>
            <a:srgbClr val="A4A3A4"/>
          </p15:clr>
        </p15:guide>
        <p15:guide id="3" orient="horz" pos="3158">
          <p15:clr>
            <a:srgbClr val="A4A3A4"/>
          </p15:clr>
        </p15:guide>
        <p15:guide id="4" pos="3120">
          <p15:clr>
            <a:srgbClr val="A4A3A4"/>
          </p15:clr>
        </p15:guide>
        <p15:guide id="5" pos="535">
          <p15:clr>
            <a:srgbClr val="A4A3A4"/>
          </p15:clr>
        </p15:guide>
        <p15:guide id="6" pos="807">
          <p15:clr>
            <a:srgbClr val="A4A3A4"/>
          </p15:clr>
        </p15:guide>
        <p15:guide id="7" pos="262">
          <p15:clr>
            <a:srgbClr val="A4A3A4"/>
          </p15:clr>
        </p15:guide>
        <p15:guide id="8" pos="5978">
          <p15:clr>
            <a:srgbClr val="A4A3A4"/>
          </p15:clr>
        </p15:guide>
      </p15:sldGuideLst>
    </p:ext>
    <p:ext uri="{2D200454-40CA-4A62-9FC3-DE9A4176ACB9}">
      <p15:notesGuideLst xmlns:p15="http://schemas.microsoft.com/office/powerpoint/2012/main">
        <p15:guide id="1" orient="horz" pos="3129" userDrawn="1">
          <p15:clr>
            <a:srgbClr val="A4A3A4"/>
          </p15:clr>
        </p15:guide>
        <p15:guide id="2" pos="214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L" initials="D"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1650"/>
    <a:srgbClr val="656B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64" autoAdjust="0"/>
    <p:restoredTop sz="82665" autoAdjust="0"/>
  </p:normalViewPr>
  <p:slideViewPr>
    <p:cSldViewPr showGuides="1">
      <p:cViewPr varScale="1">
        <p:scale>
          <a:sx n="37" d="100"/>
          <a:sy n="37" d="100"/>
        </p:scale>
        <p:origin x="1578" y="48"/>
      </p:cViewPr>
      <p:guideLst>
        <p:guide orient="horz" pos="2160"/>
        <p:guide orient="horz" pos="1480"/>
        <p:guide orient="horz" pos="3158"/>
        <p:guide pos="3120"/>
        <p:guide pos="535"/>
        <p:guide pos="807"/>
        <p:guide pos="262"/>
        <p:guide pos="5978"/>
      </p:guideLst>
    </p:cSldViewPr>
  </p:slideViewPr>
  <p:outlineViewPr>
    <p:cViewPr>
      <p:scale>
        <a:sx n="33" d="100"/>
        <a:sy n="33" d="100"/>
      </p:scale>
      <p:origin x="54" y="18642"/>
    </p:cViewPr>
  </p:outlineViewPr>
  <p:notesTextViewPr>
    <p:cViewPr>
      <p:scale>
        <a:sx n="1" d="1"/>
        <a:sy n="1" d="1"/>
      </p:scale>
      <p:origin x="0" y="0"/>
    </p:cViewPr>
  </p:notesTextViewPr>
  <p:sorterViewPr>
    <p:cViewPr>
      <p:scale>
        <a:sx n="100" d="100"/>
        <a:sy n="100" d="100"/>
      </p:scale>
      <p:origin x="0" y="-1068"/>
    </p:cViewPr>
  </p:sorterViewPr>
  <p:notesViewPr>
    <p:cSldViewPr>
      <p:cViewPr varScale="1">
        <p:scale>
          <a:sx n="76" d="100"/>
          <a:sy n="76" d="100"/>
        </p:scale>
        <p:origin x="-4014" y="-102"/>
      </p:cViewPr>
      <p:guideLst>
        <p:guide orient="horz" pos="3129"/>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7723" cy="496729"/>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3141" y="0"/>
            <a:ext cx="2947723" cy="496729"/>
          </a:xfrm>
          <a:prstGeom prst="rect">
            <a:avLst/>
          </a:prstGeom>
        </p:spPr>
        <p:txBody>
          <a:bodyPr vert="horz" lIns="91440" tIns="45720" rIns="91440" bIns="45720" rtlCol="0"/>
          <a:lstStyle>
            <a:lvl1pPr algn="r">
              <a:defRPr sz="1200"/>
            </a:lvl1pPr>
          </a:lstStyle>
          <a:p>
            <a:fld id="{25EE06C5-C074-49C9-9DD1-8111215FDE6B}" type="datetimeFigureOut">
              <a:rPr lang="fr-FR" smtClean="0"/>
              <a:t>03/12/2018</a:t>
            </a:fld>
            <a:endParaRPr lang="fr-FR"/>
          </a:p>
        </p:txBody>
      </p:sp>
      <p:sp>
        <p:nvSpPr>
          <p:cNvPr id="4" name="Espace réservé de l'image des diapositives 3"/>
          <p:cNvSpPr>
            <a:spLocks noGrp="1" noRot="1" noChangeAspect="1"/>
          </p:cNvSpPr>
          <p:nvPr>
            <p:ph type="sldImg" idx="2"/>
          </p:nvPr>
        </p:nvSpPr>
        <p:spPr>
          <a:xfrm>
            <a:off x="711200" y="744538"/>
            <a:ext cx="5380038" cy="3725862"/>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0244" y="4718923"/>
            <a:ext cx="5441950" cy="4470559"/>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6122"/>
            <a:ext cx="2947723" cy="496729"/>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3141" y="9436122"/>
            <a:ext cx="2947723" cy="496729"/>
          </a:xfrm>
          <a:prstGeom prst="rect">
            <a:avLst/>
          </a:prstGeom>
        </p:spPr>
        <p:txBody>
          <a:bodyPr vert="horz" lIns="91440" tIns="45720" rIns="91440" bIns="45720" rtlCol="0" anchor="b"/>
          <a:lstStyle>
            <a:lvl1pPr algn="r">
              <a:defRPr sz="1200"/>
            </a:lvl1pPr>
          </a:lstStyle>
          <a:p>
            <a:fld id="{B90733F9-26EC-4B5D-9199-8D0416C556C8}" type="slidenum">
              <a:rPr lang="fr-FR" smtClean="0"/>
              <a:t>‹N°›</a:t>
            </a:fld>
            <a:endParaRPr lang="fr-FR"/>
          </a:p>
        </p:txBody>
      </p:sp>
    </p:spTree>
    <p:extLst>
      <p:ext uri="{BB962C8B-B14F-4D97-AF65-F5344CB8AC3E}">
        <p14:creationId xmlns:p14="http://schemas.microsoft.com/office/powerpoint/2010/main" val="359292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B90733F9-26EC-4B5D-9199-8D0416C556C8}" type="slidenum">
              <a:rPr lang="fr-FR" smtClean="0"/>
              <a:t>1</a:t>
            </a:fld>
            <a:endParaRPr lang="fr-FR"/>
          </a:p>
        </p:txBody>
      </p:sp>
    </p:spTree>
    <p:extLst>
      <p:ext uri="{BB962C8B-B14F-4D97-AF65-F5344CB8AC3E}">
        <p14:creationId xmlns:p14="http://schemas.microsoft.com/office/powerpoint/2010/main" val="1760529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90733F9-26EC-4B5D-9199-8D0416C556C8}" type="slidenum">
              <a:rPr lang="fr-FR" smtClean="0"/>
              <a:t>16</a:t>
            </a:fld>
            <a:endParaRPr lang="fr-FR"/>
          </a:p>
        </p:txBody>
      </p:sp>
    </p:spTree>
    <p:extLst>
      <p:ext uri="{BB962C8B-B14F-4D97-AF65-F5344CB8AC3E}">
        <p14:creationId xmlns:p14="http://schemas.microsoft.com/office/powerpoint/2010/main" val="22829141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Image 7"/>
          <p:cNvPicPr>
            <a:picLocks noChangeAspect="1"/>
          </p:cNvPicPr>
          <p:nvPr userDrawn="1"/>
        </p:nvPicPr>
        <p:blipFill rotWithShape="1">
          <a:blip r:embed="rId2" cstate="print">
            <a:extLst>
              <a:ext uri="{28A0092B-C50C-407E-A947-70E740481C1C}">
                <a14:useLocalDpi xmlns:a14="http://schemas.microsoft.com/office/drawing/2010/main" val="0"/>
              </a:ext>
            </a:extLst>
          </a:blip>
          <a:srcRect b="7856"/>
          <a:stretch/>
        </p:blipFill>
        <p:spPr>
          <a:xfrm>
            <a:off x="56456" y="44624"/>
            <a:ext cx="2746248" cy="1296144"/>
          </a:xfrm>
          <a:prstGeom prst="rect">
            <a:avLst/>
          </a:prstGeom>
        </p:spPr>
      </p:pic>
      <p:sp>
        <p:nvSpPr>
          <p:cNvPr id="2" name="Title 1"/>
          <p:cNvSpPr>
            <a:spLocks noGrp="1"/>
          </p:cNvSpPr>
          <p:nvPr>
            <p:ph type="ctrTitle"/>
          </p:nvPr>
        </p:nvSpPr>
        <p:spPr>
          <a:xfrm>
            <a:off x="410429" y="2130426"/>
            <a:ext cx="9079645" cy="1470025"/>
          </a:xfrm>
        </p:spPr>
        <p:txBody>
          <a:bodyPr>
            <a:normAutofit/>
          </a:bodyPr>
          <a:lstStyle>
            <a:lvl1pPr>
              <a:defRPr sz="3200" baseline="0"/>
            </a:lvl1pPr>
          </a:lstStyle>
          <a:p>
            <a:r>
              <a:rPr lang="fr-FR"/>
              <a:t>Modifiez le style du titre</a:t>
            </a:r>
            <a:endParaRPr lang="en-US" dirty="0"/>
          </a:p>
        </p:txBody>
      </p:sp>
      <p:sp>
        <p:nvSpPr>
          <p:cNvPr id="3" name="Subtitle 2"/>
          <p:cNvSpPr>
            <a:spLocks noGrp="1"/>
          </p:cNvSpPr>
          <p:nvPr>
            <p:ph type="subTitle" idx="1"/>
          </p:nvPr>
        </p:nvSpPr>
        <p:spPr>
          <a:xfrm>
            <a:off x="421961" y="3614581"/>
            <a:ext cx="9068113" cy="1752600"/>
          </a:xfrm>
        </p:spPr>
        <p:txBody>
          <a:bodyPr lIns="0" rIns="0">
            <a:normAutofit/>
          </a:bodyPr>
          <a:lstStyle>
            <a:lvl1pPr marL="0" indent="0" algn="l">
              <a:buNone/>
              <a:defRPr sz="240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6" name="Espace réservé du pied de page 4"/>
          <p:cNvSpPr txBox="1">
            <a:spLocks/>
          </p:cNvSpPr>
          <p:nvPr userDrawn="1"/>
        </p:nvSpPr>
        <p:spPr>
          <a:xfrm>
            <a:off x="8394870" y="6453336"/>
            <a:ext cx="1454674" cy="365125"/>
          </a:xfrm>
          <a:prstGeom prst="rect">
            <a:avLst/>
          </a:prstGeom>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rgbClr val="121650"/>
              </a:solidFill>
              <a:effectLst/>
              <a:uLnTx/>
              <a:uFillTx/>
              <a:latin typeface="+mn-lt"/>
              <a:ea typeface="+mn-ea"/>
              <a:cs typeface="+mn-cs"/>
            </a:endParaRPr>
          </a:p>
        </p:txBody>
      </p:sp>
    </p:spTree>
    <p:extLst>
      <p:ext uri="{BB962C8B-B14F-4D97-AF65-F5344CB8AC3E}">
        <p14:creationId xmlns:p14="http://schemas.microsoft.com/office/powerpoint/2010/main" val="491919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233D0C5C-2A26-4C93-AF59-9E907DA0B45D}" type="datetimeFigureOut">
              <a:rPr lang="fr-FR" smtClean="0"/>
              <a:t>03/12/2018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4A02E6-2654-4F20-A5C8-D663778A2B6A}" type="slidenum">
              <a:rPr lang="fr-FR" smtClean="0"/>
              <a:t>‹N°›</a:t>
            </a:fld>
            <a:endParaRPr lang="fr-FR"/>
          </a:p>
        </p:txBody>
      </p:sp>
    </p:spTree>
    <p:extLst>
      <p:ext uri="{BB962C8B-B14F-4D97-AF65-F5344CB8AC3E}">
        <p14:creationId xmlns:p14="http://schemas.microsoft.com/office/powerpoint/2010/main" val="1689131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233D0C5C-2A26-4C93-AF59-9E907DA0B45D}" type="datetimeFigureOut">
              <a:rPr lang="fr-FR" smtClean="0"/>
              <a:t>03/12/2018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C4A02E6-2654-4F20-A5C8-D663778A2B6A}" type="slidenum">
              <a:rPr lang="fr-FR" smtClean="0"/>
              <a:t>‹N°›</a:t>
            </a:fld>
            <a:endParaRPr lang="fr-FR"/>
          </a:p>
        </p:txBody>
      </p:sp>
    </p:spTree>
    <p:extLst>
      <p:ext uri="{BB962C8B-B14F-4D97-AF65-F5344CB8AC3E}">
        <p14:creationId xmlns:p14="http://schemas.microsoft.com/office/powerpoint/2010/main" val="243491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233D0C5C-2A26-4C93-AF59-9E907DA0B45D}" type="datetimeFigureOut">
              <a:rPr lang="fr-FR" smtClean="0"/>
              <a:t>03/12/2018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C4A02E6-2654-4F20-A5C8-D663778A2B6A}" type="slidenum">
              <a:rPr lang="fr-FR" smtClean="0"/>
              <a:t>‹N°›</a:t>
            </a:fld>
            <a:endParaRPr lang="fr-FR"/>
          </a:p>
        </p:txBody>
      </p:sp>
    </p:spTree>
    <p:extLst>
      <p:ext uri="{BB962C8B-B14F-4D97-AF65-F5344CB8AC3E}">
        <p14:creationId xmlns:p14="http://schemas.microsoft.com/office/powerpoint/2010/main" val="535061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33D0C5C-2A26-4C93-AF59-9E907DA0B45D}" type="datetimeFigureOut">
              <a:rPr lang="fr-FR" smtClean="0"/>
              <a:t>03/12/2018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C4A02E6-2654-4F20-A5C8-D663778A2B6A}" type="slidenum">
              <a:rPr lang="fr-FR" smtClean="0"/>
              <a:t>‹N°›</a:t>
            </a:fld>
            <a:endParaRPr lang="fr-FR"/>
          </a:p>
        </p:txBody>
      </p:sp>
    </p:spTree>
    <p:extLst>
      <p:ext uri="{BB962C8B-B14F-4D97-AF65-F5344CB8AC3E}">
        <p14:creationId xmlns:p14="http://schemas.microsoft.com/office/powerpoint/2010/main" val="39961408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95300" y="273050"/>
            <a:ext cx="3259138"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233D0C5C-2A26-4C93-AF59-9E907DA0B45D}" type="datetimeFigureOut">
              <a:rPr lang="fr-FR" smtClean="0"/>
              <a:t>03/12/2018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4A02E6-2654-4F20-A5C8-D663778A2B6A}" type="slidenum">
              <a:rPr lang="fr-FR" smtClean="0"/>
              <a:t>‹N°›</a:t>
            </a:fld>
            <a:endParaRPr lang="fr-FR"/>
          </a:p>
        </p:txBody>
      </p:sp>
    </p:spTree>
    <p:extLst>
      <p:ext uri="{BB962C8B-B14F-4D97-AF65-F5344CB8AC3E}">
        <p14:creationId xmlns:p14="http://schemas.microsoft.com/office/powerpoint/2010/main" val="8668781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41513" y="4800600"/>
            <a:ext cx="59436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233D0C5C-2A26-4C93-AF59-9E907DA0B45D}" type="datetimeFigureOut">
              <a:rPr lang="fr-FR" smtClean="0"/>
              <a:t>03/12/2018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4A02E6-2654-4F20-A5C8-D663778A2B6A}" type="slidenum">
              <a:rPr lang="fr-FR" smtClean="0"/>
              <a:t>‹N°›</a:t>
            </a:fld>
            <a:endParaRPr lang="fr-FR"/>
          </a:p>
        </p:txBody>
      </p:sp>
    </p:spTree>
    <p:extLst>
      <p:ext uri="{BB962C8B-B14F-4D97-AF65-F5344CB8AC3E}">
        <p14:creationId xmlns:p14="http://schemas.microsoft.com/office/powerpoint/2010/main" val="37253591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33D0C5C-2A26-4C93-AF59-9E907DA0B45D}" type="datetimeFigureOut">
              <a:rPr lang="fr-FR" smtClean="0"/>
              <a:t>03/12/2018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4A02E6-2654-4F20-A5C8-D663778A2B6A}" type="slidenum">
              <a:rPr lang="fr-FR" smtClean="0"/>
              <a:t>‹N°›</a:t>
            </a:fld>
            <a:endParaRPr lang="fr-FR"/>
          </a:p>
        </p:txBody>
      </p:sp>
    </p:spTree>
    <p:extLst>
      <p:ext uri="{BB962C8B-B14F-4D97-AF65-F5344CB8AC3E}">
        <p14:creationId xmlns:p14="http://schemas.microsoft.com/office/powerpoint/2010/main" val="1593000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181850" y="274638"/>
            <a:ext cx="222885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95300" y="274638"/>
            <a:ext cx="653415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33D0C5C-2A26-4C93-AF59-9E907DA0B45D}" type="datetimeFigureOut">
              <a:rPr lang="fr-FR" smtClean="0"/>
              <a:t>03/12/2018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4A02E6-2654-4F20-A5C8-D663778A2B6A}" type="slidenum">
              <a:rPr lang="fr-FR" smtClean="0"/>
              <a:t>‹N°›</a:t>
            </a:fld>
            <a:endParaRPr lang="fr-FR"/>
          </a:p>
        </p:txBody>
      </p:sp>
    </p:spTree>
    <p:extLst>
      <p:ext uri="{BB962C8B-B14F-4D97-AF65-F5344CB8AC3E}">
        <p14:creationId xmlns:p14="http://schemas.microsoft.com/office/powerpoint/2010/main" val="1921154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lIns="0" rIns="0"/>
          <a:lstStyle>
            <a:lvl2pPr marL="900113" indent="-539750">
              <a:buFont typeface="Arial" pitchFamily="34" charset="0"/>
              <a:buChar char="―"/>
              <a:defRPr/>
            </a:lvl2pPr>
            <a:lvl3pPr marL="1163638" indent="-263525">
              <a:defRPr/>
            </a:lvl3pPr>
          </a:lstStyle>
          <a:p>
            <a:pPr lvl="0"/>
            <a:r>
              <a:rPr lang="fr-FR" dirty="0"/>
              <a:t>Modifiez les styles du texte du masque</a:t>
            </a:r>
          </a:p>
          <a:p>
            <a:pPr lvl="1"/>
            <a:r>
              <a:rPr lang="fr-FR" dirty="0"/>
              <a:t>Deuxième niveau</a:t>
            </a:r>
          </a:p>
          <a:p>
            <a:pPr lvl="2"/>
            <a:r>
              <a:rPr lang="fr-FR" dirty="0"/>
              <a:t>Troisième niveau</a:t>
            </a:r>
          </a:p>
        </p:txBody>
      </p:sp>
      <p:pic>
        <p:nvPicPr>
          <p:cNvPr id="7" name="Picture 4" descr="H:\Gide_Identite_visuelle\Valises logos GIDE\Valises logos GIDE\Gide Loyrette Nouel\Png\Logo Gide Loyrette Nouel RVB.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2299" t="24177" r="32837" b="34837"/>
          <a:stretch/>
        </p:blipFill>
        <p:spPr bwMode="auto">
          <a:xfrm>
            <a:off x="425374" y="6538405"/>
            <a:ext cx="414292" cy="158502"/>
          </a:xfrm>
          <a:prstGeom prst="rect">
            <a:avLst/>
          </a:prstGeom>
          <a:noFill/>
          <a:extLst>
            <a:ext uri="{909E8E84-426E-40DD-AFC4-6F175D3DCCD1}">
              <a14:hiddenFill xmlns:a14="http://schemas.microsoft.com/office/drawing/2010/main">
                <a:solidFill>
                  <a:srgbClr val="FFFFFF"/>
                </a:solidFill>
              </a14:hiddenFill>
            </a:ext>
          </a:extLst>
        </p:spPr>
      </p:pic>
      <p:cxnSp>
        <p:nvCxnSpPr>
          <p:cNvPr id="8" name="Connecteur droit 8"/>
          <p:cNvCxnSpPr/>
          <p:nvPr userDrawn="1"/>
        </p:nvCxnSpPr>
        <p:spPr>
          <a:xfrm>
            <a:off x="425374" y="6479970"/>
            <a:ext cx="90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ZoneTexte 14"/>
          <p:cNvSpPr txBox="1"/>
          <p:nvPr userDrawn="1"/>
        </p:nvSpPr>
        <p:spPr>
          <a:xfrm>
            <a:off x="839666" y="6506605"/>
            <a:ext cx="4545382" cy="4154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a:ln>
                  <a:noFill/>
                </a:ln>
                <a:solidFill>
                  <a:prstClr val="black"/>
                </a:solidFill>
                <a:effectLst/>
                <a:uLnTx/>
                <a:uFillTx/>
                <a:latin typeface="+mn-lt"/>
                <a:ea typeface="+mn-ea"/>
                <a:cs typeface="+mn-cs"/>
              </a:rPr>
              <a:t>I </a:t>
            </a:r>
            <a:r>
              <a:rPr kumimoji="0" lang="en-GB" sz="1050" b="0" i="0" u="none" strike="noStrike" kern="1200" cap="none" spc="0" normalizeH="0" baseline="0" noProof="0" dirty="0">
                <a:ln>
                  <a:noFill/>
                </a:ln>
                <a:solidFill>
                  <a:prstClr val="black"/>
                </a:solidFill>
                <a:effectLst/>
                <a:uLnTx/>
                <a:uFillTx/>
                <a:latin typeface="+mn-lt"/>
                <a:ea typeface="+mn-ea"/>
                <a:cs typeface="+mn-cs"/>
              </a:rPr>
              <a:t>JH de </a:t>
            </a:r>
            <a:r>
              <a:rPr kumimoji="0" lang="en-GB" sz="1050" b="0" i="0" u="none" strike="noStrike" kern="1200" cap="none" spc="0" normalizeH="0" baseline="0" noProof="0" dirty="0" err="1">
                <a:ln>
                  <a:noFill/>
                </a:ln>
                <a:solidFill>
                  <a:prstClr val="black"/>
                </a:solidFill>
                <a:effectLst/>
                <a:uLnTx/>
                <a:uFillTx/>
                <a:latin typeface="+mn-lt"/>
                <a:ea typeface="+mn-ea"/>
                <a:cs typeface="+mn-cs"/>
              </a:rPr>
              <a:t>Mitry</a:t>
            </a:r>
            <a:r>
              <a:rPr kumimoji="0" lang="en-GB" sz="1050" b="0" i="0" u="none" strike="noStrike" kern="1200" cap="none" spc="0" normalizeH="0" baseline="0" noProof="0" dirty="0">
                <a:ln>
                  <a:noFill/>
                </a:ln>
                <a:solidFill>
                  <a:prstClr val="black"/>
                </a:solidFill>
                <a:effectLst/>
                <a:uLnTx/>
                <a:uFillTx/>
                <a:latin typeface="+mn-lt"/>
                <a:ea typeface="+mn-ea"/>
                <a:cs typeface="+mn-cs"/>
              </a:rPr>
              <a:t> I LES France – Assemblée </a:t>
            </a:r>
            <a:r>
              <a:rPr kumimoji="0" lang="en-GB" sz="1050" b="0" i="0" u="none" strike="noStrike" kern="1200" cap="none" spc="0" normalizeH="0" baseline="0" noProof="0" dirty="0" err="1">
                <a:ln>
                  <a:noFill/>
                </a:ln>
                <a:solidFill>
                  <a:prstClr val="black"/>
                </a:solidFill>
                <a:effectLst/>
                <a:uLnTx/>
                <a:uFillTx/>
                <a:latin typeface="+mn-lt"/>
                <a:ea typeface="+mn-ea"/>
                <a:cs typeface="+mn-cs"/>
              </a:rPr>
              <a:t>générale</a:t>
            </a:r>
            <a:r>
              <a:rPr kumimoji="0" lang="en-GB" sz="1050" b="0" i="0" u="none" strike="noStrike" kern="1200" cap="none" spc="0" normalizeH="0" baseline="0" noProof="0" dirty="0">
                <a:ln>
                  <a:noFill/>
                </a:ln>
                <a:solidFill>
                  <a:prstClr val="black"/>
                </a:solidFill>
                <a:effectLst/>
                <a:uLnTx/>
                <a:uFillTx/>
                <a:latin typeface="+mn-lt"/>
                <a:ea typeface="+mn-ea"/>
                <a:cs typeface="+mn-cs"/>
              </a:rPr>
              <a:t> – 4  décembre 2018</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prstClr val="black"/>
              </a:solidFill>
              <a:effectLst/>
              <a:uLnTx/>
              <a:uFillTx/>
              <a:latin typeface="+mn-lt"/>
              <a:ea typeface="+mn-ea"/>
              <a:cs typeface="+mn-cs"/>
            </a:endParaRPr>
          </a:p>
        </p:txBody>
      </p:sp>
      <p:sp>
        <p:nvSpPr>
          <p:cNvPr id="10" name="Espace réservé du pied de page 4"/>
          <p:cNvSpPr txBox="1">
            <a:spLocks/>
          </p:cNvSpPr>
          <p:nvPr userDrawn="1"/>
        </p:nvSpPr>
        <p:spPr>
          <a:xfrm>
            <a:off x="8394870" y="6453336"/>
            <a:ext cx="1454674" cy="365125"/>
          </a:xfrm>
          <a:prstGeom prst="rect">
            <a:avLst/>
          </a:prstGeom>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a:ln>
                  <a:noFill/>
                </a:ln>
                <a:solidFill>
                  <a:schemeClr val="tx1"/>
                </a:solidFill>
                <a:effectLst/>
                <a:uLnTx/>
                <a:uFillTx/>
                <a:latin typeface="+mn-lt"/>
                <a:ea typeface="+mn-ea"/>
                <a:cs typeface="+mn-cs"/>
              </a:rPr>
              <a:t> </a:t>
            </a:r>
            <a:fld id="{B889415F-454F-43F6-84A3-E8CC846FAE44}" type="slidenum">
              <a:rPr kumimoji="0" lang="fr-FR" sz="1050" b="0" i="0" u="none" strike="noStrike" kern="1200" cap="none" spc="0" normalizeH="0" baseline="0" noProof="0" smtClean="0">
                <a:ln>
                  <a:noFill/>
                </a:ln>
                <a:solidFill>
                  <a:srgbClr val="121650"/>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a:t>
            </a:fld>
            <a:endParaRPr kumimoji="0" lang="fr-FR" sz="1050" b="0" i="0" u="none" strike="noStrike" kern="1200" cap="none" spc="0" normalizeH="0" baseline="0" noProof="0" dirty="0">
              <a:ln>
                <a:noFill/>
              </a:ln>
              <a:solidFill>
                <a:srgbClr val="121650"/>
              </a:solidFill>
              <a:effectLst/>
              <a:uLnTx/>
              <a:uFillTx/>
              <a:latin typeface="+mn-lt"/>
              <a:ea typeface="+mn-ea"/>
              <a:cs typeface="+mn-cs"/>
            </a:endParaRPr>
          </a:p>
        </p:txBody>
      </p:sp>
    </p:spTree>
    <p:extLst>
      <p:ext uri="{BB962C8B-B14F-4D97-AF65-F5344CB8AC3E}">
        <p14:creationId xmlns:p14="http://schemas.microsoft.com/office/powerpoint/2010/main" val="3127778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5925" y="2996952"/>
            <a:ext cx="1728763" cy="2844032"/>
          </a:xfrm>
        </p:spPr>
        <p:txBody>
          <a:bodyPr anchor="t"/>
          <a:lstStyle>
            <a:lvl1pPr algn="l">
              <a:defRPr sz="16000" b="0" cap="all"/>
            </a:lvl1pPr>
          </a:lstStyle>
          <a:p>
            <a:r>
              <a:rPr lang="en-US" dirty="0"/>
              <a:t>0.</a:t>
            </a:r>
          </a:p>
        </p:txBody>
      </p:sp>
      <p:sp>
        <p:nvSpPr>
          <p:cNvPr id="3" name="Text Placeholder 2"/>
          <p:cNvSpPr>
            <a:spLocks noGrp="1"/>
          </p:cNvSpPr>
          <p:nvPr>
            <p:ph type="body" idx="1"/>
          </p:nvPr>
        </p:nvSpPr>
        <p:spPr>
          <a:xfrm>
            <a:off x="2177466" y="3603459"/>
            <a:ext cx="7312609" cy="1500187"/>
          </a:xfrm>
        </p:spPr>
        <p:txBody>
          <a:bodyPr lIns="0" rIns="0" anchor="b">
            <a:normAutofit/>
          </a:bodyPr>
          <a:lstStyle>
            <a:lvl1pPr marL="0" indent="0">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pic>
        <p:nvPicPr>
          <p:cNvPr id="7" name="Picture 4" descr="H:\Gide_Identite_visuelle\Valises logos GIDE\Valises logos GIDE\Gide Loyrette Nouel\Png\Logo Gide Loyrette Nouel RVB.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2299" t="24177" r="32837" b="34837"/>
          <a:stretch/>
        </p:blipFill>
        <p:spPr bwMode="auto">
          <a:xfrm>
            <a:off x="425374" y="6538405"/>
            <a:ext cx="414292" cy="158502"/>
          </a:xfrm>
          <a:prstGeom prst="rect">
            <a:avLst/>
          </a:prstGeom>
          <a:noFill/>
          <a:extLst>
            <a:ext uri="{909E8E84-426E-40DD-AFC4-6F175D3DCCD1}">
              <a14:hiddenFill xmlns:a14="http://schemas.microsoft.com/office/drawing/2010/main">
                <a:solidFill>
                  <a:srgbClr val="FFFFFF"/>
                </a:solidFill>
              </a14:hiddenFill>
            </a:ext>
          </a:extLst>
        </p:spPr>
      </p:pic>
      <p:cxnSp>
        <p:nvCxnSpPr>
          <p:cNvPr id="8" name="Connecteur droit 8"/>
          <p:cNvCxnSpPr/>
          <p:nvPr userDrawn="1"/>
        </p:nvCxnSpPr>
        <p:spPr>
          <a:xfrm>
            <a:off x="425374" y="6479970"/>
            <a:ext cx="90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Espace réservé du pied de page 4"/>
          <p:cNvSpPr txBox="1">
            <a:spLocks/>
          </p:cNvSpPr>
          <p:nvPr userDrawn="1"/>
        </p:nvSpPr>
        <p:spPr>
          <a:xfrm>
            <a:off x="8394870" y="6453336"/>
            <a:ext cx="1454674" cy="365125"/>
          </a:xfrm>
          <a:prstGeom prst="rect">
            <a:avLst/>
          </a:prstGeom>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tx1"/>
                </a:solidFill>
                <a:effectLst/>
                <a:uLnTx/>
                <a:uFillTx/>
                <a:latin typeface="+mn-lt"/>
                <a:ea typeface="+mn-ea"/>
                <a:cs typeface="+mn-cs"/>
              </a:rPr>
              <a:t>Confidential</a:t>
            </a:r>
            <a:r>
              <a:rPr kumimoji="0" lang="fr-FR" sz="1050" b="0" i="0" u="none" strike="noStrike" kern="1200" cap="none" spc="0" normalizeH="0" baseline="0" noProof="0" dirty="0">
                <a:ln>
                  <a:noFill/>
                </a:ln>
                <a:solidFill>
                  <a:schemeClr val="tx1"/>
                </a:solidFill>
                <a:effectLst/>
                <a:uLnTx/>
                <a:uFillTx/>
                <a:latin typeface="+mn-lt"/>
                <a:ea typeface="+mn-ea"/>
                <a:cs typeface="+mn-cs"/>
              </a:rPr>
              <a:t> I </a:t>
            </a:r>
            <a:fld id="{B889415F-454F-43F6-84A3-E8CC846FAE44}" type="slidenum">
              <a:rPr kumimoji="0" lang="fr-FR" sz="1050" b="0" i="0" u="none" strike="noStrike" kern="1200" cap="none" spc="0" normalizeH="0" baseline="0" noProof="0" smtClean="0">
                <a:ln>
                  <a:noFill/>
                </a:ln>
                <a:solidFill>
                  <a:srgbClr val="121650"/>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a:t>
            </a:fld>
            <a:endParaRPr kumimoji="0" lang="fr-FR" sz="1050" b="0" i="0" u="none" strike="noStrike" kern="1200" cap="none" spc="0" normalizeH="0" baseline="0" noProof="0" dirty="0">
              <a:ln>
                <a:noFill/>
              </a:ln>
              <a:solidFill>
                <a:srgbClr val="121650"/>
              </a:solidFill>
              <a:effectLst/>
              <a:uLnTx/>
              <a:uFillTx/>
              <a:latin typeface="+mn-lt"/>
              <a:ea typeface="+mn-ea"/>
              <a:cs typeface="+mn-cs"/>
            </a:endParaRPr>
          </a:p>
        </p:txBody>
      </p:sp>
      <p:sp>
        <p:nvSpPr>
          <p:cNvPr id="12" name="ZoneTexte 14">
            <a:extLst>
              <a:ext uri="{FF2B5EF4-FFF2-40B4-BE49-F238E27FC236}">
                <a16:creationId xmlns:a16="http://schemas.microsoft.com/office/drawing/2014/main" id="{8352D54C-C193-4976-ADA3-5038AA9C4FB8}"/>
              </a:ext>
            </a:extLst>
          </p:cNvPr>
          <p:cNvSpPr txBox="1"/>
          <p:nvPr userDrawn="1"/>
        </p:nvSpPr>
        <p:spPr>
          <a:xfrm>
            <a:off x="839666" y="6506605"/>
            <a:ext cx="3700614" cy="4154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a:ln>
                  <a:noFill/>
                </a:ln>
                <a:solidFill>
                  <a:prstClr val="black"/>
                </a:solidFill>
                <a:effectLst/>
                <a:uLnTx/>
                <a:uFillTx/>
                <a:latin typeface="+mn-lt"/>
                <a:ea typeface="+mn-ea"/>
                <a:cs typeface="+mn-cs"/>
              </a:rPr>
              <a:t>I </a:t>
            </a:r>
            <a:r>
              <a:rPr kumimoji="0" lang="en-GB" sz="1050" b="0" i="0" u="none" strike="noStrike" kern="1200" cap="none" spc="0" normalizeH="0" baseline="0" noProof="0" dirty="0">
                <a:ln>
                  <a:noFill/>
                </a:ln>
                <a:solidFill>
                  <a:prstClr val="black"/>
                </a:solidFill>
                <a:effectLst/>
                <a:uLnTx/>
                <a:uFillTx/>
                <a:latin typeface="+mn-lt"/>
                <a:ea typeface="+mn-ea"/>
                <a:cs typeface="+mn-cs"/>
              </a:rPr>
              <a:t>JH de </a:t>
            </a:r>
            <a:r>
              <a:rPr kumimoji="0" lang="en-GB" sz="1050" b="0" i="0" u="none" strike="noStrike" kern="1200" cap="none" spc="0" normalizeH="0" baseline="0" noProof="0" dirty="0" err="1">
                <a:ln>
                  <a:noFill/>
                </a:ln>
                <a:solidFill>
                  <a:prstClr val="black"/>
                </a:solidFill>
                <a:effectLst/>
                <a:uLnTx/>
                <a:uFillTx/>
                <a:latin typeface="+mn-lt"/>
                <a:ea typeface="+mn-ea"/>
                <a:cs typeface="+mn-cs"/>
              </a:rPr>
              <a:t>Mitry</a:t>
            </a:r>
            <a:r>
              <a:rPr kumimoji="0" lang="en-GB" sz="1050" b="0" i="0" u="none" strike="noStrike" kern="1200" cap="none" spc="0" normalizeH="0" baseline="0" noProof="0" dirty="0">
                <a:ln>
                  <a:noFill/>
                </a:ln>
                <a:solidFill>
                  <a:prstClr val="black"/>
                </a:solidFill>
                <a:effectLst/>
                <a:uLnTx/>
                <a:uFillTx/>
                <a:latin typeface="+mn-lt"/>
                <a:ea typeface="+mn-ea"/>
                <a:cs typeface="+mn-cs"/>
              </a:rPr>
              <a:t> I IP Best Friends – 1 December 2017</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585042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pic>
        <p:nvPicPr>
          <p:cNvPr id="8" name="Picture 4" descr="H:\Gide_Identite_visuelle\Valises logos GIDE\Valises logos GIDE\Gide Loyrette Nouel\Png\Logo Gide Loyrette Nouel RVB.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2299" t="24177" r="32837" b="34837"/>
          <a:stretch/>
        </p:blipFill>
        <p:spPr bwMode="auto">
          <a:xfrm>
            <a:off x="425374" y="6538405"/>
            <a:ext cx="414292" cy="158502"/>
          </a:xfrm>
          <a:prstGeom prst="rect">
            <a:avLst/>
          </a:prstGeom>
          <a:noFill/>
          <a:extLst>
            <a:ext uri="{909E8E84-426E-40DD-AFC4-6F175D3DCCD1}">
              <a14:hiddenFill xmlns:a14="http://schemas.microsoft.com/office/drawing/2010/main">
                <a:solidFill>
                  <a:srgbClr val="FFFFFF"/>
                </a:solidFill>
              </a14:hiddenFill>
            </a:ext>
          </a:extLst>
        </p:spPr>
      </p:pic>
      <p:cxnSp>
        <p:nvCxnSpPr>
          <p:cNvPr id="9" name="Connecteur droit 8"/>
          <p:cNvCxnSpPr/>
          <p:nvPr userDrawn="1"/>
        </p:nvCxnSpPr>
        <p:spPr>
          <a:xfrm>
            <a:off x="425374" y="6479970"/>
            <a:ext cx="90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Content Placeholder 2"/>
          <p:cNvSpPr>
            <a:spLocks noGrp="1"/>
          </p:cNvSpPr>
          <p:nvPr>
            <p:ph idx="10"/>
          </p:nvPr>
        </p:nvSpPr>
        <p:spPr>
          <a:xfrm>
            <a:off x="412169" y="1600201"/>
            <a:ext cx="4396815" cy="4525963"/>
          </a:xfrm>
        </p:spPr>
        <p:txBody>
          <a:bodyPr lIns="0" rIns="0"/>
          <a:lstStyle>
            <a:lvl2pPr marL="900113" indent="-539750">
              <a:buFont typeface="Arial" pitchFamily="34" charset="0"/>
              <a:buChar char="―"/>
              <a:defRPr/>
            </a:lvl2pPr>
            <a:lvl3pPr marL="1163638" indent="-263525">
              <a:defRPr/>
            </a:lvl3pPr>
          </a:lstStyle>
          <a:p>
            <a:pPr lvl="0"/>
            <a:r>
              <a:rPr lang="fr-FR"/>
              <a:t>Modifiez les styles du texte du masque</a:t>
            </a:r>
          </a:p>
          <a:p>
            <a:pPr lvl="1"/>
            <a:r>
              <a:rPr lang="fr-FR"/>
              <a:t>Deuxième niveau</a:t>
            </a:r>
          </a:p>
          <a:p>
            <a:pPr lvl="2"/>
            <a:r>
              <a:rPr lang="fr-FR"/>
              <a:t>Troisième niveau</a:t>
            </a:r>
          </a:p>
        </p:txBody>
      </p:sp>
      <p:sp>
        <p:nvSpPr>
          <p:cNvPr id="13" name="Content Placeholder 2"/>
          <p:cNvSpPr>
            <a:spLocks noGrp="1"/>
          </p:cNvSpPr>
          <p:nvPr>
            <p:ph idx="11"/>
          </p:nvPr>
        </p:nvSpPr>
        <p:spPr>
          <a:xfrm>
            <a:off x="5090321" y="1610313"/>
            <a:ext cx="4396815" cy="4525963"/>
          </a:xfrm>
        </p:spPr>
        <p:txBody>
          <a:bodyPr lIns="0" rIns="0"/>
          <a:lstStyle>
            <a:lvl2pPr marL="900113" indent="-539750">
              <a:buFont typeface="Arial" pitchFamily="34" charset="0"/>
              <a:buChar char="―"/>
              <a:defRPr/>
            </a:lvl2pPr>
            <a:lvl3pPr marL="1163638" indent="-263525">
              <a:defRPr/>
            </a:lvl3pPr>
          </a:lstStyle>
          <a:p>
            <a:pPr lvl="0"/>
            <a:r>
              <a:rPr lang="fr-FR"/>
              <a:t>Modifiez les styles du texte du masque</a:t>
            </a:r>
          </a:p>
          <a:p>
            <a:pPr lvl="1"/>
            <a:r>
              <a:rPr lang="fr-FR"/>
              <a:t>Deuxième niveau</a:t>
            </a:r>
          </a:p>
          <a:p>
            <a:pPr lvl="2"/>
            <a:r>
              <a:rPr lang="fr-FR"/>
              <a:t>Troisième niveau</a:t>
            </a:r>
          </a:p>
        </p:txBody>
      </p:sp>
      <p:sp>
        <p:nvSpPr>
          <p:cNvPr id="14" name="Espace réservé du pied de page 4"/>
          <p:cNvSpPr txBox="1">
            <a:spLocks/>
          </p:cNvSpPr>
          <p:nvPr userDrawn="1"/>
        </p:nvSpPr>
        <p:spPr>
          <a:xfrm>
            <a:off x="8394870" y="6453336"/>
            <a:ext cx="1454674" cy="365125"/>
          </a:xfrm>
          <a:prstGeom prst="rect">
            <a:avLst/>
          </a:prstGeom>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tx1"/>
                </a:solidFill>
                <a:effectLst/>
                <a:uLnTx/>
                <a:uFillTx/>
                <a:latin typeface="+mn-lt"/>
                <a:ea typeface="+mn-ea"/>
                <a:cs typeface="+mn-cs"/>
              </a:rPr>
              <a:t>Confidential</a:t>
            </a:r>
            <a:r>
              <a:rPr kumimoji="0" lang="fr-FR" sz="1050" b="0" i="0" u="none" strike="noStrike" kern="1200" cap="none" spc="0" normalizeH="0" baseline="0" noProof="0" dirty="0">
                <a:ln>
                  <a:noFill/>
                </a:ln>
                <a:solidFill>
                  <a:schemeClr val="tx1"/>
                </a:solidFill>
                <a:effectLst/>
                <a:uLnTx/>
                <a:uFillTx/>
                <a:latin typeface="+mn-lt"/>
                <a:ea typeface="+mn-ea"/>
                <a:cs typeface="+mn-cs"/>
              </a:rPr>
              <a:t> I </a:t>
            </a:r>
            <a:fld id="{B889415F-454F-43F6-84A3-E8CC846FAE44}" type="slidenum">
              <a:rPr kumimoji="0" lang="fr-FR" sz="1050" b="0" i="0" u="none" strike="noStrike" kern="1200" cap="none" spc="0" normalizeH="0" baseline="0" noProof="0" smtClean="0">
                <a:ln>
                  <a:noFill/>
                </a:ln>
                <a:solidFill>
                  <a:srgbClr val="121650"/>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a:t>
            </a:fld>
            <a:endParaRPr kumimoji="0" lang="fr-FR" sz="1050" b="0" i="0" u="none" strike="noStrike" kern="1200" cap="none" spc="0" normalizeH="0" baseline="0" noProof="0" dirty="0">
              <a:ln>
                <a:noFill/>
              </a:ln>
              <a:solidFill>
                <a:srgbClr val="121650"/>
              </a:solidFill>
              <a:effectLst/>
              <a:uLnTx/>
              <a:uFillTx/>
              <a:latin typeface="+mn-lt"/>
              <a:ea typeface="+mn-ea"/>
              <a:cs typeface="+mn-cs"/>
            </a:endParaRPr>
          </a:p>
        </p:txBody>
      </p:sp>
      <p:sp>
        <p:nvSpPr>
          <p:cNvPr id="10" name="ZoneTexte 14">
            <a:extLst>
              <a:ext uri="{FF2B5EF4-FFF2-40B4-BE49-F238E27FC236}">
                <a16:creationId xmlns:a16="http://schemas.microsoft.com/office/drawing/2014/main" id="{CD4C64F3-3DF8-4106-9CFA-4814329E3F27}"/>
              </a:ext>
            </a:extLst>
          </p:cNvPr>
          <p:cNvSpPr txBox="1"/>
          <p:nvPr userDrawn="1"/>
        </p:nvSpPr>
        <p:spPr>
          <a:xfrm>
            <a:off x="839666" y="6506605"/>
            <a:ext cx="3700614" cy="4154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a:ln>
                  <a:noFill/>
                </a:ln>
                <a:solidFill>
                  <a:prstClr val="black"/>
                </a:solidFill>
                <a:effectLst/>
                <a:uLnTx/>
                <a:uFillTx/>
                <a:latin typeface="+mn-lt"/>
                <a:ea typeface="+mn-ea"/>
                <a:cs typeface="+mn-cs"/>
              </a:rPr>
              <a:t>I </a:t>
            </a:r>
            <a:r>
              <a:rPr kumimoji="0" lang="en-GB" sz="1050" b="0" i="0" u="none" strike="noStrike" kern="1200" cap="none" spc="0" normalizeH="0" baseline="0" noProof="0" dirty="0">
                <a:ln>
                  <a:noFill/>
                </a:ln>
                <a:solidFill>
                  <a:prstClr val="black"/>
                </a:solidFill>
                <a:effectLst/>
                <a:uLnTx/>
                <a:uFillTx/>
                <a:latin typeface="+mn-lt"/>
                <a:ea typeface="+mn-ea"/>
                <a:cs typeface="+mn-cs"/>
              </a:rPr>
              <a:t>JH de </a:t>
            </a:r>
            <a:r>
              <a:rPr kumimoji="0" lang="en-GB" sz="1050" b="0" i="0" u="none" strike="noStrike" kern="1200" cap="none" spc="0" normalizeH="0" baseline="0" noProof="0" dirty="0" err="1">
                <a:ln>
                  <a:noFill/>
                </a:ln>
                <a:solidFill>
                  <a:prstClr val="black"/>
                </a:solidFill>
                <a:effectLst/>
                <a:uLnTx/>
                <a:uFillTx/>
                <a:latin typeface="+mn-lt"/>
                <a:ea typeface="+mn-ea"/>
                <a:cs typeface="+mn-cs"/>
              </a:rPr>
              <a:t>Mitry</a:t>
            </a:r>
            <a:r>
              <a:rPr kumimoji="0" lang="en-GB" sz="1050" b="0" i="0" u="none" strike="noStrike" kern="1200" cap="none" spc="0" normalizeH="0" baseline="0" noProof="0" dirty="0">
                <a:ln>
                  <a:noFill/>
                </a:ln>
                <a:solidFill>
                  <a:prstClr val="black"/>
                </a:solidFill>
                <a:effectLst/>
                <a:uLnTx/>
                <a:uFillTx/>
                <a:latin typeface="+mn-lt"/>
                <a:ea typeface="+mn-ea"/>
                <a:cs typeface="+mn-cs"/>
              </a:rPr>
              <a:t> I IP Best Friends – 1 December 2017</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158395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pic>
        <p:nvPicPr>
          <p:cNvPr id="6" name="Picture 4" descr="H:\Gide_Identite_visuelle\Valises logos GIDE\Valises logos GIDE\Gide Loyrette Nouel\Png\Logo Gide Loyrette Nouel RVB.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2299" t="24177" r="32837" b="34837"/>
          <a:stretch/>
        </p:blipFill>
        <p:spPr bwMode="auto">
          <a:xfrm>
            <a:off x="425374" y="6538405"/>
            <a:ext cx="414292" cy="158502"/>
          </a:xfrm>
          <a:prstGeom prst="rect">
            <a:avLst/>
          </a:prstGeom>
          <a:noFill/>
          <a:extLst>
            <a:ext uri="{909E8E84-426E-40DD-AFC4-6F175D3DCCD1}">
              <a14:hiddenFill xmlns:a14="http://schemas.microsoft.com/office/drawing/2010/main">
                <a:solidFill>
                  <a:srgbClr val="FFFFFF"/>
                </a:solidFill>
              </a14:hiddenFill>
            </a:ext>
          </a:extLst>
        </p:spPr>
      </p:pic>
      <p:cxnSp>
        <p:nvCxnSpPr>
          <p:cNvPr id="7" name="Connecteur droit 8"/>
          <p:cNvCxnSpPr/>
          <p:nvPr userDrawn="1"/>
        </p:nvCxnSpPr>
        <p:spPr>
          <a:xfrm>
            <a:off x="425374" y="6479970"/>
            <a:ext cx="90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ZoneTexte 14"/>
          <p:cNvSpPr txBox="1"/>
          <p:nvPr userDrawn="1"/>
        </p:nvSpPr>
        <p:spPr>
          <a:xfrm>
            <a:off x="304800" y="6491514"/>
            <a:ext cx="3733800"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a:ln>
                  <a:noFill/>
                </a:ln>
                <a:solidFill>
                  <a:prstClr val="black"/>
                </a:solidFill>
                <a:effectLst/>
                <a:uLnTx/>
                <a:uFillTx/>
                <a:latin typeface="+mn-lt"/>
                <a:ea typeface="+mn-ea"/>
                <a:cs typeface="+mn-cs"/>
              </a:rPr>
              <a:t>I </a:t>
            </a:r>
            <a:r>
              <a:rPr kumimoji="0" lang="en-GB" sz="1050" b="0" i="0" u="none" strike="noStrike" kern="1200" cap="none" spc="0" normalizeH="0" baseline="0" noProof="0" dirty="0">
                <a:ln>
                  <a:noFill/>
                </a:ln>
                <a:solidFill>
                  <a:prstClr val="black"/>
                </a:solidFill>
                <a:effectLst/>
                <a:uLnTx/>
                <a:uFillTx/>
                <a:latin typeface="+mn-lt"/>
                <a:ea typeface="+mn-ea"/>
                <a:cs typeface="+mn-cs"/>
              </a:rPr>
              <a:t>Client name I Presentation date</a:t>
            </a:r>
          </a:p>
        </p:txBody>
      </p:sp>
      <p:sp>
        <p:nvSpPr>
          <p:cNvPr id="9" name="Espace réservé du pied de page 4"/>
          <p:cNvSpPr txBox="1">
            <a:spLocks/>
          </p:cNvSpPr>
          <p:nvPr userDrawn="1"/>
        </p:nvSpPr>
        <p:spPr>
          <a:xfrm>
            <a:off x="8394870" y="6453336"/>
            <a:ext cx="1454674" cy="365125"/>
          </a:xfrm>
          <a:prstGeom prst="rect">
            <a:avLst/>
          </a:prstGeom>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chemeClr val="tx1"/>
                </a:solidFill>
                <a:effectLst/>
                <a:uLnTx/>
                <a:uFillTx/>
                <a:latin typeface="+mn-lt"/>
                <a:ea typeface="+mn-ea"/>
                <a:cs typeface="+mn-cs"/>
              </a:rPr>
              <a:t>Confidential</a:t>
            </a:r>
            <a:r>
              <a:rPr kumimoji="0" lang="fr-FR" sz="1050" b="0" i="0" u="none" strike="noStrike" kern="1200" cap="none" spc="0" normalizeH="0" baseline="0" noProof="0" dirty="0">
                <a:ln>
                  <a:noFill/>
                </a:ln>
                <a:solidFill>
                  <a:schemeClr val="tx1"/>
                </a:solidFill>
                <a:effectLst/>
                <a:uLnTx/>
                <a:uFillTx/>
                <a:latin typeface="+mn-lt"/>
                <a:ea typeface="+mn-ea"/>
                <a:cs typeface="+mn-cs"/>
              </a:rPr>
              <a:t> I </a:t>
            </a:r>
            <a:fld id="{B889415F-454F-43F6-84A3-E8CC846FAE44}" type="slidenum">
              <a:rPr kumimoji="0" lang="fr-FR" sz="1050" b="0" i="0" u="none" strike="noStrike" kern="1200" cap="none" spc="0" normalizeH="0" baseline="0" noProof="0" smtClean="0">
                <a:ln>
                  <a:noFill/>
                </a:ln>
                <a:solidFill>
                  <a:srgbClr val="121650"/>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a:t>
            </a:fld>
            <a:endParaRPr kumimoji="0" lang="fr-FR" sz="1050" b="0" i="0" u="none" strike="noStrike" kern="1200" cap="none" spc="0" normalizeH="0" baseline="0" noProof="0" dirty="0">
              <a:ln>
                <a:noFill/>
              </a:ln>
              <a:solidFill>
                <a:srgbClr val="121650"/>
              </a:solidFill>
              <a:effectLst/>
              <a:uLnTx/>
              <a:uFillTx/>
              <a:latin typeface="+mn-lt"/>
              <a:ea typeface="+mn-ea"/>
              <a:cs typeface="+mn-cs"/>
            </a:endParaRPr>
          </a:p>
        </p:txBody>
      </p:sp>
    </p:spTree>
    <p:extLst>
      <p:ext uri="{BB962C8B-B14F-4D97-AF65-F5344CB8AC3E}">
        <p14:creationId xmlns:p14="http://schemas.microsoft.com/office/powerpoint/2010/main" val="1418742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H:\Gide_Identite_visuelle\Valises logos GIDE\Valises logos GIDE\Gide Loyrette Nouel\Png\Logo Gide Loyrette Nouel RVB.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2299" t="24177" r="32837" b="34837"/>
          <a:stretch/>
        </p:blipFill>
        <p:spPr bwMode="auto">
          <a:xfrm>
            <a:off x="425374" y="6538405"/>
            <a:ext cx="414292" cy="158502"/>
          </a:xfrm>
          <a:prstGeom prst="rect">
            <a:avLst/>
          </a:prstGeom>
          <a:noFill/>
          <a:extLst>
            <a:ext uri="{909E8E84-426E-40DD-AFC4-6F175D3DCCD1}">
              <a14:hiddenFill xmlns:a14="http://schemas.microsoft.com/office/drawing/2010/main">
                <a:solidFill>
                  <a:srgbClr val="FFFFFF"/>
                </a:solidFill>
              </a14:hiddenFill>
            </a:ext>
          </a:extLst>
        </p:spPr>
      </p:pic>
      <p:cxnSp>
        <p:nvCxnSpPr>
          <p:cNvPr id="6" name="Connecteur droit 8"/>
          <p:cNvCxnSpPr/>
          <p:nvPr userDrawn="1"/>
        </p:nvCxnSpPr>
        <p:spPr>
          <a:xfrm>
            <a:off x="425374" y="6479970"/>
            <a:ext cx="907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Espace réservé du pied de page 4"/>
          <p:cNvSpPr txBox="1">
            <a:spLocks/>
          </p:cNvSpPr>
          <p:nvPr userDrawn="1"/>
        </p:nvSpPr>
        <p:spPr>
          <a:xfrm>
            <a:off x="8394870" y="6453336"/>
            <a:ext cx="1454674" cy="365125"/>
          </a:xfrm>
          <a:prstGeom prst="rect">
            <a:avLst/>
          </a:prstGeom>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a:ln>
                  <a:noFill/>
                </a:ln>
                <a:solidFill>
                  <a:schemeClr val="tx1"/>
                </a:solidFill>
                <a:effectLst/>
                <a:uLnTx/>
                <a:uFillTx/>
                <a:latin typeface="+mn-lt"/>
                <a:ea typeface="+mn-ea"/>
                <a:cs typeface="+mn-cs"/>
              </a:rPr>
              <a:t> </a:t>
            </a:r>
            <a:fld id="{B889415F-454F-43F6-84A3-E8CC846FAE44}" type="slidenum">
              <a:rPr kumimoji="0" lang="fr-FR" sz="1050" b="0" i="0" u="none" strike="noStrike" kern="1200" cap="none" spc="0" normalizeH="0" baseline="0" noProof="0" smtClean="0">
                <a:ln>
                  <a:noFill/>
                </a:ln>
                <a:solidFill>
                  <a:srgbClr val="121650"/>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a:t>
            </a:fld>
            <a:endParaRPr kumimoji="0" lang="fr-FR" sz="1050" b="0" i="0" u="none" strike="noStrike" kern="1200" cap="none" spc="0" normalizeH="0" baseline="0" noProof="0" dirty="0">
              <a:ln>
                <a:noFill/>
              </a:ln>
              <a:solidFill>
                <a:srgbClr val="121650"/>
              </a:solidFill>
              <a:effectLst/>
              <a:uLnTx/>
              <a:uFillTx/>
              <a:latin typeface="+mn-lt"/>
              <a:ea typeface="+mn-ea"/>
              <a:cs typeface="+mn-cs"/>
            </a:endParaRPr>
          </a:p>
        </p:txBody>
      </p:sp>
      <p:sp>
        <p:nvSpPr>
          <p:cNvPr id="10" name="ZoneTexte 14"/>
          <p:cNvSpPr txBox="1"/>
          <p:nvPr userDrawn="1"/>
        </p:nvSpPr>
        <p:spPr>
          <a:xfrm>
            <a:off x="839666" y="6506605"/>
            <a:ext cx="4545382" cy="4154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50" b="0" i="0" u="none" strike="noStrike" kern="1200" cap="none" spc="0" normalizeH="0" baseline="0" noProof="0" dirty="0">
                <a:ln>
                  <a:noFill/>
                </a:ln>
                <a:solidFill>
                  <a:prstClr val="black"/>
                </a:solidFill>
                <a:effectLst/>
                <a:uLnTx/>
                <a:uFillTx/>
                <a:latin typeface="+mn-lt"/>
                <a:ea typeface="+mn-ea"/>
                <a:cs typeface="+mn-cs"/>
              </a:rPr>
              <a:t>I </a:t>
            </a:r>
            <a:r>
              <a:rPr kumimoji="0" lang="en-GB" sz="1050" b="0" i="0" u="none" strike="noStrike" kern="1200" cap="none" spc="0" normalizeH="0" baseline="0" noProof="0" dirty="0">
                <a:ln>
                  <a:noFill/>
                </a:ln>
                <a:solidFill>
                  <a:prstClr val="black"/>
                </a:solidFill>
                <a:effectLst/>
                <a:uLnTx/>
                <a:uFillTx/>
                <a:latin typeface="+mn-lt"/>
                <a:ea typeface="+mn-ea"/>
                <a:cs typeface="+mn-cs"/>
              </a:rPr>
              <a:t>JH de </a:t>
            </a:r>
            <a:r>
              <a:rPr kumimoji="0" lang="en-GB" sz="1050" b="0" i="0" u="none" strike="noStrike" kern="1200" cap="none" spc="0" normalizeH="0" baseline="0" noProof="0" dirty="0" err="1">
                <a:ln>
                  <a:noFill/>
                </a:ln>
                <a:solidFill>
                  <a:prstClr val="black"/>
                </a:solidFill>
                <a:effectLst/>
                <a:uLnTx/>
                <a:uFillTx/>
                <a:latin typeface="+mn-lt"/>
                <a:ea typeface="+mn-ea"/>
                <a:cs typeface="+mn-cs"/>
              </a:rPr>
              <a:t>Mitry</a:t>
            </a:r>
            <a:r>
              <a:rPr kumimoji="0" lang="en-GB" sz="1050" b="0" i="0" u="none" strike="noStrike" kern="1200" cap="none" spc="0" normalizeH="0" baseline="0" noProof="0" dirty="0">
                <a:ln>
                  <a:noFill/>
                </a:ln>
                <a:solidFill>
                  <a:prstClr val="black"/>
                </a:solidFill>
                <a:effectLst/>
                <a:uLnTx/>
                <a:uFillTx/>
                <a:latin typeface="+mn-lt"/>
                <a:ea typeface="+mn-ea"/>
                <a:cs typeface="+mn-cs"/>
              </a:rPr>
              <a:t> I LES France – Assemblée </a:t>
            </a:r>
            <a:r>
              <a:rPr kumimoji="0" lang="en-GB" sz="1050" b="0" i="0" u="none" strike="noStrike" kern="1200" cap="none" spc="0" normalizeH="0" baseline="0" noProof="0" dirty="0" err="1">
                <a:ln>
                  <a:noFill/>
                </a:ln>
                <a:solidFill>
                  <a:prstClr val="black"/>
                </a:solidFill>
                <a:effectLst/>
                <a:uLnTx/>
                <a:uFillTx/>
                <a:latin typeface="+mn-lt"/>
                <a:ea typeface="+mn-ea"/>
                <a:cs typeface="+mn-cs"/>
              </a:rPr>
              <a:t>générale</a:t>
            </a:r>
            <a:r>
              <a:rPr kumimoji="0" lang="en-GB" sz="1050" b="0" i="0" u="none" strike="noStrike" kern="1200" cap="none" spc="0" normalizeH="0" baseline="0" noProof="0" dirty="0">
                <a:ln>
                  <a:noFill/>
                </a:ln>
                <a:solidFill>
                  <a:prstClr val="black"/>
                </a:solidFill>
                <a:effectLst/>
                <a:uLnTx/>
                <a:uFillTx/>
                <a:latin typeface="+mn-lt"/>
                <a:ea typeface="+mn-ea"/>
                <a:cs typeface="+mn-cs"/>
              </a:rPr>
              <a:t> – 4  décembre 2018</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3914374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42950" y="2130425"/>
            <a:ext cx="8420100" cy="1470025"/>
          </a:xfrm>
        </p:spPr>
        <p:txBody>
          <a:bodyPr/>
          <a:lstStyle/>
          <a:p>
            <a:r>
              <a:rPr lang="fr-FR"/>
              <a:t>Modifiez le style du titre</a:t>
            </a:r>
          </a:p>
        </p:txBody>
      </p:sp>
      <p:sp>
        <p:nvSpPr>
          <p:cNvPr id="3" name="Sous-titr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233D0C5C-2A26-4C93-AF59-9E907DA0B45D}" type="datetimeFigureOut">
              <a:rPr lang="fr-FR" smtClean="0"/>
              <a:t>03/12/2018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4A02E6-2654-4F20-A5C8-D663778A2B6A}" type="slidenum">
              <a:rPr lang="fr-FR" smtClean="0"/>
              <a:t>‹N°›</a:t>
            </a:fld>
            <a:endParaRPr lang="fr-FR"/>
          </a:p>
        </p:txBody>
      </p:sp>
    </p:spTree>
    <p:extLst>
      <p:ext uri="{BB962C8B-B14F-4D97-AF65-F5344CB8AC3E}">
        <p14:creationId xmlns:p14="http://schemas.microsoft.com/office/powerpoint/2010/main" val="3288085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33D0C5C-2A26-4C93-AF59-9E907DA0B45D}" type="datetimeFigureOut">
              <a:rPr lang="fr-FR" smtClean="0"/>
              <a:t>03/12/2018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4A02E6-2654-4F20-A5C8-D663778A2B6A}" type="slidenum">
              <a:rPr lang="fr-FR" smtClean="0"/>
              <a:t>‹N°›</a:t>
            </a:fld>
            <a:endParaRPr lang="fr-FR"/>
          </a:p>
        </p:txBody>
      </p:sp>
    </p:spTree>
    <p:extLst>
      <p:ext uri="{BB962C8B-B14F-4D97-AF65-F5344CB8AC3E}">
        <p14:creationId xmlns:p14="http://schemas.microsoft.com/office/powerpoint/2010/main" val="3577061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82638" y="4406900"/>
            <a:ext cx="84201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233D0C5C-2A26-4C93-AF59-9E907DA0B45D}" type="datetimeFigureOut">
              <a:rPr lang="fr-FR" smtClean="0"/>
              <a:t>03/12/2018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4A02E6-2654-4F20-A5C8-D663778A2B6A}" type="slidenum">
              <a:rPr lang="fr-FR" smtClean="0"/>
              <a:t>‹N°›</a:t>
            </a:fld>
            <a:endParaRPr lang="fr-FR"/>
          </a:p>
        </p:txBody>
      </p:sp>
    </p:spTree>
    <p:extLst>
      <p:ext uri="{BB962C8B-B14F-4D97-AF65-F5344CB8AC3E}">
        <p14:creationId xmlns:p14="http://schemas.microsoft.com/office/powerpoint/2010/main" val="493662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2169" y="274638"/>
            <a:ext cx="9077905" cy="1143000"/>
          </a:xfrm>
          <a:prstGeom prst="rect">
            <a:avLst/>
          </a:prstGeom>
        </p:spPr>
        <p:txBody>
          <a:bodyPr vert="horz" lIns="0" tIns="45720" rIns="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12169" y="1600201"/>
            <a:ext cx="9077905"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pic>
        <p:nvPicPr>
          <p:cNvPr id="7" name="Picture 5" descr="H:\Gide_Identite_visuelle\Fichiers natifs applications\Bible d'affaires + Tranches\Links\fiche.jpg"/>
          <p:cNvPicPr>
            <a:picLocks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425374" y="1418589"/>
            <a:ext cx="9072000" cy="6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2142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txStyles>
    <p:titleStyle>
      <a:lvl1pPr algn="l" defTabSz="914400" rtl="0" eaLnBrk="1" latinLnBrk="0" hangingPunct="1">
        <a:spcBef>
          <a:spcPct val="0"/>
        </a:spcBef>
        <a:buNone/>
        <a:defRPr sz="2800" kern="1200" baseline="0">
          <a:solidFill>
            <a:srgbClr val="121650"/>
          </a:solidFill>
          <a:latin typeface="Arial" pitchFamily="34" charset="0"/>
          <a:ea typeface="+mj-ea"/>
          <a:cs typeface="+mj-cs"/>
        </a:defRPr>
      </a:lvl1pPr>
    </p:titleStyle>
    <p:bodyStyle>
      <a:lvl1pPr marL="342900" indent="-342900" algn="l" defTabSz="914400" rtl="0" eaLnBrk="1" latinLnBrk="0" hangingPunct="1">
        <a:spcBef>
          <a:spcPct val="20000"/>
        </a:spcBef>
        <a:buClr>
          <a:srgbClr val="121650"/>
        </a:buClr>
        <a:buFont typeface="Wingdings" pitchFamily="2" charset="2"/>
        <a:buChar char="§"/>
        <a:defRPr sz="2000" kern="1200" baseline="0">
          <a:solidFill>
            <a:srgbClr val="121650"/>
          </a:solidFill>
          <a:latin typeface="Arial" pitchFamily="34" charset="0"/>
          <a:ea typeface="+mn-ea"/>
          <a:cs typeface="+mn-cs"/>
        </a:defRPr>
      </a:lvl1pPr>
      <a:lvl2pPr marL="646113" indent="-285750" algn="l" defTabSz="914400" rtl="0" eaLnBrk="1" latinLnBrk="0" hangingPunct="1">
        <a:spcBef>
          <a:spcPct val="20000"/>
        </a:spcBef>
        <a:buFont typeface="Arial" pitchFamily="34" charset="0"/>
        <a:buChar char="–"/>
        <a:defRPr sz="1800" kern="1200" baseline="0">
          <a:solidFill>
            <a:schemeClr val="tx1"/>
          </a:solidFill>
          <a:latin typeface="Arial" pitchFamily="34" charset="0"/>
          <a:ea typeface="+mn-ea"/>
          <a:cs typeface="+mn-cs"/>
        </a:defRPr>
      </a:lvl2pPr>
      <a:lvl3pPr marL="935038" indent="-228600" algn="l" defTabSz="914400" rtl="0" eaLnBrk="1" latinLnBrk="0" hangingPunct="1">
        <a:spcBef>
          <a:spcPct val="20000"/>
        </a:spcBef>
        <a:buClr>
          <a:srgbClr val="656B6D"/>
        </a:buClr>
        <a:buSzPct val="80000"/>
        <a:buFont typeface="Wingdings 2" pitchFamily="18" charset="2"/>
        <a:buChar char=""/>
        <a:defRPr sz="1600" kern="1200" baseline="0">
          <a:solidFill>
            <a:schemeClr val="tx1"/>
          </a:solidFill>
          <a:latin typeface="Arial"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3D0C5C-2A26-4C93-AF59-9E907DA0B45D}" type="datetimeFigureOut">
              <a:rPr lang="fr-FR" smtClean="0"/>
              <a:t>03/12/2018</a:t>
            </a:fld>
            <a:endParaRPr lang="fr-FR"/>
          </a:p>
        </p:txBody>
      </p:sp>
      <p:sp>
        <p:nvSpPr>
          <p:cNvPr id="5" name="Espace réservé du pied de page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4A02E6-2654-4F20-A5C8-D663778A2B6A}" type="slidenum">
              <a:rPr lang="fr-FR" smtClean="0"/>
              <a:t>‹N°›</a:t>
            </a:fld>
            <a:endParaRPr lang="fr-FR"/>
          </a:p>
        </p:txBody>
      </p:sp>
    </p:spTree>
    <p:extLst>
      <p:ext uri="{BB962C8B-B14F-4D97-AF65-F5344CB8AC3E}">
        <p14:creationId xmlns:p14="http://schemas.microsoft.com/office/powerpoint/2010/main" val="1089989086"/>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hyperlink" Target="mailto:mitry@gide.com" TargetMode="External"/><Relationship Id="rId5" Type="http://schemas.openxmlformats.org/officeDocument/2006/relationships/hyperlink" Target="http://www.gide.com/" TargetMode="External"/><Relationship Id="rId4" Type="http://schemas.openxmlformats.org/officeDocument/2006/relationships/hyperlink" Target="mailto:info@gide.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0429" y="2130426"/>
            <a:ext cx="9079645" cy="1730622"/>
          </a:xfrm>
        </p:spPr>
        <p:txBody>
          <a:bodyPr>
            <a:normAutofit fontScale="90000"/>
          </a:bodyPr>
          <a:lstStyle/>
          <a:p>
            <a:pPr algn="ctr"/>
            <a:r>
              <a:rPr lang="fr-FR" sz="3600" b="1" dirty="0"/>
              <a:t>Panorama de la PI</a:t>
            </a:r>
            <a:br>
              <a:rPr lang="fr-FR" sz="3600" b="1" dirty="0"/>
            </a:br>
            <a:r>
              <a:rPr lang="fr-FR" sz="3600" dirty="0"/>
              <a:t>___________</a:t>
            </a:r>
            <a:br>
              <a:rPr lang="fr-FR" sz="3600" dirty="0"/>
            </a:br>
            <a:br>
              <a:rPr lang="fr-FR" sz="3600" dirty="0"/>
            </a:br>
            <a:r>
              <a:rPr lang="fr-FR" sz="3600" dirty="0"/>
              <a:t>Actualités 2018</a:t>
            </a:r>
          </a:p>
        </p:txBody>
      </p:sp>
      <p:sp>
        <p:nvSpPr>
          <p:cNvPr id="3" name="Subtitle 2"/>
          <p:cNvSpPr>
            <a:spLocks noGrp="1"/>
          </p:cNvSpPr>
          <p:nvPr>
            <p:ph type="subTitle" idx="1"/>
          </p:nvPr>
        </p:nvSpPr>
        <p:spPr>
          <a:xfrm>
            <a:off x="416496" y="3861048"/>
            <a:ext cx="9068113" cy="2190683"/>
          </a:xfrm>
        </p:spPr>
        <p:txBody>
          <a:bodyPr>
            <a:normAutofit/>
          </a:bodyPr>
          <a:lstStyle/>
          <a:p>
            <a:endParaRPr lang="en-GB" dirty="0"/>
          </a:p>
          <a:p>
            <a:pPr algn="ctr"/>
            <a:endParaRPr lang="fr-FR" sz="1800" b="1" dirty="0"/>
          </a:p>
          <a:p>
            <a:pPr algn="ctr"/>
            <a:r>
              <a:rPr lang="fr-FR" sz="1800" b="1" dirty="0"/>
              <a:t>LES France – Assemblée générale - 4 décembre 2018</a:t>
            </a:r>
          </a:p>
          <a:p>
            <a:endParaRPr lang="fr-FR" sz="1800" dirty="0"/>
          </a:p>
          <a:p>
            <a:pPr algn="ctr"/>
            <a:r>
              <a:rPr lang="fr-FR" sz="1800" b="1" dirty="0"/>
              <a:t>Jean-Hyacinthe de </a:t>
            </a:r>
            <a:r>
              <a:rPr lang="fr-FR" sz="1800" b="1" dirty="0" err="1"/>
              <a:t>Mitry</a:t>
            </a:r>
            <a:r>
              <a:rPr lang="fr-FR" sz="1800" b="1" dirty="0"/>
              <a:t> - Gide </a:t>
            </a:r>
            <a:r>
              <a:rPr lang="fr-FR" sz="1800" b="1" dirty="0" err="1"/>
              <a:t>Loyrette</a:t>
            </a:r>
            <a:r>
              <a:rPr lang="fr-FR" sz="1800" b="1" dirty="0"/>
              <a:t> </a:t>
            </a:r>
            <a:r>
              <a:rPr lang="fr-FR" sz="1800" b="1" dirty="0" err="1"/>
              <a:t>Nouel</a:t>
            </a:r>
            <a:endParaRPr lang="fr-FR" sz="1800" b="1" dirty="0"/>
          </a:p>
        </p:txBody>
      </p:sp>
    </p:spTree>
    <p:extLst>
      <p:ext uri="{BB962C8B-B14F-4D97-AF65-F5344CB8AC3E}">
        <p14:creationId xmlns:p14="http://schemas.microsoft.com/office/powerpoint/2010/main" val="420817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altLang="fr-FR" sz="2900" b="1" dirty="0"/>
              <a:t>Loi du 30 juillet 2018 </a:t>
            </a:r>
            <a:r>
              <a:rPr lang="fr-FR" sz="2900" b="1" dirty="0"/>
              <a:t>relative à la protection du secret des affaires </a:t>
            </a:r>
          </a:p>
        </p:txBody>
      </p:sp>
      <p:sp>
        <p:nvSpPr>
          <p:cNvPr id="3" name="Espace réservé du contenu 2"/>
          <p:cNvSpPr>
            <a:spLocks noGrp="1"/>
          </p:cNvSpPr>
          <p:nvPr>
            <p:ph idx="1"/>
          </p:nvPr>
        </p:nvSpPr>
        <p:spPr>
          <a:xfrm>
            <a:off x="412169" y="1600201"/>
            <a:ext cx="9077905" cy="4853135"/>
          </a:xfrm>
        </p:spPr>
        <p:txBody>
          <a:bodyPr>
            <a:normAutofit/>
          </a:bodyPr>
          <a:lstStyle/>
          <a:p>
            <a:pPr>
              <a:defRPr/>
            </a:pPr>
            <a:r>
              <a:rPr lang="fr-FR" altLang="fr-FR" dirty="0">
                <a:solidFill>
                  <a:srgbClr val="FF0000"/>
                </a:solidFill>
                <a:cs typeface="Arial" pitchFamily="34" charset="0"/>
              </a:rPr>
              <a:t>Mesures procédurales</a:t>
            </a:r>
            <a:endParaRPr lang="fr-CA" altLang="fr-FR" dirty="0">
              <a:solidFill>
                <a:srgbClr val="FF0000"/>
              </a:solidFill>
              <a:cs typeface="Arial" pitchFamily="34" charset="0"/>
            </a:endParaRPr>
          </a:p>
          <a:p>
            <a:pPr lvl="1">
              <a:defRPr/>
            </a:pPr>
            <a:endParaRPr lang="fr-CA" altLang="fr-FR" sz="600" dirty="0">
              <a:cs typeface="Arial" pitchFamily="34" charset="0"/>
            </a:endParaRPr>
          </a:p>
          <a:p>
            <a:pPr lvl="1">
              <a:defRPr/>
            </a:pPr>
            <a:r>
              <a:rPr lang="fr-FR" altLang="fr-FR" sz="1400" b="1" dirty="0">
                <a:cs typeface="Arial" pitchFamily="34" charset="0"/>
              </a:rPr>
              <a:t>Nouveauté</a:t>
            </a:r>
            <a:r>
              <a:rPr lang="fr-FR" altLang="fr-FR" sz="1400" dirty="0">
                <a:cs typeface="Arial" pitchFamily="34" charset="0"/>
              </a:rPr>
              <a:t> : Encadrement de la communication de secrets d’affaires dans le cadre d’une procédure civile, commerciale ou administrative (articles L153-1 et L 153-2 du Code de commerce)</a:t>
            </a:r>
          </a:p>
          <a:p>
            <a:pPr lvl="1">
              <a:defRPr/>
            </a:pPr>
            <a:r>
              <a:rPr lang="fr-FR" sz="1400" dirty="0">
                <a:cs typeface="Arial" pitchFamily="34" charset="0"/>
              </a:rPr>
              <a:t>Applicable non seulement lors d’une instance au fond mais également « </a:t>
            </a:r>
            <a:r>
              <a:rPr lang="fr-FR" sz="1400" i="1" dirty="0">
                <a:cs typeface="Arial" pitchFamily="34" charset="0"/>
              </a:rPr>
              <a:t>à l'occasion d'une instance civile ou commerciale ayant pour objet une mesure d'instruction sollicitée avant tout procès au fond</a:t>
            </a:r>
            <a:r>
              <a:rPr lang="fr-FR" sz="1400" dirty="0">
                <a:cs typeface="Arial" pitchFamily="34" charset="0"/>
              </a:rPr>
              <a:t> » </a:t>
            </a:r>
          </a:p>
          <a:p>
            <a:pPr lvl="2">
              <a:defRPr/>
            </a:pPr>
            <a:r>
              <a:rPr lang="fr-FR" altLang="fr-FR" sz="1400" dirty="0">
                <a:cs typeface="Arial" pitchFamily="34" charset="0"/>
              </a:rPr>
              <a:t>Saisie-contrefaçon / Article 145 du Code de procédure civile</a:t>
            </a:r>
          </a:p>
          <a:p>
            <a:pPr lvl="1">
              <a:defRPr/>
            </a:pPr>
            <a:r>
              <a:rPr lang="fr-FR" sz="1400" dirty="0">
                <a:cs typeface="Arial" pitchFamily="34" charset="0"/>
              </a:rPr>
              <a:t>Le juge peut, « </a:t>
            </a:r>
            <a:r>
              <a:rPr lang="fr-FR" sz="1400" i="1" dirty="0"/>
              <a:t>sans préjudice de l'exercice des droits de la défense </a:t>
            </a:r>
            <a:r>
              <a:rPr lang="fr-FR" sz="1400" dirty="0"/>
              <a:t>»</a:t>
            </a:r>
            <a:r>
              <a:rPr lang="fr-FR" sz="1400" dirty="0">
                <a:cs typeface="Arial" pitchFamily="34" charset="0"/>
              </a:rPr>
              <a:t> : </a:t>
            </a:r>
          </a:p>
          <a:p>
            <a:pPr marL="1371600" lvl="3" indent="0">
              <a:buNone/>
              <a:defRPr/>
            </a:pPr>
            <a:r>
              <a:rPr lang="fr-FR" sz="1300" i="1" dirty="0">
                <a:latin typeface="Arial" pitchFamily="34" charset="0"/>
                <a:cs typeface="Arial" pitchFamily="34" charset="0"/>
              </a:rPr>
              <a:t>« 1°prendre connaissance seul de cette pièce et, s'il l'estime nécessaire solliciter l'avis, pour chacune des parties, d'une personne habilitée à l'assister afin de décider s'il y a lieu d'appliquer les mesures de protection prévues au présent article ;</a:t>
            </a:r>
          </a:p>
          <a:p>
            <a:pPr marL="1371600" lvl="3" indent="0">
              <a:buNone/>
              <a:defRPr/>
            </a:pPr>
            <a:r>
              <a:rPr lang="fr-FR" sz="1300" i="1" dirty="0">
                <a:latin typeface="Arial" pitchFamily="34" charset="0"/>
                <a:cs typeface="Arial" pitchFamily="34" charset="0"/>
              </a:rPr>
              <a:t>2°décider de limiter la communication ou la production de cette pièce à certains de ses éléments, en ordonner la communication ou la production sous une forme de résumé ou en restreindre l'accès, pour chacune des parties, au plus à une personne physique et une personne habilitée à l'assister ou la représenter ;</a:t>
            </a:r>
          </a:p>
          <a:p>
            <a:pPr marL="1371600" lvl="3" indent="0">
              <a:buNone/>
              <a:defRPr/>
            </a:pPr>
            <a:r>
              <a:rPr lang="fr-FR" sz="1300" i="1" dirty="0"/>
              <a:t>3°décider que les débats auront lieu et que la décision sera prononcée en chambre du conseil ;</a:t>
            </a:r>
          </a:p>
          <a:p>
            <a:pPr marL="1371600" lvl="3" indent="0">
              <a:buNone/>
              <a:defRPr/>
            </a:pPr>
            <a:r>
              <a:rPr lang="fr-FR" sz="1300" i="1" dirty="0"/>
              <a:t>4°adapter la motivation de sa décision et les modalités de la publication de celle-ci aux nécessités de la protection du secret des affaires »</a:t>
            </a:r>
          </a:p>
          <a:p>
            <a:pPr lvl="1">
              <a:defRPr/>
            </a:pPr>
            <a:r>
              <a:rPr lang="fr-FR" sz="1400" dirty="0">
                <a:cs typeface="Arial" pitchFamily="34" charset="0"/>
              </a:rPr>
              <a:t>Toute personne ayant accès à une pièce ou au contenu d'une pièce considérée par le juge comme étant couverte ou susceptible d'être couverte par le secret des affaires est tenue à une obligation de confidentialité lui interdisant toute utilisation ou divulgation des informations qu'elle contient</a:t>
            </a:r>
            <a:endParaRPr lang="fr-CA" altLang="fr-FR" sz="1400" dirty="0">
              <a:cs typeface="Arial" pitchFamily="34" charset="0"/>
            </a:endParaRPr>
          </a:p>
          <a:p>
            <a:endParaRPr lang="fr-FR" dirty="0"/>
          </a:p>
        </p:txBody>
      </p:sp>
    </p:spTree>
    <p:extLst>
      <p:ext uri="{BB962C8B-B14F-4D97-AF65-F5344CB8AC3E}">
        <p14:creationId xmlns:p14="http://schemas.microsoft.com/office/powerpoint/2010/main" val="56425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altLang="fr-FR" sz="2900" b="1" dirty="0"/>
              <a:t>Loi du 30 juillet 2018 </a:t>
            </a:r>
            <a:r>
              <a:rPr lang="fr-FR" sz="2900" b="1" dirty="0"/>
              <a:t>relative à la protection du secret des affaires </a:t>
            </a:r>
          </a:p>
        </p:txBody>
      </p:sp>
      <p:sp>
        <p:nvSpPr>
          <p:cNvPr id="3" name="Espace réservé du contenu 2"/>
          <p:cNvSpPr>
            <a:spLocks noGrp="1"/>
          </p:cNvSpPr>
          <p:nvPr>
            <p:ph idx="1"/>
          </p:nvPr>
        </p:nvSpPr>
        <p:spPr>
          <a:xfrm>
            <a:off x="412169" y="1600201"/>
            <a:ext cx="9077905" cy="4781127"/>
          </a:xfrm>
        </p:spPr>
        <p:txBody>
          <a:bodyPr/>
          <a:lstStyle/>
          <a:p>
            <a:pPr>
              <a:defRPr/>
            </a:pPr>
            <a:r>
              <a:rPr lang="fr-FR" altLang="fr-FR" dirty="0">
                <a:solidFill>
                  <a:srgbClr val="FF0000"/>
                </a:solidFill>
                <a:cs typeface="Arial" pitchFamily="34" charset="0"/>
              </a:rPr>
              <a:t>Mesures procédurales</a:t>
            </a:r>
            <a:endParaRPr lang="fr-CA" altLang="fr-FR" dirty="0">
              <a:solidFill>
                <a:srgbClr val="FF0000"/>
              </a:solidFill>
              <a:cs typeface="Arial" pitchFamily="34" charset="0"/>
            </a:endParaRPr>
          </a:p>
          <a:p>
            <a:pPr lvl="1">
              <a:defRPr/>
            </a:pPr>
            <a:endParaRPr lang="fr-CA" altLang="fr-FR" sz="600" dirty="0">
              <a:cs typeface="Arial" pitchFamily="34" charset="0"/>
            </a:endParaRPr>
          </a:p>
          <a:p>
            <a:pPr lvl="1">
              <a:defRPr/>
            </a:pPr>
            <a:r>
              <a:rPr lang="fr-FR" altLang="fr-FR" sz="1400" b="1" dirty="0">
                <a:cs typeface="Arial" pitchFamily="34" charset="0"/>
              </a:rPr>
              <a:t>Première application </a:t>
            </a:r>
            <a:r>
              <a:rPr lang="fr-FR" altLang="fr-FR" sz="1400" dirty="0">
                <a:cs typeface="Arial" pitchFamily="34" charset="0"/>
              </a:rPr>
              <a:t>de l’article L153-1 du Code de commerce : CA Paris, CME, 9 octobre 2018, </a:t>
            </a:r>
            <a:r>
              <a:rPr lang="fr-FR" altLang="fr-FR" sz="1400" i="1" dirty="0" err="1">
                <a:cs typeface="Arial" pitchFamily="34" charset="0"/>
              </a:rPr>
              <a:t>Core</a:t>
            </a:r>
            <a:r>
              <a:rPr lang="fr-FR" altLang="fr-FR" sz="1400" i="1" dirty="0">
                <a:cs typeface="Arial" pitchFamily="34" charset="0"/>
              </a:rPr>
              <a:t> Wireless c. LG</a:t>
            </a:r>
            <a:r>
              <a:rPr lang="fr-FR" altLang="fr-FR" sz="1400" dirty="0">
                <a:cs typeface="Arial" pitchFamily="34" charset="0"/>
              </a:rPr>
              <a:t> </a:t>
            </a:r>
          </a:p>
          <a:p>
            <a:pPr lvl="2">
              <a:defRPr/>
            </a:pPr>
            <a:endParaRPr lang="fr-FR" sz="1400" dirty="0">
              <a:cs typeface="Arial" pitchFamily="34" charset="0"/>
            </a:endParaRPr>
          </a:p>
          <a:p>
            <a:pPr lvl="1">
              <a:defRPr/>
            </a:pPr>
            <a:r>
              <a:rPr lang="fr-FR" sz="1400" dirty="0">
                <a:cs typeface="Arial" pitchFamily="34" charset="0"/>
              </a:rPr>
              <a:t>LG demandait la communication de plusieurs contrats nécessaires à la détermination d’un taux de redevance FRAND</a:t>
            </a:r>
          </a:p>
          <a:p>
            <a:pPr lvl="1">
              <a:defRPr/>
            </a:pPr>
            <a:endParaRPr lang="fr-FR" sz="1400" dirty="0">
              <a:cs typeface="Arial" pitchFamily="34" charset="0"/>
            </a:endParaRPr>
          </a:p>
          <a:p>
            <a:pPr lvl="1">
              <a:defRPr/>
            </a:pPr>
            <a:r>
              <a:rPr lang="fr-FR" sz="1400" dirty="0">
                <a:cs typeface="Arial" pitchFamily="34" charset="0"/>
              </a:rPr>
              <a:t>Le Conseiller de la mise en état a jugé que :</a:t>
            </a:r>
          </a:p>
          <a:p>
            <a:pPr lvl="2">
              <a:defRPr/>
            </a:pPr>
            <a:endParaRPr lang="fr-FR" sz="1200" dirty="0">
              <a:cs typeface="Arial" pitchFamily="34" charset="0"/>
            </a:endParaRPr>
          </a:p>
          <a:p>
            <a:pPr lvl="2">
              <a:defRPr/>
            </a:pPr>
            <a:r>
              <a:rPr lang="fr-FR" sz="1300" dirty="0">
                <a:cs typeface="Arial" pitchFamily="34" charset="0"/>
              </a:rPr>
              <a:t>la communication des documents non expurgés, accompagnés de leurs éventuelles annexes, se fera, dans un premier temps, uniquement entre avocats,</a:t>
            </a:r>
          </a:p>
          <a:p>
            <a:pPr lvl="2">
              <a:defRPr/>
            </a:pPr>
            <a:r>
              <a:rPr lang="fr-FR" sz="1300" dirty="0">
                <a:cs typeface="Arial" pitchFamily="34" charset="0"/>
              </a:rPr>
              <a:t>les avocats lui feront connaître par observations écrites les passages ou éléments de ces documents susceptibles, selon eux, de porter ou non atteinte à un secret des affaires,</a:t>
            </a:r>
          </a:p>
          <a:p>
            <a:pPr lvl="2">
              <a:defRPr/>
            </a:pPr>
            <a:r>
              <a:rPr lang="fr-FR" sz="1300" dirty="0">
                <a:cs typeface="Arial" pitchFamily="34" charset="0"/>
              </a:rPr>
              <a:t>le cas échéant, il sera alors décidé, par ordonnance rendue par le conseiller de la mise en état, une ou plusieurs des mesures prévues au 2°, 3° ou 4°de l’article L. 153-1</a:t>
            </a:r>
            <a:endParaRPr lang="fr-FR" altLang="fr-FR" sz="1300" dirty="0">
              <a:cs typeface="Arial" pitchFamily="34" charset="0"/>
            </a:endParaRPr>
          </a:p>
          <a:p>
            <a:endParaRPr lang="fr-FR" dirty="0"/>
          </a:p>
        </p:txBody>
      </p:sp>
    </p:spTree>
    <p:extLst>
      <p:ext uri="{BB962C8B-B14F-4D97-AF65-F5344CB8AC3E}">
        <p14:creationId xmlns:p14="http://schemas.microsoft.com/office/powerpoint/2010/main" val="3654884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altLang="fr-FR" sz="2900" b="1" dirty="0"/>
              <a:t>Projet de Loi PACTE</a:t>
            </a:r>
            <a:endParaRPr lang="fr-FR" sz="2900" b="1" dirty="0"/>
          </a:p>
        </p:txBody>
      </p:sp>
      <p:sp>
        <p:nvSpPr>
          <p:cNvPr id="3" name="Espace réservé du contenu 2"/>
          <p:cNvSpPr>
            <a:spLocks noGrp="1"/>
          </p:cNvSpPr>
          <p:nvPr>
            <p:ph idx="1"/>
          </p:nvPr>
        </p:nvSpPr>
        <p:spPr>
          <a:xfrm>
            <a:off x="416496" y="1484784"/>
            <a:ext cx="9077905" cy="4997151"/>
          </a:xfrm>
        </p:spPr>
        <p:txBody>
          <a:bodyPr>
            <a:normAutofit fontScale="92500"/>
          </a:bodyPr>
          <a:lstStyle/>
          <a:p>
            <a:pPr>
              <a:defRPr/>
            </a:pPr>
            <a:r>
              <a:rPr lang="fr-FR" altLang="fr-FR" b="1" dirty="0">
                <a:solidFill>
                  <a:srgbClr val="FF0000"/>
                </a:solidFill>
                <a:cs typeface="Arial" pitchFamily="34" charset="0"/>
              </a:rPr>
              <a:t>P</a:t>
            </a:r>
            <a:r>
              <a:rPr lang="fr-FR" altLang="fr-FR" dirty="0">
                <a:solidFill>
                  <a:srgbClr val="FF0000"/>
                </a:solidFill>
                <a:cs typeface="Arial" pitchFamily="34" charset="0"/>
              </a:rPr>
              <a:t>lan d’</a:t>
            </a:r>
            <a:r>
              <a:rPr lang="fr-FR" altLang="fr-FR" b="1" dirty="0">
                <a:solidFill>
                  <a:srgbClr val="FF0000"/>
                </a:solidFill>
                <a:cs typeface="Arial" pitchFamily="34" charset="0"/>
              </a:rPr>
              <a:t>A</a:t>
            </a:r>
            <a:r>
              <a:rPr lang="fr-FR" altLang="fr-FR" dirty="0">
                <a:solidFill>
                  <a:srgbClr val="FF0000"/>
                </a:solidFill>
                <a:cs typeface="Arial" pitchFamily="34" charset="0"/>
              </a:rPr>
              <a:t>ction pour la </a:t>
            </a:r>
            <a:r>
              <a:rPr lang="fr-FR" altLang="fr-FR" b="1" dirty="0">
                <a:solidFill>
                  <a:srgbClr val="FF0000"/>
                </a:solidFill>
                <a:cs typeface="Arial" pitchFamily="34" charset="0"/>
              </a:rPr>
              <a:t>C</a:t>
            </a:r>
            <a:r>
              <a:rPr lang="fr-FR" altLang="fr-FR" dirty="0">
                <a:solidFill>
                  <a:srgbClr val="FF0000"/>
                </a:solidFill>
                <a:cs typeface="Arial" pitchFamily="34" charset="0"/>
              </a:rPr>
              <a:t>roissance et la </a:t>
            </a:r>
            <a:r>
              <a:rPr lang="fr-FR" altLang="fr-FR" b="1" dirty="0">
                <a:solidFill>
                  <a:srgbClr val="FF0000"/>
                </a:solidFill>
                <a:cs typeface="Arial" pitchFamily="34" charset="0"/>
              </a:rPr>
              <a:t>T</a:t>
            </a:r>
            <a:r>
              <a:rPr lang="fr-FR" altLang="fr-FR" dirty="0">
                <a:solidFill>
                  <a:srgbClr val="FF0000"/>
                </a:solidFill>
                <a:cs typeface="Arial" pitchFamily="34" charset="0"/>
              </a:rPr>
              <a:t>ransformation des </a:t>
            </a:r>
            <a:r>
              <a:rPr lang="fr-FR" altLang="fr-FR" b="1" dirty="0">
                <a:solidFill>
                  <a:srgbClr val="FF0000"/>
                </a:solidFill>
                <a:cs typeface="Arial" pitchFamily="34" charset="0"/>
              </a:rPr>
              <a:t>E</a:t>
            </a:r>
            <a:r>
              <a:rPr lang="fr-FR" altLang="fr-FR" dirty="0">
                <a:solidFill>
                  <a:srgbClr val="FF0000"/>
                </a:solidFill>
                <a:cs typeface="Arial" pitchFamily="34" charset="0"/>
              </a:rPr>
              <a:t>ntreprises </a:t>
            </a:r>
          </a:p>
          <a:p>
            <a:pPr marL="0" indent="0">
              <a:buNone/>
              <a:defRPr/>
            </a:pPr>
            <a:endParaRPr lang="fr-FR" altLang="fr-FR" sz="1400" dirty="0">
              <a:solidFill>
                <a:srgbClr val="FF0000"/>
              </a:solidFill>
              <a:cs typeface="Arial" pitchFamily="34" charset="0"/>
            </a:endParaRPr>
          </a:p>
          <a:p>
            <a:pPr lvl="1">
              <a:defRPr/>
            </a:pPr>
            <a:r>
              <a:rPr lang="fr-FR" altLang="fr-FR" sz="1600" dirty="0">
                <a:cs typeface="Arial" pitchFamily="34" charset="0"/>
              </a:rPr>
              <a:t>Adopté en première lecture par l’Assemblée Nationale le </a:t>
            </a:r>
            <a:r>
              <a:rPr lang="fr-FR" altLang="fr-FR" sz="1600" b="1" dirty="0">
                <a:cs typeface="Arial" pitchFamily="34" charset="0"/>
              </a:rPr>
              <a:t>9 octobre 2018</a:t>
            </a:r>
          </a:p>
          <a:p>
            <a:pPr lvl="1">
              <a:defRPr/>
            </a:pPr>
            <a:endParaRPr lang="fr-FR" altLang="fr-FR" sz="1400" dirty="0">
              <a:cs typeface="Arial" pitchFamily="34" charset="0"/>
            </a:endParaRPr>
          </a:p>
          <a:p>
            <a:pPr lvl="1">
              <a:defRPr/>
            </a:pPr>
            <a:r>
              <a:rPr lang="fr-CA" altLang="fr-FR" sz="1600" dirty="0">
                <a:cs typeface="Arial" pitchFamily="34" charset="0"/>
              </a:rPr>
              <a:t>Autorise le Gouvernement </a:t>
            </a:r>
            <a:r>
              <a:rPr lang="fr-FR" sz="1600" dirty="0"/>
              <a:t>à créer par voie d’ordonnance un droit d’</a:t>
            </a:r>
            <a:r>
              <a:rPr lang="fr-FR" sz="1600" b="1" dirty="0"/>
              <a:t>opposition</a:t>
            </a:r>
            <a:r>
              <a:rPr lang="fr-FR" sz="1600" dirty="0"/>
              <a:t> aux brevets FR</a:t>
            </a:r>
          </a:p>
          <a:p>
            <a:pPr lvl="2">
              <a:defRPr/>
            </a:pPr>
            <a:r>
              <a:rPr lang="fr-FR" altLang="fr-FR" sz="1400" dirty="0">
                <a:cs typeface="Arial" pitchFamily="34" charset="0"/>
              </a:rPr>
              <a:t>Plusieurs questions en suspens : l’intérêt à agir, l’insuffisance de description, l’autorité de la chose jugée (en cas de rejet de l’opposition), le sursis à statuer, etc.</a:t>
            </a:r>
            <a:endParaRPr lang="fr-CA" altLang="fr-FR" sz="1400" dirty="0">
              <a:cs typeface="Arial" pitchFamily="34" charset="0"/>
            </a:endParaRPr>
          </a:p>
          <a:p>
            <a:pPr lvl="1">
              <a:defRPr/>
            </a:pPr>
            <a:endParaRPr lang="fr-FR" altLang="fr-FR" sz="1400" dirty="0">
              <a:cs typeface="Arial" pitchFamily="34" charset="0"/>
            </a:endParaRPr>
          </a:p>
          <a:p>
            <a:pPr lvl="1">
              <a:defRPr/>
            </a:pPr>
            <a:r>
              <a:rPr lang="fr-CA" altLang="fr-FR" sz="1600" dirty="0">
                <a:cs typeface="Arial" pitchFamily="34" charset="0"/>
              </a:rPr>
              <a:t>Autorise le Gouvernement </a:t>
            </a:r>
            <a:r>
              <a:rPr lang="fr-FR" sz="1600" dirty="0"/>
              <a:t>à transposer par voie d’ordonnance la Directive 2015/2436 sur le « Paquet Marques »</a:t>
            </a:r>
          </a:p>
          <a:p>
            <a:pPr lvl="2">
              <a:defRPr/>
            </a:pPr>
            <a:r>
              <a:rPr lang="fr-FR" altLang="fr-FR" sz="1400" dirty="0">
                <a:cs typeface="Arial" pitchFamily="34" charset="0"/>
              </a:rPr>
              <a:t>Notamment, introduction de procédures administratives de déchéance et de nullité devant l’INPI, à l’image des procédures existantes devant l’EUIPO</a:t>
            </a:r>
            <a:endParaRPr lang="fr-CA" altLang="fr-FR" sz="1400" dirty="0">
              <a:cs typeface="Arial" pitchFamily="34" charset="0"/>
            </a:endParaRPr>
          </a:p>
          <a:p>
            <a:pPr lvl="1">
              <a:defRPr/>
            </a:pPr>
            <a:endParaRPr lang="fr-FR" altLang="fr-FR" sz="1400" dirty="0">
              <a:cs typeface="Arial" pitchFamily="34" charset="0"/>
            </a:endParaRPr>
          </a:p>
          <a:p>
            <a:pPr lvl="1">
              <a:defRPr/>
            </a:pPr>
            <a:r>
              <a:rPr lang="fr-CA" altLang="fr-FR" sz="1600" dirty="0">
                <a:cs typeface="Arial" pitchFamily="34" charset="0"/>
              </a:rPr>
              <a:t>Promotion des certificats d’utilité </a:t>
            </a:r>
          </a:p>
          <a:p>
            <a:pPr lvl="2">
              <a:defRPr/>
            </a:pPr>
            <a:r>
              <a:rPr lang="fr-CA" altLang="fr-FR" sz="1400" dirty="0">
                <a:cs typeface="Arial" pitchFamily="34" charset="0"/>
              </a:rPr>
              <a:t>Allongement de la durée de protection : 6 ans =&gt; </a:t>
            </a:r>
            <a:r>
              <a:rPr lang="fr-CA" altLang="fr-FR" sz="1400" b="1" dirty="0">
                <a:cs typeface="Arial" pitchFamily="34" charset="0"/>
              </a:rPr>
              <a:t>10 ans</a:t>
            </a:r>
          </a:p>
          <a:p>
            <a:pPr lvl="2">
              <a:defRPr/>
            </a:pPr>
            <a:r>
              <a:rPr lang="fr-CA" altLang="fr-FR" sz="1400" dirty="0">
                <a:cs typeface="Arial" pitchFamily="34" charset="0"/>
              </a:rPr>
              <a:t>Possibilité de transformer un certificat d’utilité en demande de brevet (l’inverse étant déjà possible)</a:t>
            </a:r>
          </a:p>
          <a:p>
            <a:pPr lvl="3">
              <a:defRPr/>
            </a:pPr>
            <a:endParaRPr lang="fr-FR" sz="1400" dirty="0"/>
          </a:p>
          <a:p>
            <a:pPr lvl="1">
              <a:defRPr/>
            </a:pPr>
            <a:r>
              <a:rPr lang="fr-CA" altLang="fr-FR" sz="1600" dirty="0">
                <a:cs typeface="Arial" pitchFamily="34" charset="0"/>
              </a:rPr>
              <a:t>Renforcement de l’examen des demandes de brevets par l’INPI</a:t>
            </a:r>
          </a:p>
          <a:p>
            <a:pPr lvl="2">
              <a:defRPr/>
            </a:pPr>
            <a:r>
              <a:rPr lang="fr-FR" altLang="fr-FR" sz="1400" dirty="0">
                <a:cs typeface="Arial" pitchFamily="34" charset="0"/>
              </a:rPr>
              <a:t>défaut de nouveauté (qui n’est donc plus simplement « manifeste ») </a:t>
            </a:r>
          </a:p>
          <a:p>
            <a:pPr lvl="2">
              <a:defRPr/>
            </a:pPr>
            <a:r>
              <a:rPr lang="fr-FR" altLang="fr-FR" sz="1400" dirty="0">
                <a:cs typeface="Arial" pitchFamily="34" charset="0"/>
              </a:rPr>
              <a:t>défaut d’activité inventive</a:t>
            </a:r>
          </a:p>
          <a:p>
            <a:pPr lvl="1">
              <a:defRPr/>
            </a:pPr>
            <a:endParaRPr lang="fr-CA" altLang="fr-FR" sz="1600" dirty="0">
              <a:cs typeface="Arial" pitchFamily="34" charset="0"/>
            </a:endParaRPr>
          </a:p>
        </p:txBody>
      </p:sp>
    </p:spTree>
    <p:extLst>
      <p:ext uri="{BB962C8B-B14F-4D97-AF65-F5344CB8AC3E}">
        <p14:creationId xmlns:p14="http://schemas.microsoft.com/office/powerpoint/2010/main" val="2319654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altLang="fr-FR" sz="2900" b="1" dirty="0"/>
              <a:t>OEB</a:t>
            </a:r>
            <a:endParaRPr lang="fr-FR" sz="2900" b="1" dirty="0"/>
          </a:p>
        </p:txBody>
      </p:sp>
      <p:sp>
        <p:nvSpPr>
          <p:cNvPr id="3" name="Espace réservé du contenu 2"/>
          <p:cNvSpPr>
            <a:spLocks noGrp="1"/>
          </p:cNvSpPr>
          <p:nvPr>
            <p:ph idx="1"/>
          </p:nvPr>
        </p:nvSpPr>
        <p:spPr/>
        <p:txBody>
          <a:bodyPr/>
          <a:lstStyle/>
          <a:p>
            <a:pPr>
              <a:defRPr/>
            </a:pPr>
            <a:r>
              <a:rPr lang="fr-FR" altLang="fr-FR" dirty="0">
                <a:solidFill>
                  <a:srgbClr val="FF0000"/>
                </a:solidFill>
                <a:cs typeface="Arial" pitchFamily="34" charset="0"/>
              </a:rPr>
              <a:t>Directives d’examen </a:t>
            </a:r>
          </a:p>
          <a:p>
            <a:pPr marL="0" indent="0">
              <a:buNone/>
              <a:defRPr/>
            </a:pPr>
            <a:endParaRPr lang="fr-FR" altLang="fr-FR" dirty="0">
              <a:solidFill>
                <a:srgbClr val="FF0000"/>
              </a:solidFill>
              <a:cs typeface="Arial" pitchFamily="34" charset="0"/>
            </a:endParaRPr>
          </a:p>
          <a:p>
            <a:pPr lvl="1">
              <a:defRPr/>
            </a:pPr>
            <a:r>
              <a:rPr lang="fr-FR" altLang="fr-FR" sz="1600" dirty="0">
                <a:cs typeface="Arial" pitchFamily="34" charset="0"/>
              </a:rPr>
              <a:t>Publication des Directives sur la brevetabilité des </a:t>
            </a:r>
            <a:r>
              <a:rPr lang="fr-FR" altLang="fr-FR" sz="1600" b="1" dirty="0">
                <a:cs typeface="Arial" pitchFamily="34" charset="0"/>
              </a:rPr>
              <a:t>technologies d'intelligence artificielle (IA) et d'apprentissage machine (ML)</a:t>
            </a:r>
            <a:r>
              <a:rPr lang="fr-FR" altLang="fr-FR" sz="1600" dirty="0">
                <a:cs typeface="Arial" pitchFamily="34" charset="0"/>
              </a:rPr>
              <a:t> </a:t>
            </a:r>
          </a:p>
          <a:p>
            <a:pPr lvl="1">
              <a:defRPr/>
            </a:pPr>
            <a:endParaRPr lang="fr-FR" altLang="fr-FR" sz="1600" dirty="0">
              <a:cs typeface="Arial" pitchFamily="34" charset="0"/>
            </a:endParaRPr>
          </a:p>
          <a:p>
            <a:pPr lvl="1">
              <a:defRPr/>
            </a:pPr>
            <a:r>
              <a:rPr lang="fr-FR" altLang="fr-FR" sz="1600" dirty="0">
                <a:cs typeface="Arial" pitchFamily="34" charset="0"/>
              </a:rPr>
              <a:t>Directives (G-II 3.3.1) sont entrées en vigueur le 1</a:t>
            </a:r>
            <a:r>
              <a:rPr lang="fr-FR" altLang="fr-FR" sz="1600" baseline="30000" dirty="0">
                <a:cs typeface="Arial" pitchFamily="34" charset="0"/>
              </a:rPr>
              <a:t>er</a:t>
            </a:r>
            <a:r>
              <a:rPr lang="fr-FR" altLang="fr-FR" sz="1600" dirty="0">
                <a:cs typeface="Arial" pitchFamily="34" charset="0"/>
              </a:rPr>
              <a:t> novembre 2018 </a:t>
            </a:r>
          </a:p>
        </p:txBody>
      </p:sp>
    </p:spTree>
    <p:extLst>
      <p:ext uri="{BB962C8B-B14F-4D97-AF65-F5344CB8AC3E}">
        <p14:creationId xmlns:p14="http://schemas.microsoft.com/office/powerpoint/2010/main" val="2643327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altLang="fr-FR" sz="2900" b="1" dirty="0"/>
              <a:t>Jurisprudence Marques</a:t>
            </a:r>
            <a:endParaRPr lang="fr-FR" sz="2900" b="1" dirty="0"/>
          </a:p>
        </p:txBody>
      </p:sp>
      <p:sp>
        <p:nvSpPr>
          <p:cNvPr id="3" name="Espace réservé du contenu 2"/>
          <p:cNvSpPr>
            <a:spLocks noGrp="1"/>
          </p:cNvSpPr>
          <p:nvPr>
            <p:ph idx="1"/>
          </p:nvPr>
        </p:nvSpPr>
        <p:spPr>
          <a:xfrm>
            <a:off x="412169" y="1600201"/>
            <a:ext cx="9077905" cy="4853135"/>
          </a:xfrm>
        </p:spPr>
        <p:txBody>
          <a:bodyPr>
            <a:normAutofit lnSpcReduction="10000"/>
          </a:bodyPr>
          <a:lstStyle/>
          <a:p>
            <a:pPr>
              <a:defRPr/>
            </a:pPr>
            <a:r>
              <a:rPr lang="pt-BR" sz="2400" dirty="0">
                <a:solidFill>
                  <a:srgbClr val="FF0000"/>
                </a:solidFill>
                <a:cs typeface="Arial" pitchFamily="34" charset="0"/>
              </a:rPr>
              <a:t>CJUE, 12 juin 2018, C-163/16 </a:t>
            </a:r>
            <a:r>
              <a:rPr lang="pt-BR" sz="2400" i="1" dirty="0">
                <a:solidFill>
                  <a:srgbClr val="FF0000"/>
                </a:solidFill>
                <a:cs typeface="Arial" pitchFamily="34" charset="0"/>
              </a:rPr>
              <a:t>Louboutin</a:t>
            </a:r>
            <a:r>
              <a:rPr lang="pt-BR" sz="2400" dirty="0">
                <a:solidFill>
                  <a:srgbClr val="FF0000"/>
                </a:solidFill>
                <a:cs typeface="Arial" pitchFamily="34" charset="0"/>
              </a:rPr>
              <a:t>   </a:t>
            </a:r>
          </a:p>
          <a:p>
            <a:pPr>
              <a:defRPr/>
            </a:pPr>
            <a:endParaRPr lang="fr-FR" sz="900" dirty="0">
              <a:solidFill>
                <a:srgbClr val="FF0000"/>
              </a:solidFill>
              <a:cs typeface="Arial" pitchFamily="34" charset="0"/>
            </a:endParaRPr>
          </a:p>
          <a:p>
            <a:pPr lvl="1" algn="just"/>
            <a:r>
              <a:rPr lang="fr-FR" b="1" dirty="0">
                <a:solidFill>
                  <a:prstClr val="black"/>
                </a:solidFill>
              </a:rPr>
              <a:t>Art. 3.1.e. iii) </a:t>
            </a:r>
            <a:r>
              <a:rPr lang="fr-FR" b="1" dirty="0" err="1">
                <a:solidFill>
                  <a:prstClr val="black"/>
                </a:solidFill>
              </a:rPr>
              <a:t>Dir</a:t>
            </a:r>
            <a:r>
              <a:rPr lang="fr-FR" b="1" dirty="0">
                <a:solidFill>
                  <a:prstClr val="black"/>
                </a:solidFill>
              </a:rPr>
              <a:t>. Marques n°2008/95 </a:t>
            </a:r>
            <a:r>
              <a:rPr lang="fr-FR" dirty="0">
                <a:solidFill>
                  <a:prstClr val="black"/>
                </a:solidFill>
              </a:rPr>
              <a:t>:</a:t>
            </a:r>
          </a:p>
          <a:p>
            <a:pPr lvl="2" algn="just"/>
            <a:r>
              <a:rPr lang="fr-FR" dirty="0"/>
              <a:t>Sont refusés à l’enregistrement ou sont susceptibles d’être déclarés nuls s’ils sont enregistrés, les signes constitués exclusivement par la </a:t>
            </a:r>
            <a:r>
              <a:rPr lang="fr-FR" b="1" dirty="0"/>
              <a:t>forme qui donne une valeur substantielle au produit</a:t>
            </a:r>
          </a:p>
          <a:p>
            <a:pPr lvl="1" algn="just"/>
            <a:r>
              <a:rPr lang="fr-FR" b="1" dirty="0"/>
              <a:t>Question préjudicielle</a:t>
            </a:r>
          </a:p>
          <a:p>
            <a:pPr lvl="2" algn="just"/>
            <a:r>
              <a:rPr lang="fr-FR" dirty="0">
                <a:solidFill>
                  <a:prstClr val="black"/>
                </a:solidFill>
              </a:rPr>
              <a:t>Un signe consistant en une couleur appliquée sur la semelle d’une chaussure à talon haut, tel que celui en cause au principal, est-il constitué exclusivement par la « </a:t>
            </a:r>
            <a:r>
              <a:rPr lang="fr-FR" b="1" dirty="0">
                <a:solidFill>
                  <a:prstClr val="black"/>
                </a:solidFill>
              </a:rPr>
              <a:t>forme</a:t>
            </a:r>
            <a:r>
              <a:rPr lang="fr-FR" dirty="0">
                <a:solidFill>
                  <a:prstClr val="black"/>
                </a:solidFill>
              </a:rPr>
              <a:t> », au sens de cette disposition ?</a:t>
            </a:r>
          </a:p>
          <a:p>
            <a:pPr lvl="1" algn="just"/>
            <a:r>
              <a:rPr lang="fr-FR" b="1" dirty="0">
                <a:solidFill>
                  <a:prstClr val="black"/>
                </a:solidFill>
              </a:rPr>
              <a:t>Réponse</a:t>
            </a:r>
            <a:r>
              <a:rPr lang="fr-FR" dirty="0">
                <a:solidFill>
                  <a:prstClr val="black"/>
                </a:solidFill>
              </a:rPr>
              <a:t> (NON)</a:t>
            </a:r>
          </a:p>
          <a:p>
            <a:pPr lvl="2" algn="just"/>
            <a:r>
              <a:rPr lang="fr-FR" dirty="0">
                <a:solidFill>
                  <a:prstClr val="black"/>
                </a:solidFill>
              </a:rPr>
              <a:t>Dans le langage courant (ou autre), une couleur n’est pas assimilable à une forme</a:t>
            </a:r>
          </a:p>
          <a:p>
            <a:pPr lvl="2" algn="just"/>
            <a:r>
              <a:rPr lang="fr-FR" dirty="0">
                <a:solidFill>
                  <a:prstClr val="black"/>
                </a:solidFill>
              </a:rPr>
              <a:t>Même si, dans la marque en cause, la couleur est délimitée par le contour du produit, ce n’est pas celle-ci que l’enregistrement de la marque vise à protéger, mais seulement l’application d’une couleur à un emplacement spécifique dudit produit</a:t>
            </a:r>
          </a:p>
          <a:p>
            <a:pPr lvl="1" algn="just"/>
            <a:r>
              <a:rPr lang="fr-FR" b="1" dirty="0">
                <a:solidFill>
                  <a:prstClr val="black"/>
                </a:solidFill>
              </a:rPr>
              <a:t>Remarque</a:t>
            </a:r>
            <a:r>
              <a:rPr lang="fr-FR" dirty="0">
                <a:solidFill>
                  <a:prstClr val="black"/>
                </a:solidFill>
              </a:rPr>
              <a:t> : Art. 3.1.e. iii) Nouvelle Directive de 2015 </a:t>
            </a:r>
            <a:r>
              <a:rPr lang="fr-FR" dirty="0">
                <a:solidFill>
                  <a:prstClr val="black"/>
                </a:solidFill>
                <a:sym typeface="Wingdings" panose="05000000000000000000" pitchFamily="2" charset="2"/>
              </a:rPr>
              <a:t> </a:t>
            </a:r>
            <a:r>
              <a:rPr lang="fr-FR" dirty="0"/>
              <a:t>les signes constitués exclusivement par la forme </a:t>
            </a:r>
            <a:r>
              <a:rPr lang="fr-FR" b="1" dirty="0"/>
              <a:t>ou une autre caractéristique </a:t>
            </a:r>
            <a:r>
              <a:rPr lang="fr-FR" dirty="0"/>
              <a:t>qui donne une valeur substantielle au produit</a:t>
            </a:r>
          </a:p>
          <a:p>
            <a:pPr>
              <a:defRPr/>
            </a:pPr>
            <a:endParaRPr lang="fr-FR" altLang="fr-FR" dirty="0">
              <a:solidFill>
                <a:srgbClr val="FF0000"/>
              </a:solidFill>
              <a:cs typeface="Arial" pitchFamily="34" charset="0"/>
            </a:endParaRPr>
          </a:p>
        </p:txBody>
      </p:sp>
    </p:spTree>
    <p:extLst>
      <p:ext uri="{BB962C8B-B14F-4D97-AF65-F5344CB8AC3E}">
        <p14:creationId xmlns:p14="http://schemas.microsoft.com/office/powerpoint/2010/main" val="524471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altLang="fr-FR" sz="2900" b="1" dirty="0"/>
              <a:t>Jurisprudence Marques</a:t>
            </a:r>
            <a:endParaRPr lang="fr-FR" sz="2900" b="1" dirty="0"/>
          </a:p>
        </p:txBody>
      </p:sp>
      <p:sp>
        <p:nvSpPr>
          <p:cNvPr id="3" name="Espace réservé du contenu 2"/>
          <p:cNvSpPr>
            <a:spLocks noGrp="1"/>
          </p:cNvSpPr>
          <p:nvPr>
            <p:ph idx="1"/>
          </p:nvPr>
        </p:nvSpPr>
        <p:spPr>
          <a:xfrm>
            <a:off x="412169" y="1600201"/>
            <a:ext cx="9077905" cy="4853135"/>
          </a:xfrm>
        </p:spPr>
        <p:txBody>
          <a:bodyPr>
            <a:normAutofit lnSpcReduction="10000"/>
          </a:bodyPr>
          <a:lstStyle/>
          <a:p>
            <a:pPr>
              <a:defRPr/>
            </a:pPr>
            <a:r>
              <a:rPr lang="pt-BR" sz="2400" dirty="0">
                <a:solidFill>
                  <a:srgbClr val="FF0000"/>
                </a:solidFill>
                <a:cs typeface="Arial" pitchFamily="34" charset="0"/>
              </a:rPr>
              <a:t>Com., 17 janvier 2018, n°15-29276   </a:t>
            </a:r>
          </a:p>
          <a:p>
            <a:pPr>
              <a:defRPr/>
            </a:pPr>
            <a:endParaRPr lang="fr-FR" sz="900" dirty="0">
              <a:solidFill>
                <a:srgbClr val="FF0000"/>
              </a:solidFill>
              <a:cs typeface="Arial" pitchFamily="34" charset="0"/>
            </a:endParaRPr>
          </a:p>
          <a:p>
            <a:pPr lvl="1" algn="just"/>
            <a:r>
              <a:rPr lang="fr-FR" sz="1900" b="1" dirty="0">
                <a:solidFill>
                  <a:prstClr val="black"/>
                </a:solidFill>
              </a:rPr>
              <a:t>Situation factuelle:</a:t>
            </a:r>
          </a:p>
          <a:p>
            <a:pPr lvl="2" algn="just"/>
            <a:r>
              <a:rPr lang="fr-FR" dirty="0">
                <a:solidFill>
                  <a:prstClr val="black"/>
                </a:solidFill>
              </a:rPr>
              <a:t>Castel est titulaire d’une marque constituée de termes chinois consistant en une translittération de « Castel »</a:t>
            </a:r>
          </a:p>
          <a:p>
            <a:pPr lvl="2" algn="just"/>
            <a:r>
              <a:rPr lang="fr-FR" dirty="0">
                <a:solidFill>
                  <a:prstClr val="black"/>
                </a:solidFill>
              </a:rPr>
              <a:t>Un tiers a déposé et utilisé en France la même marque</a:t>
            </a:r>
          </a:p>
          <a:p>
            <a:pPr lvl="2" algn="just"/>
            <a:r>
              <a:rPr lang="fr-FR" dirty="0">
                <a:solidFill>
                  <a:prstClr val="black"/>
                </a:solidFill>
              </a:rPr>
              <a:t>Action en contrefaçon de </a:t>
            </a:r>
            <a:r>
              <a:rPr lang="fr-FR" dirty="0" err="1">
                <a:solidFill>
                  <a:prstClr val="black"/>
                </a:solidFill>
              </a:rPr>
              <a:t>Catel</a:t>
            </a:r>
            <a:endParaRPr lang="fr-FR" dirty="0">
              <a:solidFill>
                <a:prstClr val="black"/>
              </a:solidFill>
            </a:endParaRPr>
          </a:p>
          <a:p>
            <a:pPr lvl="2" algn="just"/>
            <a:r>
              <a:rPr lang="fr-FR" dirty="0">
                <a:solidFill>
                  <a:prstClr val="black"/>
                </a:solidFill>
              </a:rPr>
              <a:t>Défense fondée sur la « jurisprudence </a:t>
            </a:r>
            <a:r>
              <a:rPr lang="fr-FR" dirty="0" err="1">
                <a:solidFill>
                  <a:prstClr val="black"/>
                </a:solidFill>
              </a:rPr>
              <a:t>Nutri-rich</a:t>
            </a:r>
            <a:r>
              <a:rPr lang="fr-FR" dirty="0">
                <a:solidFill>
                  <a:prstClr val="black"/>
                </a:solidFill>
              </a:rPr>
              <a:t> » (Com., 10 juillet 2007) : l’utilisation d’un signe contrefaisant est possible en France si c’est pour une exportation vers l’étranger où les produits seront licitement vendus</a:t>
            </a:r>
          </a:p>
          <a:p>
            <a:pPr lvl="1" algn="just"/>
            <a:endParaRPr lang="fr-FR" sz="1400" b="1" dirty="0">
              <a:solidFill>
                <a:prstClr val="black"/>
              </a:solidFill>
            </a:endParaRPr>
          </a:p>
          <a:p>
            <a:pPr lvl="1" algn="just"/>
            <a:r>
              <a:rPr lang="fr-FR" sz="1900" b="1" dirty="0">
                <a:solidFill>
                  <a:prstClr val="black"/>
                </a:solidFill>
              </a:rPr>
              <a:t>Revirement exprès de la « jurisprudence </a:t>
            </a:r>
            <a:r>
              <a:rPr lang="fr-FR" sz="1900" b="1" dirty="0" err="1">
                <a:solidFill>
                  <a:prstClr val="black"/>
                </a:solidFill>
              </a:rPr>
              <a:t>Nutri-rich</a:t>
            </a:r>
            <a:r>
              <a:rPr lang="fr-FR" sz="1900" b="1" dirty="0">
                <a:solidFill>
                  <a:prstClr val="black"/>
                </a:solidFill>
              </a:rPr>
              <a:t> »</a:t>
            </a:r>
          </a:p>
          <a:p>
            <a:pPr marL="1160463" lvl="2" indent="0" algn="just">
              <a:buNone/>
            </a:pPr>
            <a:r>
              <a:rPr lang="fr-FR" i="1" dirty="0"/>
              <a:t>« la solution retenue par l'arrêt précité </a:t>
            </a:r>
            <a:r>
              <a:rPr lang="fr-FR" dirty="0"/>
              <a:t>[</a:t>
            </a:r>
            <a:r>
              <a:rPr lang="fr-FR" dirty="0" err="1"/>
              <a:t>Nutri</a:t>
            </a:r>
            <a:r>
              <a:rPr lang="fr-FR" dirty="0"/>
              <a:t>-Rich] </a:t>
            </a:r>
            <a:r>
              <a:rPr lang="fr-FR" i="1" dirty="0"/>
              <a:t>ne fait donc pas une application correcte de ce principe d'harmonisation, puisque ni cette directive, ni celles adoptées par la suite, ne prévoient une telle exception, de sorte que le refus de constater la contrefaçon en pareil cas ne peut être maintenu ; qu'il en résulte qu'ayant constaté que la marque avait été apposée en France, territoire sur lequel elle était protégée, </a:t>
            </a:r>
            <a:r>
              <a:rPr lang="fr-FR" b="1" i="1" dirty="0"/>
              <a:t>la cour d'appel en a exactement déduit, lors même que les produits ainsi marqués étaient destinés à l'exportation vers la Chine, que la contrefaçon était constituée</a:t>
            </a:r>
            <a:r>
              <a:rPr lang="fr-FR" i="1" dirty="0"/>
              <a:t> »</a:t>
            </a:r>
            <a:endParaRPr lang="fr-FR" i="1" dirty="0">
              <a:solidFill>
                <a:prstClr val="black"/>
              </a:solidFill>
            </a:endParaRPr>
          </a:p>
          <a:p>
            <a:pPr>
              <a:defRPr/>
            </a:pPr>
            <a:endParaRPr lang="fr-FR" altLang="fr-FR" dirty="0">
              <a:solidFill>
                <a:srgbClr val="FF0000"/>
              </a:solidFill>
              <a:cs typeface="Arial" pitchFamily="34" charset="0"/>
            </a:endParaRPr>
          </a:p>
        </p:txBody>
      </p:sp>
    </p:spTree>
    <p:extLst>
      <p:ext uri="{BB962C8B-B14F-4D97-AF65-F5344CB8AC3E}">
        <p14:creationId xmlns:p14="http://schemas.microsoft.com/office/powerpoint/2010/main" val="4088008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6"/>
          <p:cNvPicPr>
            <a:picLocks noChangeAspect="1"/>
          </p:cNvPicPr>
          <p:nvPr/>
        </p:nvPicPr>
        <p:blipFill rotWithShape="1">
          <a:blip r:embed="rId3" cstate="print">
            <a:extLst>
              <a:ext uri="{28A0092B-C50C-407E-A947-70E740481C1C}">
                <a14:useLocalDpi xmlns:a14="http://schemas.microsoft.com/office/drawing/2010/main" val="0"/>
              </a:ext>
            </a:extLst>
          </a:blip>
          <a:srcRect b="7856"/>
          <a:stretch/>
        </p:blipFill>
        <p:spPr>
          <a:xfrm>
            <a:off x="56456" y="44624"/>
            <a:ext cx="2746248" cy="1296144"/>
          </a:xfrm>
          <a:prstGeom prst="rect">
            <a:avLst/>
          </a:prstGeom>
        </p:spPr>
      </p:pic>
      <p:sp>
        <p:nvSpPr>
          <p:cNvPr id="4" name="ZoneTexte 8"/>
          <p:cNvSpPr txBox="1"/>
          <p:nvPr/>
        </p:nvSpPr>
        <p:spPr>
          <a:xfrm>
            <a:off x="8218802" y="4610666"/>
            <a:ext cx="1352600" cy="1815882"/>
          </a:xfrm>
          <a:prstGeom prst="rect">
            <a:avLst/>
          </a:prstGeom>
          <a:noFill/>
        </p:spPr>
        <p:txBody>
          <a:bodyPr wrap="square" rtlCol="0">
            <a:spAutoFit/>
          </a:bodyPr>
          <a:lstStyle/>
          <a:p>
            <a:pPr algn="r"/>
            <a:r>
              <a:rPr lang="fr-FR" sz="800" dirty="0">
                <a:solidFill>
                  <a:schemeClr val="tx1">
                    <a:lumMod val="95000"/>
                    <a:lumOff val="5000"/>
                  </a:schemeClr>
                </a:solidFill>
                <a:latin typeface="+mj-lt"/>
              </a:rPr>
              <a:t>ALGIERS</a:t>
            </a:r>
            <a:br>
              <a:rPr lang="fr-FR" sz="800" dirty="0">
                <a:solidFill>
                  <a:schemeClr val="tx1">
                    <a:lumMod val="95000"/>
                    <a:lumOff val="5000"/>
                  </a:schemeClr>
                </a:solidFill>
                <a:latin typeface="+mj-lt"/>
              </a:rPr>
            </a:br>
            <a:r>
              <a:rPr lang="fr-FR" sz="800" dirty="0">
                <a:solidFill>
                  <a:schemeClr val="tx1">
                    <a:lumMod val="95000"/>
                    <a:lumOff val="5000"/>
                  </a:schemeClr>
                </a:solidFill>
              </a:rPr>
              <a:t>BEIJING </a:t>
            </a:r>
          </a:p>
          <a:p>
            <a:pPr algn="r"/>
            <a:r>
              <a:rPr lang="fr-FR" sz="800" dirty="0">
                <a:solidFill>
                  <a:schemeClr val="tx1">
                    <a:lumMod val="95000"/>
                    <a:lumOff val="5000"/>
                  </a:schemeClr>
                </a:solidFill>
                <a:latin typeface="+mj-lt"/>
              </a:rPr>
              <a:t>BRUSSELS</a:t>
            </a:r>
          </a:p>
          <a:p>
            <a:pPr algn="r"/>
            <a:r>
              <a:rPr lang="fr-FR" sz="800" dirty="0">
                <a:solidFill>
                  <a:schemeClr val="tx1">
                    <a:lumMod val="95000"/>
                    <a:lumOff val="5000"/>
                  </a:schemeClr>
                </a:solidFill>
                <a:latin typeface="+mj-lt"/>
              </a:rPr>
              <a:t>CAIRO</a:t>
            </a:r>
            <a:br>
              <a:rPr lang="fr-FR" sz="800" dirty="0">
                <a:solidFill>
                  <a:schemeClr val="tx1">
                    <a:lumMod val="95000"/>
                    <a:lumOff val="5000"/>
                  </a:schemeClr>
                </a:solidFill>
                <a:latin typeface="+mj-lt"/>
              </a:rPr>
            </a:br>
            <a:r>
              <a:rPr lang="fr-FR" sz="800" dirty="0">
                <a:solidFill>
                  <a:schemeClr val="tx1">
                    <a:lumMod val="95000"/>
                    <a:lumOff val="5000"/>
                  </a:schemeClr>
                </a:solidFill>
                <a:latin typeface="+mj-lt"/>
              </a:rPr>
              <a:t>CASABLANCA</a:t>
            </a:r>
            <a:br>
              <a:rPr lang="fr-FR" sz="800" dirty="0">
                <a:solidFill>
                  <a:schemeClr val="tx1">
                    <a:lumMod val="95000"/>
                    <a:lumOff val="5000"/>
                  </a:schemeClr>
                </a:solidFill>
                <a:latin typeface="+mj-lt"/>
              </a:rPr>
            </a:br>
            <a:r>
              <a:rPr lang="fr-FR" sz="800" dirty="0">
                <a:solidFill>
                  <a:schemeClr val="tx1">
                    <a:lumMod val="95000"/>
                    <a:lumOff val="5000"/>
                  </a:schemeClr>
                </a:solidFill>
                <a:latin typeface="+mj-lt"/>
              </a:rPr>
              <a:t>ISTANBUL</a:t>
            </a:r>
            <a:br>
              <a:rPr lang="fr-FR" sz="800" dirty="0">
                <a:solidFill>
                  <a:schemeClr val="tx1">
                    <a:lumMod val="95000"/>
                    <a:lumOff val="5000"/>
                  </a:schemeClr>
                </a:solidFill>
                <a:latin typeface="+mj-lt"/>
              </a:rPr>
            </a:br>
            <a:r>
              <a:rPr lang="fr-FR" sz="800" dirty="0">
                <a:solidFill>
                  <a:schemeClr val="tx1">
                    <a:lumMod val="95000"/>
                    <a:lumOff val="5000"/>
                  </a:schemeClr>
                </a:solidFill>
                <a:latin typeface="+mj-lt"/>
              </a:rPr>
              <a:t>LONDON</a:t>
            </a:r>
            <a:br>
              <a:rPr lang="fr-FR" sz="800" dirty="0">
                <a:solidFill>
                  <a:schemeClr val="tx1">
                    <a:lumMod val="95000"/>
                    <a:lumOff val="5000"/>
                  </a:schemeClr>
                </a:solidFill>
                <a:latin typeface="+mj-lt"/>
              </a:rPr>
            </a:br>
            <a:r>
              <a:rPr lang="fr-FR" sz="800" dirty="0">
                <a:solidFill>
                  <a:schemeClr val="tx1">
                    <a:lumMod val="95000"/>
                    <a:lumOff val="5000"/>
                  </a:schemeClr>
                </a:solidFill>
                <a:latin typeface="+mj-lt"/>
              </a:rPr>
              <a:t>MOSCOW</a:t>
            </a:r>
            <a:br>
              <a:rPr lang="fr-FR" sz="800" dirty="0">
                <a:solidFill>
                  <a:schemeClr val="tx1">
                    <a:lumMod val="95000"/>
                    <a:lumOff val="5000"/>
                  </a:schemeClr>
                </a:solidFill>
                <a:latin typeface="+mj-lt"/>
              </a:rPr>
            </a:br>
            <a:r>
              <a:rPr lang="fr-FR" sz="800" dirty="0">
                <a:solidFill>
                  <a:schemeClr val="tx1">
                    <a:lumMod val="95000"/>
                    <a:lumOff val="5000"/>
                  </a:schemeClr>
                </a:solidFill>
                <a:latin typeface="+mj-lt"/>
              </a:rPr>
              <a:t>NEW YORK</a:t>
            </a:r>
            <a:br>
              <a:rPr lang="fr-FR" sz="800" dirty="0">
                <a:solidFill>
                  <a:schemeClr val="tx1">
                    <a:lumMod val="95000"/>
                    <a:lumOff val="5000"/>
                  </a:schemeClr>
                </a:solidFill>
                <a:latin typeface="+mj-lt"/>
              </a:rPr>
            </a:br>
            <a:r>
              <a:rPr lang="fr-FR" sz="800" b="1" dirty="0">
                <a:solidFill>
                  <a:schemeClr val="tx1">
                    <a:lumMod val="95000"/>
                    <a:lumOff val="5000"/>
                  </a:schemeClr>
                </a:solidFill>
                <a:latin typeface="+mj-lt"/>
              </a:rPr>
              <a:t>PARIS</a:t>
            </a:r>
            <a:br>
              <a:rPr lang="fr-FR" sz="800" b="1" dirty="0">
                <a:solidFill>
                  <a:schemeClr val="tx1">
                    <a:lumMod val="95000"/>
                    <a:lumOff val="5000"/>
                  </a:schemeClr>
                </a:solidFill>
                <a:latin typeface="+mj-lt"/>
              </a:rPr>
            </a:br>
            <a:r>
              <a:rPr lang="fr-FR" sz="800" dirty="0">
                <a:solidFill>
                  <a:schemeClr val="tx1">
                    <a:lumMod val="95000"/>
                    <a:lumOff val="5000"/>
                  </a:schemeClr>
                </a:solidFill>
                <a:latin typeface="+mj-lt"/>
              </a:rPr>
              <a:t>SHANGHAI</a:t>
            </a:r>
            <a:br>
              <a:rPr lang="fr-FR" sz="800" dirty="0">
                <a:solidFill>
                  <a:schemeClr val="tx1">
                    <a:lumMod val="95000"/>
                    <a:lumOff val="5000"/>
                  </a:schemeClr>
                </a:solidFill>
                <a:latin typeface="+mj-lt"/>
              </a:rPr>
            </a:br>
            <a:r>
              <a:rPr lang="fr-FR" sz="800" dirty="0">
                <a:solidFill>
                  <a:schemeClr val="tx1">
                    <a:lumMod val="95000"/>
                    <a:lumOff val="5000"/>
                  </a:schemeClr>
                </a:solidFill>
                <a:latin typeface="+mj-lt"/>
              </a:rPr>
              <a:t>TEHRAN</a:t>
            </a:r>
          </a:p>
          <a:p>
            <a:pPr algn="r"/>
            <a:r>
              <a:rPr lang="fr-FR" sz="800" dirty="0">
                <a:solidFill>
                  <a:schemeClr val="tx1">
                    <a:lumMod val="95000"/>
                    <a:lumOff val="5000"/>
                  </a:schemeClr>
                </a:solidFill>
                <a:latin typeface="+mj-lt"/>
              </a:rPr>
              <a:t>TUNIS</a:t>
            </a:r>
            <a:br>
              <a:rPr lang="fr-FR" sz="800" dirty="0">
                <a:solidFill>
                  <a:schemeClr val="tx1">
                    <a:lumMod val="95000"/>
                    <a:lumOff val="5000"/>
                  </a:schemeClr>
                </a:solidFill>
                <a:latin typeface="+mj-lt"/>
              </a:rPr>
            </a:br>
            <a:r>
              <a:rPr lang="fr-FR" sz="800" dirty="0">
                <a:solidFill>
                  <a:schemeClr val="tx1">
                    <a:lumMod val="95000"/>
                    <a:lumOff val="5000"/>
                  </a:schemeClr>
                </a:solidFill>
                <a:latin typeface="+mj-lt"/>
              </a:rPr>
              <a:t>WARSAW</a:t>
            </a:r>
          </a:p>
        </p:txBody>
      </p:sp>
      <p:sp>
        <p:nvSpPr>
          <p:cNvPr id="5" name="Rectangle 4"/>
          <p:cNvSpPr/>
          <p:nvPr/>
        </p:nvSpPr>
        <p:spPr>
          <a:xfrm>
            <a:off x="347680" y="5013176"/>
            <a:ext cx="5036058" cy="1169551"/>
          </a:xfrm>
          <a:prstGeom prst="rect">
            <a:avLst/>
          </a:prstGeom>
        </p:spPr>
        <p:txBody>
          <a:bodyPr wrap="square">
            <a:spAutoFit/>
          </a:bodyPr>
          <a:lstStyle/>
          <a:p>
            <a:pPr lvl="0"/>
            <a:r>
              <a:rPr lang="fr-FR" sz="1400" b="1" dirty="0"/>
              <a:t>Gide Loyrette Nouel A.A.R.P.I.</a:t>
            </a:r>
          </a:p>
          <a:p>
            <a:pPr lvl="0"/>
            <a:r>
              <a:rPr lang="fr-FR" sz="1400" dirty="0"/>
              <a:t>15 rue de Laborde</a:t>
            </a:r>
            <a:endParaRPr lang="fr-FR" sz="1400" dirty="0">
              <a:solidFill>
                <a:schemeClr val="tx1">
                  <a:lumMod val="95000"/>
                  <a:lumOff val="5000"/>
                </a:schemeClr>
              </a:solidFill>
            </a:endParaRPr>
          </a:p>
          <a:p>
            <a:pPr lvl="0"/>
            <a:r>
              <a:rPr lang="fr-FR" sz="1400" dirty="0">
                <a:solidFill>
                  <a:schemeClr val="tx1">
                    <a:lumMod val="95000"/>
                    <a:lumOff val="5000"/>
                  </a:schemeClr>
                </a:solidFill>
              </a:rPr>
              <a:t>75008 Paris</a:t>
            </a:r>
          </a:p>
          <a:p>
            <a:pPr lvl="0"/>
            <a:r>
              <a:rPr lang="fr-FR" sz="1400" dirty="0">
                <a:solidFill>
                  <a:schemeClr val="tx1">
                    <a:lumMod val="95000"/>
                    <a:lumOff val="5000"/>
                  </a:schemeClr>
                </a:solidFill>
              </a:rPr>
              <a:t>tel. +33 (0)1 40 75 60 00</a:t>
            </a:r>
          </a:p>
          <a:p>
            <a:pPr lvl="0"/>
            <a:r>
              <a:rPr lang="fr-FR" sz="1400" dirty="0">
                <a:solidFill>
                  <a:schemeClr val="tx1">
                    <a:lumMod val="95000"/>
                    <a:lumOff val="5000"/>
                  </a:schemeClr>
                </a:solidFill>
                <a:hlinkClick r:id="rId4"/>
              </a:rPr>
              <a:t>info@gide.com</a:t>
            </a:r>
            <a:r>
              <a:rPr lang="fr-FR" sz="1400" dirty="0">
                <a:solidFill>
                  <a:schemeClr val="tx1">
                    <a:lumMod val="95000"/>
                    <a:lumOff val="5000"/>
                  </a:schemeClr>
                </a:solidFill>
              </a:rPr>
              <a:t> – </a:t>
            </a:r>
            <a:r>
              <a:rPr lang="fr-FR" sz="1400" dirty="0">
                <a:solidFill>
                  <a:schemeClr val="tx1">
                    <a:lumMod val="95000"/>
                    <a:lumOff val="5000"/>
                  </a:schemeClr>
                </a:solidFill>
                <a:hlinkClick r:id="rId5"/>
              </a:rPr>
              <a:t>www.gide.com</a:t>
            </a:r>
            <a:r>
              <a:rPr lang="fr-FR" sz="1400" dirty="0">
                <a:solidFill>
                  <a:schemeClr val="tx1">
                    <a:lumMod val="95000"/>
                    <a:lumOff val="5000"/>
                  </a:schemeClr>
                </a:solidFill>
              </a:rPr>
              <a:t> </a:t>
            </a:r>
          </a:p>
        </p:txBody>
      </p:sp>
      <p:sp>
        <p:nvSpPr>
          <p:cNvPr id="6" name="Espace réservé du contenu 4"/>
          <p:cNvSpPr txBox="1">
            <a:spLocks/>
          </p:cNvSpPr>
          <p:nvPr/>
        </p:nvSpPr>
        <p:spPr>
          <a:xfrm>
            <a:off x="-89811" y="1628800"/>
            <a:ext cx="2945532" cy="103671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400050" lvl="1" indent="0">
              <a:buClr>
                <a:srgbClr val="121650"/>
              </a:buClr>
              <a:buNone/>
            </a:pPr>
            <a:r>
              <a:rPr lang="en-GB" sz="1400" b="1" dirty="0"/>
              <a:t>Jean-Hyacinthe de </a:t>
            </a:r>
            <a:r>
              <a:rPr lang="en-GB" sz="1400" b="1" dirty="0" err="1"/>
              <a:t>Mitry</a:t>
            </a:r>
            <a:br>
              <a:rPr lang="en-GB" sz="1400" b="1" dirty="0"/>
            </a:br>
            <a:r>
              <a:rPr lang="en-GB" sz="1400" dirty="0" err="1"/>
              <a:t>Associé</a:t>
            </a:r>
            <a:endParaRPr lang="en-GB" sz="1400" dirty="0"/>
          </a:p>
          <a:p>
            <a:pPr marL="400050" lvl="1" indent="0">
              <a:buClr>
                <a:srgbClr val="121650"/>
              </a:buClr>
              <a:buNone/>
            </a:pPr>
            <a:r>
              <a:rPr lang="en-GB" sz="1400" dirty="0" err="1"/>
              <a:t>Avocat</a:t>
            </a:r>
            <a:r>
              <a:rPr lang="en-GB" sz="1400" dirty="0"/>
              <a:t> au </a:t>
            </a:r>
            <a:r>
              <a:rPr lang="en-GB" sz="1400" dirty="0" err="1"/>
              <a:t>Barreau</a:t>
            </a:r>
            <a:r>
              <a:rPr lang="en-GB" sz="1400" dirty="0"/>
              <a:t> de Paris</a:t>
            </a:r>
            <a:br>
              <a:rPr lang="en-GB" sz="1400" dirty="0"/>
            </a:br>
            <a:r>
              <a:rPr lang="en-GB" sz="1400" dirty="0"/>
              <a:t>tel. +33 (0)1 40 75 29 86</a:t>
            </a:r>
            <a:br>
              <a:rPr lang="en-GB" sz="1400" dirty="0"/>
            </a:br>
            <a:r>
              <a:rPr lang="fr-FR" sz="1400" dirty="0">
                <a:hlinkClick r:id="rId6"/>
              </a:rPr>
              <a:t>mitry@gide.com</a:t>
            </a:r>
            <a:r>
              <a:rPr lang="fr-FR" sz="1400" dirty="0"/>
              <a:t> </a:t>
            </a:r>
          </a:p>
        </p:txBody>
      </p:sp>
      <p:sp>
        <p:nvSpPr>
          <p:cNvPr id="2" name="ZoneTexte 1"/>
          <p:cNvSpPr txBox="1"/>
          <p:nvPr/>
        </p:nvSpPr>
        <p:spPr>
          <a:xfrm>
            <a:off x="3713553" y="3429000"/>
            <a:ext cx="2520280" cy="646331"/>
          </a:xfrm>
          <a:prstGeom prst="rect">
            <a:avLst/>
          </a:prstGeom>
          <a:noFill/>
        </p:spPr>
        <p:txBody>
          <a:bodyPr wrap="square" rtlCol="0">
            <a:spAutoFit/>
          </a:bodyPr>
          <a:lstStyle/>
          <a:p>
            <a:pPr algn="ctr"/>
            <a:r>
              <a:rPr lang="fr-FR" sz="3600" dirty="0"/>
              <a:t>MERCI !</a:t>
            </a:r>
          </a:p>
        </p:txBody>
      </p:sp>
    </p:spTree>
    <p:extLst>
      <p:ext uri="{BB962C8B-B14F-4D97-AF65-F5344CB8AC3E}">
        <p14:creationId xmlns:p14="http://schemas.microsoft.com/office/powerpoint/2010/main" val="1878178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900" b="1" dirty="0"/>
              <a:t>PLAN</a:t>
            </a:r>
          </a:p>
        </p:txBody>
      </p:sp>
      <p:sp>
        <p:nvSpPr>
          <p:cNvPr id="3" name="Espace réservé du contenu 2"/>
          <p:cNvSpPr>
            <a:spLocks noGrp="1"/>
          </p:cNvSpPr>
          <p:nvPr>
            <p:ph idx="1"/>
          </p:nvPr>
        </p:nvSpPr>
        <p:spPr>
          <a:xfrm>
            <a:off x="412169" y="1600201"/>
            <a:ext cx="9077905" cy="4781127"/>
          </a:xfrm>
        </p:spPr>
        <p:txBody>
          <a:bodyPr>
            <a:normAutofit/>
          </a:bodyPr>
          <a:lstStyle/>
          <a:p>
            <a:pPr marL="457200" indent="-457200">
              <a:buAutoNum type="arabicPeriod"/>
            </a:pPr>
            <a:r>
              <a:rPr lang="fr-FR" b="1" dirty="0"/>
              <a:t>JUB</a:t>
            </a:r>
          </a:p>
          <a:p>
            <a:pPr marL="457200" indent="-457200">
              <a:buAutoNum type="arabicPeriod"/>
            </a:pPr>
            <a:r>
              <a:rPr lang="fr-FR" b="1" dirty="0" err="1"/>
              <a:t>Brexit</a:t>
            </a:r>
            <a:endParaRPr lang="fr-FR" b="1" dirty="0"/>
          </a:p>
          <a:p>
            <a:pPr marL="457200" indent="-457200">
              <a:buAutoNum type="arabicPeriod"/>
            </a:pPr>
            <a:r>
              <a:rPr lang="fr-FR" b="1" dirty="0"/>
              <a:t>Ordonnance du 9 mai 2018 (brevet unitaire / JUB)</a:t>
            </a:r>
          </a:p>
          <a:p>
            <a:pPr marL="457200" indent="-457200">
              <a:buAutoNum type="arabicPeriod"/>
            </a:pPr>
            <a:r>
              <a:rPr lang="fr-FR" b="1" dirty="0"/>
              <a:t>Loi du 30 juillet 2018 (secrets d’affaires)</a:t>
            </a:r>
          </a:p>
          <a:p>
            <a:pPr marL="457200" indent="-457200">
              <a:buAutoNum type="arabicPeriod"/>
            </a:pPr>
            <a:r>
              <a:rPr lang="fr-FR" b="1" dirty="0"/>
              <a:t>Projet de loi PACTE</a:t>
            </a:r>
          </a:p>
          <a:p>
            <a:pPr marL="457200" indent="-457200">
              <a:buAutoNum type="arabicPeriod"/>
            </a:pPr>
            <a:r>
              <a:rPr lang="fr-FR" b="1" dirty="0"/>
              <a:t>Directives d’examen de l’OEB</a:t>
            </a:r>
          </a:p>
          <a:p>
            <a:pPr marL="457200" indent="-457200">
              <a:buAutoNum type="arabicPeriod"/>
            </a:pPr>
            <a:r>
              <a:rPr lang="fr-FR" b="1" dirty="0"/>
              <a:t>Jurisprudence marques</a:t>
            </a:r>
          </a:p>
        </p:txBody>
      </p:sp>
    </p:spTree>
    <p:extLst>
      <p:ext uri="{BB962C8B-B14F-4D97-AF65-F5344CB8AC3E}">
        <p14:creationId xmlns:p14="http://schemas.microsoft.com/office/powerpoint/2010/main" val="3392467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altLang="fr-FR" sz="2900" b="1" dirty="0"/>
              <a:t>JUB</a:t>
            </a:r>
            <a:endParaRPr lang="fr-FR" sz="2900" b="1" dirty="0"/>
          </a:p>
        </p:txBody>
      </p:sp>
      <p:sp>
        <p:nvSpPr>
          <p:cNvPr id="3" name="Espace réservé du contenu 2"/>
          <p:cNvSpPr>
            <a:spLocks noGrp="1"/>
          </p:cNvSpPr>
          <p:nvPr>
            <p:ph idx="1"/>
          </p:nvPr>
        </p:nvSpPr>
        <p:spPr>
          <a:xfrm>
            <a:off x="412169" y="1600201"/>
            <a:ext cx="9077905" cy="4781127"/>
          </a:xfrm>
        </p:spPr>
        <p:txBody>
          <a:bodyPr>
            <a:normAutofit lnSpcReduction="10000"/>
          </a:bodyPr>
          <a:lstStyle/>
          <a:p>
            <a:pPr>
              <a:defRPr/>
            </a:pPr>
            <a:r>
              <a:rPr lang="fr-CA" altLang="fr-FR" dirty="0">
                <a:solidFill>
                  <a:srgbClr val="FF0000"/>
                </a:solidFill>
                <a:cs typeface="Arial" pitchFamily="34" charset="0"/>
              </a:rPr>
              <a:t>Entrée en vigueur suspendue au :</a:t>
            </a:r>
          </a:p>
          <a:p>
            <a:pPr lvl="1">
              <a:defRPr/>
            </a:pPr>
            <a:endParaRPr lang="fr-CA" altLang="fr-FR" sz="1600" dirty="0">
              <a:cs typeface="Arial" pitchFamily="34" charset="0"/>
            </a:endParaRPr>
          </a:p>
          <a:p>
            <a:pPr lvl="1">
              <a:defRPr/>
            </a:pPr>
            <a:r>
              <a:rPr lang="fr-CA" altLang="fr-FR" sz="1600" dirty="0">
                <a:cs typeface="Arial" pitchFamily="34" charset="0"/>
              </a:rPr>
              <a:t>Recours en Allemagne </a:t>
            </a:r>
          </a:p>
          <a:p>
            <a:pPr lvl="2">
              <a:defRPr/>
            </a:pPr>
            <a:endParaRPr lang="fr-CA" altLang="fr-FR" sz="1200" dirty="0">
              <a:cs typeface="Arial" pitchFamily="34" charset="0"/>
            </a:endParaRPr>
          </a:p>
          <a:p>
            <a:pPr lvl="2">
              <a:defRPr/>
            </a:pPr>
            <a:r>
              <a:rPr lang="fr-CA" altLang="fr-FR" sz="1400" dirty="0">
                <a:cs typeface="Arial" pitchFamily="34" charset="0"/>
              </a:rPr>
              <a:t>Rumeurs annonçant une </a:t>
            </a:r>
            <a:r>
              <a:rPr lang="fr-CA" altLang="fr-FR" sz="1400" b="1" dirty="0">
                <a:cs typeface="Arial" pitchFamily="34" charset="0"/>
              </a:rPr>
              <a:t>décision en fin d’année 2018 </a:t>
            </a:r>
          </a:p>
          <a:p>
            <a:pPr lvl="1">
              <a:defRPr/>
            </a:pPr>
            <a:endParaRPr lang="fr-CA" altLang="fr-FR" sz="1600" dirty="0">
              <a:cs typeface="Arial" pitchFamily="34" charset="0"/>
            </a:endParaRPr>
          </a:p>
          <a:p>
            <a:pPr lvl="1">
              <a:defRPr/>
            </a:pPr>
            <a:r>
              <a:rPr lang="fr-CA" altLang="fr-FR" sz="1600" dirty="0" err="1">
                <a:cs typeface="Arial" pitchFamily="34" charset="0"/>
              </a:rPr>
              <a:t>Brexit</a:t>
            </a:r>
            <a:r>
              <a:rPr lang="fr-CA" altLang="fr-FR" sz="1600" dirty="0">
                <a:cs typeface="Arial" pitchFamily="34" charset="0"/>
              </a:rPr>
              <a:t> ?</a:t>
            </a:r>
          </a:p>
          <a:p>
            <a:pPr lvl="2">
              <a:defRPr/>
            </a:pPr>
            <a:endParaRPr lang="fr-CA" altLang="fr-FR" sz="1400" dirty="0">
              <a:cs typeface="Arial" pitchFamily="34" charset="0"/>
            </a:endParaRPr>
          </a:p>
          <a:p>
            <a:pPr lvl="2">
              <a:defRPr/>
            </a:pPr>
            <a:r>
              <a:rPr lang="fr-CA" altLang="fr-FR" sz="1400" dirty="0">
                <a:cs typeface="Arial" pitchFamily="34" charset="0"/>
              </a:rPr>
              <a:t>Vote le 11 décembre du parlement du R-U sur le projet d’accord du </a:t>
            </a:r>
            <a:r>
              <a:rPr lang="fr-CA" altLang="fr-FR" sz="1400" b="1" dirty="0">
                <a:cs typeface="Arial" pitchFamily="34" charset="0"/>
              </a:rPr>
              <a:t>14 novembre 2018</a:t>
            </a:r>
          </a:p>
          <a:p>
            <a:pPr lvl="2">
              <a:defRPr/>
            </a:pPr>
            <a:endParaRPr lang="fr-CA" altLang="fr-FR" sz="1400" dirty="0">
              <a:cs typeface="Arial" pitchFamily="34" charset="0"/>
            </a:endParaRPr>
          </a:p>
          <a:p>
            <a:pPr lvl="2">
              <a:defRPr/>
            </a:pPr>
            <a:r>
              <a:rPr lang="fr-CA" altLang="fr-FR" sz="1400" dirty="0">
                <a:cs typeface="Arial" pitchFamily="34" charset="0"/>
              </a:rPr>
              <a:t>Rien sur la JUB et le Brevet Unitaire dans le projet</a:t>
            </a:r>
          </a:p>
          <a:p>
            <a:pPr lvl="2">
              <a:defRPr/>
            </a:pPr>
            <a:endParaRPr lang="fr-CA" altLang="fr-FR" sz="1400" dirty="0">
              <a:cs typeface="Arial" pitchFamily="34" charset="0"/>
            </a:endParaRPr>
          </a:p>
          <a:p>
            <a:pPr lvl="3">
              <a:defRPr/>
            </a:pPr>
            <a:r>
              <a:rPr lang="fr-CA" altLang="fr-FR" sz="1400" dirty="0">
                <a:latin typeface="Arial" pitchFamily="34" charset="0"/>
                <a:cs typeface="Arial" pitchFamily="34" charset="0"/>
              </a:rPr>
              <a:t>Une seule occurrence du mot « brevet » dans les 585 pages du projet, dans une annexe 5 citant à propos de l’Irlande du Nord un règlement UE sur les licences obligatoires</a:t>
            </a:r>
          </a:p>
          <a:p>
            <a:pPr lvl="2">
              <a:defRPr/>
            </a:pPr>
            <a:endParaRPr lang="fr-CA" altLang="fr-FR" sz="1400" dirty="0">
              <a:cs typeface="Arial" pitchFamily="34" charset="0"/>
            </a:endParaRPr>
          </a:p>
          <a:p>
            <a:pPr lvl="2">
              <a:defRPr/>
            </a:pPr>
            <a:r>
              <a:rPr lang="fr-CA" altLang="fr-FR" sz="1400" dirty="0">
                <a:cs typeface="Arial" pitchFamily="34" charset="0"/>
              </a:rPr>
              <a:t>Rapport de deux chercheurs à l’Institut Max Planck du 30 août 2018</a:t>
            </a:r>
          </a:p>
          <a:p>
            <a:pPr lvl="2">
              <a:defRPr/>
            </a:pPr>
            <a:endParaRPr lang="fr-CA" altLang="fr-FR" sz="1400" dirty="0">
              <a:cs typeface="Arial" pitchFamily="34" charset="0"/>
            </a:endParaRPr>
          </a:p>
          <a:p>
            <a:pPr lvl="3">
              <a:defRPr/>
            </a:pPr>
            <a:r>
              <a:rPr lang="fr-CA" altLang="fr-FR" sz="1400" dirty="0">
                <a:latin typeface="Arial" pitchFamily="34" charset="0"/>
                <a:cs typeface="Arial" pitchFamily="34" charset="0"/>
              </a:rPr>
              <a:t>Le maintien du R-U dans les systèmes de la JUB et du brevet unitaire ne serait pas possible car ces derniers sont indissociables du droit de l’UE et de son système judiciaire</a:t>
            </a:r>
            <a:endParaRPr lang="fr-CA" altLang="fr-FR" sz="1600" dirty="0">
              <a:cs typeface="Arial" pitchFamily="34" charset="0"/>
            </a:endParaRPr>
          </a:p>
          <a:p>
            <a:endParaRPr lang="fr-FR" dirty="0"/>
          </a:p>
        </p:txBody>
      </p:sp>
    </p:spTree>
    <p:extLst>
      <p:ext uri="{BB962C8B-B14F-4D97-AF65-F5344CB8AC3E}">
        <p14:creationId xmlns:p14="http://schemas.microsoft.com/office/powerpoint/2010/main" val="2183447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altLang="fr-FR" sz="2900" b="1" dirty="0" err="1"/>
              <a:t>Brexit</a:t>
            </a:r>
            <a:endParaRPr lang="fr-FR" sz="2900" b="1" dirty="0"/>
          </a:p>
        </p:txBody>
      </p:sp>
      <p:sp>
        <p:nvSpPr>
          <p:cNvPr id="3" name="Espace réservé du contenu 2"/>
          <p:cNvSpPr>
            <a:spLocks noGrp="1"/>
          </p:cNvSpPr>
          <p:nvPr>
            <p:ph idx="1"/>
          </p:nvPr>
        </p:nvSpPr>
        <p:spPr>
          <a:xfrm>
            <a:off x="412169" y="1600201"/>
            <a:ext cx="9077905" cy="4853135"/>
          </a:xfrm>
        </p:spPr>
        <p:txBody>
          <a:bodyPr>
            <a:normAutofit fontScale="70000" lnSpcReduction="20000"/>
          </a:bodyPr>
          <a:lstStyle/>
          <a:p>
            <a:r>
              <a:rPr lang="de-DE" altLang="fr-FR" sz="3200" dirty="0" err="1">
                <a:solidFill>
                  <a:srgbClr val="FF0000"/>
                </a:solidFill>
                <a:cs typeface="Arial" pitchFamily="34" charset="0"/>
              </a:rPr>
              <a:t>Projet</a:t>
            </a:r>
            <a:r>
              <a:rPr lang="de-DE" altLang="fr-FR" sz="3200" dirty="0">
                <a:solidFill>
                  <a:srgbClr val="FF0000"/>
                </a:solidFill>
                <a:cs typeface="Arial" pitchFamily="34" charset="0"/>
              </a:rPr>
              <a:t> </a:t>
            </a:r>
            <a:r>
              <a:rPr lang="de-DE" altLang="fr-FR" sz="3200" dirty="0" err="1">
                <a:solidFill>
                  <a:srgbClr val="FF0000"/>
                </a:solidFill>
                <a:cs typeface="Arial" pitchFamily="34" charset="0"/>
              </a:rPr>
              <a:t>d‘accord</a:t>
            </a:r>
            <a:r>
              <a:rPr lang="de-DE" altLang="fr-FR" sz="3200" dirty="0">
                <a:solidFill>
                  <a:srgbClr val="FF0000"/>
                </a:solidFill>
                <a:cs typeface="Arial" pitchFamily="34" charset="0"/>
              </a:rPr>
              <a:t> du 14 </a:t>
            </a:r>
            <a:r>
              <a:rPr lang="de-DE" altLang="fr-FR" sz="3200" dirty="0" err="1">
                <a:solidFill>
                  <a:srgbClr val="FF0000"/>
                </a:solidFill>
                <a:cs typeface="Arial" pitchFamily="34" charset="0"/>
              </a:rPr>
              <a:t>novembre</a:t>
            </a:r>
            <a:r>
              <a:rPr lang="de-DE" altLang="fr-FR" sz="3200" dirty="0">
                <a:solidFill>
                  <a:srgbClr val="FF0000"/>
                </a:solidFill>
                <a:cs typeface="Arial" pitchFamily="34" charset="0"/>
              </a:rPr>
              <a:t> </a:t>
            </a:r>
            <a:r>
              <a:rPr lang="de-DE" altLang="fr-FR" sz="3300" dirty="0">
                <a:solidFill>
                  <a:srgbClr val="FF0000"/>
                </a:solidFill>
                <a:cs typeface="Arial" pitchFamily="34" charset="0"/>
              </a:rPr>
              <a:t>2018 : </a:t>
            </a:r>
            <a:r>
              <a:rPr lang="en-US" altLang="fr-FR" sz="3300" dirty="0">
                <a:solidFill>
                  <a:srgbClr val="FF0000"/>
                </a:solidFill>
                <a:cs typeface="Arial" pitchFamily="34" charset="0"/>
              </a:rPr>
              <a:t>Articles </a:t>
            </a:r>
            <a:r>
              <a:rPr lang="en-US" altLang="fr-FR" sz="3300" b="1" dirty="0">
                <a:solidFill>
                  <a:srgbClr val="FF0000"/>
                </a:solidFill>
                <a:cs typeface="Arial" pitchFamily="34" charset="0"/>
              </a:rPr>
              <a:t>54</a:t>
            </a:r>
            <a:r>
              <a:rPr lang="en-US" altLang="fr-FR" sz="3300" dirty="0">
                <a:solidFill>
                  <a:srgbClr val="FF0000"/>
                </a:solidFill>
                <a:cs typeface="Arial" pitchFamily="34" charset="0"/>
              </a:rPr>
              <a:t> </a:t>
            </a:r>
            <a:r>
              <a:rPr lang="en-US" altLang="fr-FR" sz="3300" b="1" dirty="0">
                <a:solidFill>
                  <a:srgbClr val="FF0000"/>
                </a:solidFill>
                <a:cs typeface="Arial" pitchFamily="34" charset="0"/>
              </a:rPr>
              <a:t>à</a:t>
            </a:r>
            <a:r>
              <a:rPr lang="en-US" altLang="fr-FR" sz="3300" dirty="0">
                <a:solidFill>
                  <a:srgbClr val="FF0000"/>
                </a:solidFill>
                <a:cs typeface="Arial" pitchFamily="34" charset="0"/>
              </a:rPr>
              <a:t> </a:t>
            </a:r>
            <a:r>
              <a:rPr lang="en-US" altLang="fr-FR" sz="3300" b="1" dirty="0">
                <a:solidFill>
                  <a:srgbClr val="FF0000"/>
                </a:solidFill>
                <a:cs typeface="Arial" pitchFamily="34" charset="0"/>
              </a:rPr>
              <a:t>61</a:t>
            </a:r>
          </a:p>
          <a:p>
            <a:pPr lvl="1"/>
            <a:endParaRPr lang="de-DE" altLang="fr-FR" sz="2400" i="1" dirty="0">
              <a:cs typeface="Arial" pitchFamily="34" charset="0"/>
            </a:endParaRPr>
          </a:p>
          <a:p>
            <a:r>
              <a:rPr lang="de-DE" altLang="fr-FR" sz="3100" dirty="0" err="1">
                <a:solidFill>
                  <a:srgbClr val="FF0000"/>
                </a:solidFill>
                <a:cs typeface="Arial" pitchFamily="34" charset="0"/>
              </a:rPr>
              <a:t>Titres</a:t>
            </a:r>
            <a:r>
              <a:rPr lang="de-DE" altLang="fr-FR" sz="3100" dirty="0">
                <a:solidFill>
                  <a:srgbClr val="FF0000"/>
                </a:solidFill>
                <a:cs typeface="Arial" pitchFamily="34" charset="0"/>
              </a:rPr>
              <a:t> de </a:t>
            </a:r>
            <a:r>
              <a:rPr lang="de-DE" altLang="fr-FR" sz="3100" dirty="0" err="1">
                <a:solidFill>
                  <a:srgbClr val="FF0000"/>
                </a:solidFill>
                <a:cs typeface="Arial" pitchFamily="34" charset="0"/>
              </a:rPr>
              <a:t>l‘UE</a:t>
            </a:r>
            <a:r>
              <a:rPr lang="de-DE" altLang="fr-FR" sz="3100" dirty="0">
                <a:solidFill>
                  <a:srgbClr val="FF0000"/>
                </a:solidFill>
                <a:cs typeface="Arial" pitchFamily="34" charset="0"/>
              </a:rPr>
              <a:t> </a:t>
            </a:r>
            <a:r>
              <a:rPr lang="fr-FR" altLang="fr-FR" sz="3100" dirty="0">
                <a:solidFill>
                  <a:srgbClr val="FF0000"/>
                </a:solidFill>
                <a:cs typeface="Arial" pitchFamily="34" charset="0"/>
              </a:rPr>
              <a:t>(Marques, Dessins &amp; Modèles, Certificats d’obtention végétale)</a:t>
            </a:r>
            <a:endParaRPr lang="de-DE" altLang="fr-FR" sz="3100" dirty="0">
              <a:solidFill>
                <a:srgbClr val="FF0000"/>
              </a:solidFill>
              <a:cs typeface="Arial" pitchFamily="34" charset="0"/>
            </a:endParaRPr>
          </a:p>
          <a:p>
            <a:pPr marL="0" indent="0">
              <a:buNone/>
            </a:pPr>
            <a:endParaRPr lang="de-DE" altLang="fr-FR" sz="3200" dirty="0">
              <a:solidFill>
                <a:srgbClr val="FF0000"/>
              </a:solidFill>
              <a:cs typeface="Arial" pitchFamily="34" charset="0"/>
            </a:endParaRPr>
          </a:p>
          <a:p>
            <a:pPr lvl="1" algn="just"/>
            <a:r>
              <a:rPr lang="en-US" sz="2500" b="1" dirty="0" err="1"/>
              <a:t>Enregistrés</a:t>
            </a:r>
            <a:r>
              <a:rPr lang="en-US" sz="2500" dirty="0"/>
              <a:t> </a:t>
            </a:r>
            <a:r>
              <a:rPr lang="en-US" sz="2500" dirty="0" err="1"/>
              <a:t>avant</a:t>
            </a:r>
            <a:r>
              <a:rPr lang="en-US" sz="2500" dirty="0"/>
              <a:t> la fin de la </a:t>
            </a:r>
            <a:r>
              <a:rPr lang="en-US" sz="2500" dirty="0" err="1"/>
              <a:t>période</a:t>
            </a:r>
            <a:r>
              <a:rPr lang="en-US" sz="2500" dirty="0"/>
              <a:t> de transition :</a:t>
            </a:r>
          </a:p>
          <a:p>
            <a:pPr lvl="2" algn="just"/>
            <a:endParaRPr lang="en-US" sz="2100" dirty="0"/>
          </a:p>
          <a:p>
            <a:pPr lvl="2" algn="just"/>
            <a:r>
              <a:rPr lang="en-US" sz="2100" dirty="0" err="1"/>
              <a:t>Deviendront</a:t>
            </a:r>
            <a:r>
              <a:rPr lang="en-US" sz="2100" dirty="0"/>
              <a:t> des </a:t>
            </a:r>
            <a:r>
              <a:rPr lang="en-US" sz="2100" dirty="0" err="1"/>
              <a:t>titres</a:t>
            </a:r>
            <a:r>
              <a:rPr lang="en-US" sz="2100" dirty="0"/>
              <a:t> </a:t>
            </a:r>
            <a:r>
              <a:rPr lang="en-US" sz="2100" dirty="0" err="1"/>
              <a:t>équivalents</a:t>
            </a:r>
            <a:r>
              <a:rPr lang="en-US" sz="2100" dirty="0"/>
              <a:t> du R-U sans </a:t>
            </a:r>
            <a:r>
              <a:rPr lang="en-US" sz="2100" dirty="0" err="1"/>
              <a:t>réexamen</a:t>
            </a:r>
            <a:r>
              <a:rPr lang="en-US" sz="2100" dirty="0"/>
              <a:t> et sans </a:t>
            </a:r>
            <a:r>
              <a:rPr lang="en-US" sz="2100" dirty="0" err="1"/>
              <a:t>coût</a:t>
            </a:r>
            <a:r>
              <a:rPr lang="en-US" sz="2100" dirty="0"/>
              <a:t>, </a:t>
            </a:r>
            <a:r>
              <a:rPr lang="en-US" sz="2100" dirty="0" err="1"/>
              <a:t>bénéficiant</a:t>
            </a:r>
            <a:r>
              <a:rPr lang="en-US" sz="2100" dirty="0"/>
              <a:t> de la </a:t>
            </a:r>
            <a:r>
              <a:rPr lang="en-US" sz="2100" dirty="0" err="1"/>
              <a:t>même</a:t>
            </a:r>
            <a:r>
              <a:rPr lang="en-US" sz="2100" dirty="0"/>
              <a:t> date de </a:t>
            </a:r>
            <a:r>
              <a:rPr lang="en-US" sz="2100" dirty="0" err="1"/>
              <a:t>dépôt</a:t>
            </a:r>
            <a:r>
              <a:rPr lang="en-US" sz="2100" dirty="0"/>
              <a:t> / </a:t>
            </a:r>
            <a:r>
              <a:rPr lang="en-US" sz="2100" dirty="0" err="1"/>
              <a:t>priorité</a:t>
            </a:r>
            <a:r>
              <a:rPr lang="en-US" sz="2100" dirty="0"/>
              <a:t> / </a:t>
            </a:r>
            <a:r>
              <a:rPr lang="en-US" sz="2100" dirty="0" err="1"/>
              <a:t>ancienneté</a:t>
            </a:r>
            <a:endParaRPr lang="en-US" sz="2100" dirty="0"/>
          </a:p>
          <a:p>
            <a:pPr lvl="2" algn="just"/>
            <a:r>
              <a:rPr lang="en-US" sz="2100" dirty="0"/>
              <a:t>Si </a:t>
            </a:r>
            <a:r>
              <a:rPr lang="en-US" sz="2100" dirty="0" err="1"/>
              <a:t>procédure</a:t>
            </a:r>
            <a:r>
              <a:rPr lang="en-US" sz="2100" dirty="0"/>
              <a:t> </a:t>
            </a:r>
            <a:r>
              <a:rPr lang="en-US" sz="2100" dirty="0" err="1"/>
              <a:t>d’annulation</a:t>
            </a:r>
            <a:r>
              <a:rPr lang="en-US" sz="2100" dirty="0"/>
              <a:t> en </a:t>
            </a:r>
            <a:r>
              <a:rPr lang="en-US" sz="2100" dirty="0" err="1"/>
              <a:t>cours</a:t>
            </a:r>
            <a:r>
              <a:rPr lang="en-US" sz="2100" dirty="0"/>
              <a:t> à la fin de la </a:t>
            </a:r>
            <a:r>
              <a:rPr lang="en-US" sz="2100" dirty="0" err="1"/>
              <a:t>période</a:t>
            </a:r>
            <a:r>
              <a:rPr lang="en-US" sz="2100" dirty="0"/>
              <a:t> de transition et annulation après la fin de </a:t>
            </a:r>
            <a:r>
              <a:rPr lang="en-US" sz="2100" dirty="0" err="1"/>
              <a:t>cette</a:t>
            </a:r>
            <a:r>
              <a:rPr lang="en-US" sz="2100" dirty="0"/>
              <a:t> </a:t>
            </a:r>
            <a:r>
              <a:rPr lang="en-US" sz="2100" dirty="0" err="1"/>
              <a:t>période</a:t>
            </a:r>
            <a:r>
              <a:rPr lang="en-US" sz="2100" dirty="0"/>
              <a:t> : annulation au R-U</a:t>
            </a:r>
          </a:p>
          <a:p>
            <a:pPr lvl="1" algn="just"/>
            <a:endParaRPr lang="en-US" sz="2500" dirty="0"/>
          </a:p>
          <a:p>
            <a:pPr lvl="1" algn="just"/>
            <a:r>
              <a:rPr lang="en-US" sz="2500" b="1" dirty="0" err="1"/>
              <a:t>Déposés</a:t>
            </a:r>
            <a:r>
              <a:rPr lang="en-US" sz="2500" b="1" dirty="0"/>
              <a:t> </a:t>
            </a:r>
            <a:r>
              <a:rPr lang="en-US" sz="2500" b="1" dirty="0" err="1"/>
              <a:t>mais</a:t>
            </a:r>
            <a:r>
              <a:rPr lang="en-US" sz="2500" b="1" dirty="0"/>
              <a:t> non encore </a:t>
            </a:r>
            <a:r>
              <a:rPr lang="en-US" sz="2500" b="1" dirty="0" err="1"/>
              <a:t>enregistrés</a:t>
            </a:r>
            <a:r>
              <a:rPr lang="en-US" sz="2500" b="1" dirty="0"/>
              <a:t> </a:t>
            </a:r>
            <a:r>
              <a:rPr lang="en-US" sz="2500" dirty="0" err="1"/>
              <a:t>avant</a:t>
            </a:r>
            <a:r>
              <a:rPr lang="en-US" sz="2500" dirty="0"/>
              <a:t> la fin de la </a:t>
            </a:r>
            <a:r>
              <a:rPr lang="en-US" sz="2500" dirty="0" err="1"/>
              <a:t>période</a:t>
            </a:r>
            <a:r>
              <a:rPr lang="en-US" sz="2500" dirty="0"/>
              <a:t> de transition :</a:t>
            </a:r>
          </a:p>
          <a:p>
            <a:pPr lvl="2" algn="just"/>
            <a:endParaRPr lang="en-US" sz="2400" dirty="0"/>
          </a:p>
          <a:p>
            <a:pPr lvl="2" algn="just"/>
            <a:r>
              <a:rPr lang="en-US" sz="2100" dirty="0"/>
              <a:t>Marques </a:t>
            </a:r>
            <a:r>
              <a:rPr lang="en-US" sz="2100" dirty="0" err="1"/>
              <a:t>ou</a:t>
            </a:r>
            <a:r>
              <a:rPr lang="en-US" sz="2100" dirty="0"/>
              <a:t> dessins et modèles : </a:t>
            </a:r>
            <a:r>
              <a:rPr lang="en-US" sz="2100" dirty="0" err="1"/>
              <a:t>délai</a:t>
            </a:r>
            <a:r>
              <a:rPr lang="en-US" sz="2100" dirty="0"/>
              <a:t> de 9 </a:t>
            </a:r>
            <a:r>
              <a:rPr lang="en-US" sz="2100" dirty="0" err="1"/>
              <a:t>mois</a:t>
            </a:r>
            <a:r>
              <a:rPr lang="en-US" sz="2100" dirty="0"/>
              <a:t> à </a:t>
            </a:r>
            <a:r>
              <a:rPr lang="en-US" sz="2100" dirty="0" err="1"/>
              <a:t>compter</a:t>
            </a:r>
            <a:r>
              <a:rPr lang="en-US" sz="2100" dirty="0"/>
              <a:t> de la fin de </a:t>
            </a:r>
            <a:r>
              <a:rPr lang="en-US" sz="2100" dirty="0" err="1"/>
              <a:t>cette</a:t>
            </a:r>
            <a:r>
              <a:rPr lang="en-US" sz="2100" dirty="0"/>
              <a:t> </a:t>
            </a:r>
            <a:r>
              <a:rPr lang="en-US" sz="2100" dirty="0" err="1"/>
              <a:t>période</a:t>
            </a:r>
            <a:r>
              <a:rPr lang="en-US" sz="2100" dirty="0"/>
              <a:t> pour </a:t>
            </a:r>
            <a:r>
              <a:rPr lang="en-US" sz="2100" dirty="0" err="1"/>
              <a:t>déposer</a:t>
            </a:r>
            <a:r>
              <a:rPr lang="en-US" sz="2100" dirty="0"/>
              <a:t> </a:t>
            </a:r>
            <a:r>
              <a:rPr lang="en-US" sz="2100" dirty="0" err="1"/>
              <a:t>une</a:t>
            </a:r>
            <a:r>
              <a:rPr lang="en-US" sz="2100" dirty="0"/>
              <a:t> </a:t>
            </a:r>
            <a:r>
              <a:rPr lang="en-US" sz="2100" dirty="0" err="1"/>
              <a:t>demande</a:t>
            </a:r>
            <a:r>
              <a:rPr lang="en-US" sz="2100" dirty="0"/>
              <a:t> </a:t>
            </a:r>
            <a:r>
              <a:rPr lang="en-US" sz="2100" dirty="0" err="1"/>
              <a:t>correspondante</a:t>
            </a:r>
            <a:r>
              <a:rPr lang="en-US" sz="2100" dirty="0"/>
              <a:t> au R-U, qui </a:t>
            </a:r>
            <a:r>
              <a:rPr lang="en-US" sz="2100" dirty="0" err="1"/>
              <a:t>bénéficiera</a:t>
            </a:r>
            <a:r>
              <a:rPr lang="en-US" sz="2100" dirty="0"/>
              <a:t> de la </a:t>
            </a:r>
            <a:r>
              <a:rPr lang="en-US" sz="2100" dirty="0" err="1"/>
              <a:t>même</a:t>
            </a:r>
            <a:r>
              <a:rPr lang="en-US" sz="2100" dirty="0"/>
              <a:t> date de </a:t>
            </a:r>
            <a:r>
              <a:rPr lang="en-US" sz="2100" dirty="0" err="1"/>
              <a:t>dépôt</a:t>
            </a:r>
            <a:r>
              <a:rPr lang="en-US" sz="2100" dirty="0"/>
              <a:t> / </a:t>
            </a:r>
            <a:r>
              <a:rPr lang="en-US" sz="2100" dirty="0" err="1"/>
              <a:t>priorité</a:t>
            </a:r>
            <a:r>
              <a:rPr lang="en-US" sz="2100" dirty="0"/>
              <a:t> / </a:t>
            </a:r>
            <a:r>
              <a:rPr lang="en-US" sz="2100" dirty="0" err="1"/>
              <a:t>séniorité</a:t>
            </a:r>
            <a:endParaRPr lang="en-US" sz="2100" dirty="0"/>
          </a:p>
          <a:p>
            <a:pPr lvl="2" algn="just"/>
            <a:r>
              <a:rPr lang="en-US" sz="2100" dirty="0"/>
              <a:t>COV : droit de </a:t>
            </a:r>
            <a:r>
              <a:rPr lang="en-US" sz="2100" dirty="0" err="1"/>
              <a:t>priorité</a:t>
            </a:r>
            <a:r>
              <a:rPr lang="en-US" sz="2100" dirty="0"/>
              <a:t> de 6 </a:t>
            </a:r>
            <a:r>
              <a:rPr lang="en-US" sz="2100" dirty="0" err="1"/>
              <a:t>mois</a:t>
            </a:r>
            <a:r>
              <a:rPr lang="en-US" sz="2100" dirty="0"/>
              <a:t> à </a:t>
            </a:r>
            <a:r>
              <a:rPr lang="en-US" sz="2100" dirty="0" err="1"/>
              <a:t>compter</a:t>
            </a:r>
            <a:r>
              <a:rPr lang="en-US" sz="2100" dirty="0"/>
              <a:t> de la fin de </a:t>
            </a:r>
            <a:r>
              <a:rPr lang="en-US" sz="2100" dirty="0" err="1"/>
              <a:t>cette</a:t>
            </a:r>
            <a:r>
              <a:rPr lang="en-US" sz="2100" dirty="0"/>
              <a:t> </a:t>
            </a:r>
            <a:r>
              <a:rPr lang="en-US" sz="2100" dirty="0" err="1"/>
              <a:t>période</a:t>
            </a:r>
            <a:r>
              <a:rPr lang="en-US" sz="2100" dirty="0"/>
              <a:t> pour </a:t>
            </a:r>
            <a:r>
              <a:rPr lang="en-US" sz="2100" dirty="0" err="1"/>
              <a:t>bénéficier</a:t>
            </a:r>
            <a:r>
              <a:rPr lang="en-US" sz="2100" dirty="0"/>
              <a:t> au R-U de la </a:t>
            </a:r>
            <a:r>
              <a:rPr lang="en-US" sz="2100" dirty="0" err="1"/>
              <a:t>même</a:t>
            </a:r>
            <a:r>
              <a:rPr lang="en-US" sz="2100" dirty="0"/>
              <a:t> date de </a:t>
            </a:r>
            <a:r>
              <a:rPr lang="en-US" sz="2100" dirty="0" err="1"/>
              <a:t>dépôt</a:t>
            </a:r>
            <a:r>
              <a:rPr lang="en-US" sz="2100" dirty="0"/>
              <a:t> / </a:t>
            </a:r>
            <a:r>
              <a:rPr lang="en-US" sz="2100" dirty="0" err="1"/>
              <a:t>priorité</a:t>
            </a:r>
            <a:r>
              <a:rPr lang="en-US" sz="2100" dirty="0"/>
              <a:t> que le COV de </a:t>
            </a:r>
            <a:r>
              <a:rPr lang="en-US" sz="2100" dirty="0" err="1"/>
              <a:t>l’UE</a:t>
            </a:r>
            <a:r>
              <a:rPr lang="en-US" sz="2100" dirty="0"/>
              <a:t> </a:t>
            </a:r>
          </a:p>
          <a:p>
            <a:pPr lvl="1" algn="just"/>
            <a:endParaRPr lang="en-US" sz="2500" dirty="0"/>
          </a:p>
        </p:txBody>
      </p:sp>
    </p:spTree>
    <p:extLst>
      <p:ext uri="{BB962C8B-B14F-4D97-AF65-F5344CB8AC3E}">
        <p14:creationId xmlns:p14="http://schemas.microsoft.com/office/powerpoint/2010/main" val="1890336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6496" y="260648"/>
            <a:ext cx="9077905" cy="1143000"/>
          </a:xfrm>
        </p:spPr>
        <p:txBody>
          <a:bodyPr>
            <a:normAutofit/>
          </a:bodyPr>
          <a:lstStyle/>
          <a:p>
            <a:r>
              <a:rPr lang="fr-FR" altLang="fr-FR" sz="2900" b="1" dirty="0" err="1"/>
              <a:t>Brexit</a:t>
            </a:r>
            <a:endParaRPr lang="fr-FR" sz="2900" b="1" dirty="0"/>
          </a:p>
        </p:txBody>
      </p:sp>
      <p:sp>
        <p:nvSpPr>
          <p:cNvPr id="3" name="Espace réservé du contenu 2"/>
          <p:cNvSpPr>
            <a:spLocks noGrp="1"/>
          </p:cNvSpPr>
          <p:nvPr>
            <p:ph idx="1"/>
          </p:nvPr>
        </p:nvSpPr>
        <p:spPr>
          <a:xfrm>
            <a:off x="412169" y="1600201"/>
            <a:ext cx="9077905" cy="4853135"/>
          </a:xfrm>
        </p:spPr>
        <p:txBody>
          <a:bodyPr>
            <a:normAutofit fontScale="92500" lnSpcReduction="10000"/>
          </a:bodyPr>
          <a:lstStyle/>
          <a:p>
            <a:pPr lvl="1" algn="just"/>
            <a:r>
              <a:rPr lang="en-US" sz="1900" dirty="0"/>
              <a:t>Les marques ne </a:t>
            </a:r>
            <a:r>
              <a:rPr lang="en-US" sz="1900" dirty="0" err="1"/>
              <a:t>pourront</a:t>
            </a:r>
            <a:r>
              <a:rPr lang="en-US" sz="1900" dirty="0"/>
              <a:t> pas </a:t>
            </a:r>
            <a:r>
              <a:rPr lang="en-US" sz="1900" dirty="0" err="1"/>
              <a:t>être</a:t>
            </a:r>
            <a:r>
              <a:rPr lang="en-US" sz="1900" dirty="0"/>
              <a:t> </a:t>
            </a:r>
            <a:r>
              <a:rPr lang="en-US" sz="1900" dirty="0" err="1"/>
              <a:t>déchues</a:t>
            </a:r>
            <a:r>
              <a:rPr lang="en-US" sz="1900" dirty="0"/>
              <a:t> pour </a:t>
            </a:r>
            <a:r>
              <a:rPr lang="en-US" sz="1900" dirty="0" err="1"/>
              <a:t>défaut</a:t>
            </a:r>
            <a:r>
              <a:rPr lang="en-US" sz="1900" dirty="0"/>
              <a:t> </a:t>
            </a:r>
            <a:r>
              <a:rPr lang="en-US" sz="1900" dirty="0" err="1"/>
              <a:t>d’usage</a:t>
            </a:r>
            <a:r>
              <a:rPr lang="en-US" sz="1900" dirty="0"/>
              <a:t> au motif que la marque de </a:t>
            </a:r>
            <a:r>
              <a:rPr lang="en-US" sz="1900" dirty="0" err="1"/>
              <a:t>l’UE</a:t>
            </a:r>
            <a:r>
              <a:rPr lang="en-US" sz="1900" dirty="0"/>
              <a:t> </a:t>
            </a:r>
            <a:r>
              <a:rPr lang="en-US" sz="1900" dirty="0" err="1"/>
              <a:t>n’avait</a:t>
            </a:r>
            <a:r>
              <a:rPr lang="en-US" sz="1900" dirty="0"/>
              <a:t> pas fait </a:t>
            </a:r>
            <a:r>
              <a:rPr lang="en-US" sz="1900" dirty="0" err="1"/>
              <a:t>l’objet</a:t>
            </a:r>
            <a:r>
              <a:rPr lang="en-US" sz="1900" dirty="0"/>
              <a:t> d’un usage </a:t>
            </a:r>
            <a:r>
              <a:rPr lang="en-US" sz="1900" dirty="0" err="1"/>
              <a:t>sérieux</a:t>
            </a:r>
            <a:r>
              <a:rPr lang="en-US" sz="1900" dirty="0"/>
              <a:t> au R-U </a:t>
            </a:r>
            <a:r>
              <a:rPr lang="en-US" sz="1900" dirty="0" err="1"/>
              <a:t>avant</a:t>
            </a:r>
            <a:r>
              <a:rPr lang="en-US" sz="1900" dirty="0"/>
              <a:t> la fin de la </a:t>
            </a:r>
            <a:r>
              <a:rPr lang="en-US" sz="1900" dirty="0" err="1"/>
              <a:t>période</a:t>
            </a:r>
            <a:r>
              <a:rPr lang="en-US" sz="1900" dirty="0"/>
              <a:t> de transition</a:t>
            </a:r>
          </a:p>
          <a:p>
            <a:pPr lvl="1" algn="just"/>
            <a:endParaRPr lang="en-US" sz="1900" dirty="0"/>
          </a:p>
          <a:p>
            <a:pPr lvl="1" algn="just"/>
            <a:r>
              <a:rPr lang="en-US" sz="1900" dirty="0"/>
              <a:t>Les droits de </a:t>
            </a:r>
            <a:r>
              <a:rPr lang="en-US" sz="1900" dirty="0" err="1"/>
              <a:t>propriété</a:t>
            </a:r>
            <a:r>
              <a:rPr lang="en-US" sz="1900" dirty="0"/>
              <a:t> </a:t>
            </a:r>
            <a:r>
              <a:rPr lang="en-US" sz="1900" dirty="0" err="1"/>
              <a:t>intellectuelle</a:t>
            </a:r>
            <a:r>
              <a:rPr lang="en-US" sz="1900" dirty="0"/>
              <a:t> qui </a:t>
            </a:r>
            <a:r>
              <a:rPr lang="en-US" sz="1900" dirty="0" err="1"/>
              <a:t>étaient</a:t>
            </a:r>
            <a:r>
              <a:rPr lang="en-US" sz="1900" dirty="0"/>
              <a:t> </a:t>
            </a:r>
            <a:r>
              <a:rPr lang="en-US" sz="1900" dirty="0" err="1"/>
              <a:t>épuisés</a:t>
            </a:r>
            <a:r>
              <a:rPr lang="en-US" sz="1900" dirty="0"/>
              <a:t> à la </a:t>
            </a:r>
            <a:r>
              <a:rPr lang="en-US" sz="1900" dirty="0" err="1"/>
              <a:t>fois</a:t>
            </a:r>
            <a:r>
              <a:rPr lang="en-US" sz="1900" dirty="0"/>
              <a:t> </a:t>
            </a:r>
            <a:r>
              <a:rPr lang="en-US" sz="1900" dirty="0" err="1"/>
              <a:t>dans</a:t>
            </a:r>
            <a:r>
              <a:rPr lang="en-US" sz="1900" dirty="0"/>
              <a:t> </a:t>
            </a:r>
            <a:r>
              <a:rPr lang="en-US" sz="1900" dirty="0" err="1"/>
              <a:t>l’UE</a:t>
            </a:r>
            <a:r>
              <a:rPr lang="en-US" sz="1900" dirty="0"/>
              <a:t> et au R-U </a:t>
            </a:r>
            <a:r>
              <a:rPr lang="en-US" sz="1900" dirty="0" err="1"/>
              <a:t>avant</a:t>
            </a:r>
            <a:r>
              <a:rPr lang="en-US" sz="1900" dirty="0"/>
              <a:t> la fin de la </a:t>
            </a:r>
            <a:r>
              <a:rPr lang="en-US" sz="1900" dirty="0" err="1"/>
              <a:t>période</a:t>
            </a:r>
            <a:r>
              <a:rPr lang="en-US" sz="1900" dirty="0"/>
              <a:t> de transition le </a:t>
            </a:r>
            <a:r>
              <a:rPr lang="en-US" sz="1900" dirty="0" err="1"/>
              <a:t>resteront</a:t>
            </a:r>
            <a:endParaRPr lang="fr-FR" sz="1900" dirty="0"/>
          </a:p>
          <a:p>
            <a:endParaRPr lang="de-DE" altLang="fr-FR" sz="2600" dirty="0">
              <a:solidFill>
                <a:srgbClr val="FF0000"/>
              </a:solidFill>
              <a:cs typeface="Arial" pitchFamily="34" charset="0"/>
            </a:endParaRPr>
          </a:p>
          <a:p>
            <a:r>
              <a:rPr lang="de-DE" altLang="fr-FR" sz="2600" dirty="0">
                <a:solidFill>
                  <a:srgbClr val="FF0000"/>
                </a:solidFill>
                <a:cs typeface="Arial" pitchFamily="34" charset="0"/>
              </a:rPr>
              <a:t>CCP</a:t>
            </a:r>
          </a:p>
          <a:p>
            <a:endParaRPr lang="de-DE" altLang="fr-FR" dirty="0">
              <a:solidFill>
                <a:srgbClr val="FF0000"/>
              </a:solidFill>
              <a:cs typeface="Arial" pitchFamily="34" charset="0"/>
            </a:endParaRPr>
          </a:p>
          <a:p>
            <a:pPr lvl="1" algn="just"/>
            <a:r>
              <a:rPr lang="en-US" sz="1900" dirty="0"/>
              <a:t>Les </a:t>
            </a:r>
            <a:r>
              <a:rPr lang="en-US" sz="1900" dirty="0" err="1"/>
              <a:t>Règlements</a:t>
            </a:r>
            <a:r>
              <a:rPr lang="en-US" sz="1900" dirty="0"/>
              <a:t> n°1610/96 et n°469/2009 </a:t>
            </a:r>
            <a:r>
              <a:rPr lang="en-US" sz="1900" dirty="0" err="1"/>
              <a:t>continueront</a:t>
            </a:r>
            <a:r>
              <a:rPr lang="en-US" sz="1900" dirty="0"/>
              <a:t> à </a:t>
            </a:r>
            <a:r>
              <a:rPr lang="en-US" sz="1900" dirty="0" err="1"/>
              <a:t>s’appliquer</a:t>
            </a:r>
            <a:r>
              <a:rPr lang="en-US" sz="1900" dirty="0"/>
              <a:t> aux </a:t>
            </a:r>
            <a:r>
              <a:rPr lang="en-US" sz="1900" dirty="0" err="1"/>
              <a:t>demandes</a:t>
            </a:r>
            <a:r>
              <a:rPr lang="en-US" sz="1900" dirty="0"/>
              <a:t> de CCP </a:t>
            </a:r>
            <a:r>
              <a:rPr lang="en-US" sz="1900" dirty="0" err="1"/>
              <a:t>déposées</a:t>
            </a:r>
            <a:r>
              <a:rPr lang="en-US" sz="1900" dirty="0"/>
              <a:t> et </a:t>
            </a:r>
            <a:r>
              <a:rPr lang="en-US" sz="1900" dirty="0" err="1"/>
              <a:t>en</a:t>
            </a:r>
            <a:r>
              <a:rPr lang="en-US" sz="1900" dirty="0"/>
              <a:t> </a:t>
            </a:r>
            <a:r>
              <a:rPr lang="en-US" sz="1900" dirty="0" err="1"/>
              <a:t>cours</a:t>
            </a:r>
            <a:r>
              <a:rPr lang="en-US" sz="1900" dirty="0"/>
              <a:t> </a:t>
            </a:r>
            <a:r>
              <a:rPr lang="en-US" sz="1900" dirty="0" err="1"/>
              <a:t>d’examen</a:t>
            </a:r>
            <a:r>
              <a:rPr lang="en-US" sz="1900" dirty="0"/>
              <a:t> au R-U </a:t>
            </a:r>
            <a:r>
              <a:rPr lang="en-US" sz="1900" dirty="0" err="1"/>
              <a:t>avant</a:t>
            </a:r>
            <a:r>
              <a:rPr lang="en-US" sz="1900" dirty="0"/>
              <a:t> la fin de la </a:t>
            </a:r>
            <a:r>
              <a:rPr lang="en-US" sz="1900" dirty="0" err="1"/>
              <a:t>période</a:t>
            </a:r>
            <a:r>
              <a:rPr lang="en-US" sz="1900" dirty="0"/>
              <a:t> de transition</a:t>
            </a:r>
          </a:p>
          <a:p>
            <a:pPr lvl="1" algn="just"/>
            <a:endParaRPr lang="en-US" sz="1900" dirty="0"/>
          </a:p>
          <a:p>
            <a:pPr lvl="1" algn="just"/>
            <a:r>
              <a:rPr lang="en-US" sz="1900" dirty="0"/>
              <a:t>Tout CCP </a:t>
            </a:r>
            <a:r>
              <a:rPr lang="en-US" sz="1900" dirty="0" err="1"/>
              <a:t>ainsi</a:t>
            </a:r>
            <a:r>
              <a:rPr lang="en-US" sz="1900" dirty="0"/>
              <a:t> </a:t>
            </a:r>
            <a:r>
              <a:rPr lang="en-US" sz="1900" dirty="0" err="1"/>
              <a:t>délivré</a:t>
            </a:r>
            <a:r>
              <a:rPr lang="en-US" sz="1900" dirty="0"/>
              <a:t> </a:t>
            </a:r>
            <a:r>
              <a:rPr lang="en-US" sz="1900" dirty="0" err="1"/>
              <a:t>bénéficiera</a:t>
            </a:r>
            <a:r>
              <a:rPr lang="en-US" sz="1900" dirty="0"/>
              <a:t> du </a:t>
            </a:r>
            <a:r>
              <a:rPr lang="en-US" sz="1900" dirty="0" err="1"/>
              <a:t>même</a:t>
            </a:r>
            <a:r>
              <a:rPr lang="en-US" sz="1900" dirty="0"/>
              <a:t> </a:t>
            </a:r>
            <a:r>
              <a:rPr lang="en-US" sz="1900" dirty="0" err="1"/>
              <a:t>degré</a:t>
            </a:r>
            <a:r>
              <a:rPr lang="en-US" sz="1900" dirty="0"/>
              <a:t> de protection que </a:t>
            </a:r>
            <a:r>
              <a:rPr lang="en-US" sz="1900" dirty="0" err="1"/>
              <a:t>celui</a:t>
            </a:r>
            <a:r>
              <a:rPr lang="en-US" sz="1900" dirty="0"/>
              <a:t> </a:t>
            </a:r>
            <a:r>
              <a:rPr lang="en-US" sz="1900" dirty="0" err="1"/>
              <a:t>prévu</a:t>
            </a:r>
            <a:r>
              <a:rPr lang="en-US" sz="1900" dirty="0"/>
              <a:t> </a:t>
            </a:r>
            <a:r>
              <a:rPr lang="en-US" sz="1900" dirty="0" err="1"/>
              <a:t>dans</a:t>
            </a:r>
            <a:r>
              <a:rPr lang="en-US" sz="1900" dirty="0"/>
              <a:t> les </a:t>
            </a:r>
            <a:r>
              <a:rPr lang="en-US" sz="1900" dirty="0" err="1"/>
              <a:t>Règlements</a:t>
            </a:r>
            <a:r>
              <a:rPr lang="en-US" sz="1900" dirty="0"/>
              <a:t> </a:t>
            </a:r>
            <a:r>
              <a:rPr lang="en-US" sz="1900" dirty="0" err="1"/>
              <a:t>précités</a:t>
            </a:r>
            <a:endParaRPr lang="en-US" sz="1900" dirty="0"/>
          </a:p>
          <a:p>
            <a:pPr lvl="1" algn="just"/>
            <a:endParaRPr lang="en-US" sz="2500" dirty="0"/>
          </a:p>
          <a:p>
            <a:pPr lvl="2" algn="just"/>
            <a:endParaRPr lang="en-US" sz="2400" dirty="0"/>
          </a:p>
          <a:p>
            <a:pPr lvl="1"/>
            <a:endParaRPr lang="fr-FR" sz="1600" dirty="0"/>
          </a:p>
        </p:txBody>
      </p:sp>
    </p:spTree>
    <p:extLst>
      <p:ext uri="{BB962C8B-B14F-4D97-AF65-F5344CB8AC3E}">
        <p14:creationId xmlns:p14="http://schemas.microsoft.com/office/powerpoint/2010/main" val="2319654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altLang="fr-FR" sz="2900" b="1" dirty="0"/>
              <a:t>Ordonnance n°2018-341 du 9 mai 2018 relative au BU et à la JUB</a:t>
            </a:r>
            <a:endParaRPr lang="fr-FR" sz="2900" b="1" dirty="0"/>
          </a:p>
        </p:txBody>
      </p:sp>
      <p:sp>
        <p:nvSpPr>
          <p:cNvPr id="3" name="Espace réservé du contenu 2"/>
          <p:cNvSpPr>
            <a:spLocks noGrp="1"/>
          </p:cNvSpPr>
          <p:nvPr>
            <p:ph idx="1"/>
          </p:nvPr>
        </p:nvSpPr>
        <p:spPr>
          <a:xfrm>
            <a:off x="412169" y="1600201"/>
            <a:ext cx="9077905" cy="4781127"/>
          </a:xfrm>
        </p:spPr>
        <p:txBody>
          <a:bodyPr>
            <a:normAutofit fontScale="92500" lnSpcReduction="20000"/>
          </a:bodyPr>
          <a:lstStyle/>
          <a:p>
            <a:pPr>
              <a:defRPr/>
            </a:pPr>
            <a:r>
              <a:rPr lang="fr-CA" altLang="fr-FR" dirty="0">
                <a:solidFill>
                  <a:srgbClr val="FF0000"/>
                </a:solidFill>
                <a:cs typeface="Arial" pitchFamily="34" charset="0"/>
              </a:rPr>
              <a:t>Entrée en vigueur </a:t>
            </a:r>
            <a:endParaRPr lang="fr-CA" altLang="fr-FR" dirty="0">
              <a:cs typeface="Arial" pitchFamily="34" charset="0"/>
            </a:endParaRPr>
          </a:p>
          <a:p>
            <a:pPr lvl="1">
              <a:defRPr/>
            </a:pPr>
            <a:r>
              <a:rPr lang="fr-FR" altLang="fr-FR" sz="1600" dirty="0">
                <a:cs typeface="Arial" pitchFamily="34" charset="0"/>
              </a:rPr>
              <a:t>Quand l'accord relatif à la JUB entrera en vigueur</a:t>
            </a:r>
            <a:endParaRPr lang="fr-FR" dirty="0"/>
          </a:p>
          <a:p>
            <a:pPr>
              <a:defRPr/>
            </a:pPr>
            <a:endParaRPr lang="fr-FR" altLang="fr-FR" dirty="0">
              <a:solidFill>
                <a:srgbClr val="FF0000"/>
              </a:solidFill>
              <a:cs typeface="Arial" pitchFamily="34" charset="0"/>
            </a:endParaRPr>
          </a:p>
          <a:p>
            <a:pPr>
              <a:defRPr/>
            </a:pPr>
            <a:r>
              <a:rPr lang="fr-FR" altLang="fr-FR" dirty="0">
                <a:solidFill>
                  <a:srgbClr val="FF0000"/>
                </a:solidFill>
                <a:cs typeface="Arial" pitchFamily="34" charset="0"/>
              </a:rPr>
              <a:t>Principales nouveautés </a:t>
            </a:r>
            <a:endParaRPr lang="fr-CA" altLang="fr-FR" dirty="0">
              <a:cs typeface="Arial" pitchFamily="34" charset="0"/>
            </a:endParaRPr>
          </a:p>
          <a:p>
            <a:pPr lvl="1">
              <a:defRPr/>
            </a:pPr>
            <a:r>
              <a:rPr lang="fr-CA" altLang="fr-FR" sz="1600" dirty="0">
                <a:cs typeface="Arial" pitchFamily="34" charset="0"/>
              </a:rPr>
              <a:t>Le cumul / non cumul des brevets FR et EP</a:t>
            </a:r>
          </a:p>
          <a:p>
            <a:pPr lvl="2">
              <a:defRPr/>
            </a:pPr>
            <a:r>
              <a:rPr lang="fr-CA" altLang="fr-FR" sz="1400" dirty="0">
                <a:cs typeface="Arial" pitchFamily="34" charset="0"/>
              </a:rPr>
              <a:t>FR et EP (partie FR): Cumul des brevets possible si le brevet EP n’a pas fait l’objet d’</a:t>
            </a:r>
            <a:r>
              <a:rPr lang="fr-CA" altLang="fr-FR" sz="1400" dirty="0" err="1">
                <a:cs typeface="Arial" pitchFamily="34" charset="0"/>
              </a:rPr>
              <a:t>opt</a:t>
            </a:r>
            <a:r>
              <a:rPr lang="fr-CA" altLang="fr-FR" sz="1400" dirty="0">
                <a:cs typeface="Arial" pitchFamily="34" charset="0"/>
              </a:rPr>
              <a:t>-out</a:t>
            </a:r>
          </a:p>
          <a:p>
            <a:pPr lvl="3">
              <a:defRPr/>
            </a:pPr>
            <a:r>
              <a:rPr lang="fr-CA" altLang="fr-FR" sz="1400" dirty="0">
                <a:cs typeface="Arial" pitchFamily="34" charset="0"/>
              </a:rPr>
              <a:t>Intérêt : pouvoir choisir entre le tribunal national FR et la JUB</a:t>
            </a:r>
          </a:p>
          <a:p>
            <a:pPr lvl="2">
              <a:defRPr/>
            </a:pPr>
            <a:r>
              <a:rPr lang="fr-CA" altLang="fr-FR" sz="1400" dirty="0">
                <a:cs typeface="Arial" pitchFamily="34" charset="0"/>
              </a:rPr>
              <a:t>FR et EP (partie FR): Ne pas céder ou concéder de droits à un tiers indépendamment l’un de l’autre</a:t>
            </a:r>
          </a:p>
          <a:p>
            <a:pPr lvl="2">
              <a:defRPr/>
            </a:pPr>
            <a:r>
              <a:rPr lang="fr-CA" altLang="fr-FR" sz="1400" dirty="0">
                <a:cs typeface="Arial" pitchFamily="34" charset="0"/>
              </a:rPr>
              <a:t>Si </a:t>
            </a:r>
            <a:r>
              <a:rPr lang="fr-CA" altLang="fr-FR" sz="1400" dirty="0" err="1">
                <a:cs typeface="Arial" pitchFamily="34" charset="0"/>
              </a:rPr>
              <a:t>opt</a:t>
            </a:r>
            <a:r>
              <a:rPr lang="fr-CA" altLang="fr-FR" sz="1400" dirty="0">
                <a:cs typeface="Arial" pitchFamily="34" charset="0"/>
              </a:rPr>
              <a:t>-out (EP): pas de cumul (cessation des effets du brevet FR pour les parties communes) </a:t>
            </a:r>
          </a:p>
          <a:p>
            <a:pPr lvl="2">
              <a:defRPr/>
            </a:pPr>
            <a:endParaRPr lang="fr-CA" sz="1400" dirty="0">
              <a:cs typeface="Arial" pitchFamily="34" charset="0"/>
            </a:endParaRPr>
          </a:p>
          <a:p>
            <a:pPr lvl="1">
              <a:defRPr/>
            </a:pPr>
            <a:r>
              <a:rPr lang="fr-CA" altLang="fr-FR" sz="1600" dirty="0">
                <a:cs typeface="Arial" pitchFamily="34" charset="0"/>
              </a:rPr>
              <a:t>Le </a:t>
            </a:r>
            <a:r>
              <a:rPr lang="fr-CA" altLang="fr-FR" sz="1600" b="1" dirty="0">
                <a:cs typeface="Arial" pitchFamily="34" charset="0"/>
              </a:rPr>
              <a:t>licencié simple</a:t>
            </a:r>
            <a:r>
              <a:rPr lang="fr-CA" altLang="fr-FR" sz="1600" dirty="0">
                <a:cs typeface="Arial" pitchFamily="34" charset="0"/>
              </a:rPr>
              <a:t> peut agir en contrefaçon, </a:t>
            </a:r>
            <a:r>
              <a:rPr lang="fr-FR" sz="1600" dirty="0">
                <a:cs typeface="Arial" pitchFamily="34" charset="0"/>
              </a:rPr>
              <a:t>à condition:</a:t>
            </a:r>
          </a:p>
          <a:p>
            <a:pPr lvl="2">
              <a:defRPr/>
            </a:pPr>
            <a:r>
              <a:rPr lang="fr-FR" altLang="fr-FR" sz="1400" dirty="0">
                <a:cs typeface="Arial" pitchFamily="34" charset="0"/>
              </a:rPr>
              <a:t>que le contrat de licence l’y autorise expressément</a:t>
            </a:r>
          </a:p>
          <a:p>
            <a:pPr lvl="2">
              <a:defRPr/>
            </a:pPr>
            <a:r>
              <a:rPr lang="fr-FR" altLang="fr-FR" sz="1400" dirty="0">
                <a:cs typeface="Arial" pitchFamily="34" charset="0"/>
              </a:rPr>
              <a:t>d’informer au préalable le titulaire du brevet</a:t>
            </a:r>
          </a:p>
          <a:p>
            <a:pPr marL="900113" lvl="2" indent="0">
              <a:buNone/>
              <a:defRPr/>
            </a:pPr>
            <a:endParaRPr lang="fr-FR" altLang="fr-FR" sz="1400" dirty="0">
              <a:cs typeface="Arial" pitchFamily="34" charset="0"/>
            </a:endParaRPr>
          </a:p>
          <a:p>
            <a:pPr lvl="1">
              <a:defRPr/>
            </a:pPr>
            <a:r>
              <a:rPr lang="fr-FR" altLang="fr-FR" sz="1600" dirty="0">
                <a:cs typeface="Arial" pitchFamily="34" charset="0"/>
              </a:rPr>
              <a:t>Le </a:t>
            </a:r>
            <a:r>
              <a:rPr lang="fr-FR" altLang="fr-FR" sz="1600" b="1" dirty="0">
                <a:cs typeface="Arial" pitchFamily="34" charset="0"/>
              </a:rPr>
              <a:t>licencié exclusif</a:t>
            </a:r>
            <a:r>
              <a:rPr lang="fr-FR" altLang="fr-FR" sz="1600" dirty="0">
                <a:cs typeface="Arial" pitchFamily="34" charset="0"/>
              </a:rPr>
              <a:t> peut toujours agir, à condition :</a:t>
            </a:r>
          </a:p>
          <a:p>
            <a:pPr lvl="2">
              <a:defRPr/>
            </a:pPr>
            <a:r>
              <a:rPr lang="fr-FR" altLang="fr-FR" sz="1400" dirty="0">
                <a:cs typeface="Arial" pitchFamily="34" charset="0"/>
              </a:rPr>
              <a:t>que le contrat de licence ne l’interdise pas</a:t>
            </a:r>
          </a:p>
          <a:p>
            <a:pPr lvl="2">
              <a:defRPr/>
            </a:pPr>
            <a:r>
              <a:rPr lang="fr-FR" altLang="fr-FR" sz="1400" dirty="0">
                <a:cs typeface="Arial" pitchFamily="34" charset="0"/>
              </a:rPr>
              <a:t>d’informer au préalable le titulaire du brevet</a:t>
            </a:r>
          </a:p>
          <a:p>
            <a:pPr lvl="2">
              <a:defRPr/>
            </a:pPr>
            <a:endParaRPr lang="fr-FR" altLang="fr-FR" sz="1400" dirty="0">
              <a:cs typeface="Arial" pitchFamily="34" charset="0"/>
            </a:endParaRPr>
          </a:p>
          <a:p>
            <a:pPr lvl="1">
              <a:defRPr/>
            </a:pPr>
            <a:r>
              <a:rPr lang="fr-FR" altLang="fr-FR" sz="1600" dirty="0">
                <a:cs typeface="Arial" pitchFamily="34" charset="0"/>
              </a:rPr>
              <a:t>Modification du point de départ du délai de prescription pour agir en </a:t>
            </a:r>
            <a:r>
              <a:rPr lang="fr-FR" altLang="fr-FR" sz="1600" b="1" dirty="0">
                <a:cs typeface="Arial" pitchFamily="34" charset="0"/>
              </a:rPr>
              <a:t>contrefaçon</a:t>
            </a:r>
          </a:p>
          <a:p>
            <a:pPr lvl="2">
              <a:defRPr/>
            </a:pPr>
            <a:r>
              <a:rPr lang="fr-FR" altLang="fr-FR" sz="1400" dirty="0">
                <a:cs typeface="Arial" pitchFamily="34" charset="0"/>
              </a:rPr>
              <a:t>Aujourd’hui: « </a:t>
            </a:r>
            <a:r>
              <a:rPr lang="fr-FR" altLang="fr-FR" sz="1400" i="1" dirty="0">
                <a:cs typeface="Arial" pitchFamily="34" charset="0"/>
              </a:rPr>
              <a:t>à compter des faits qui en sont la cause</a:t>
            </a:r>
            <a:r>
              <a:rPr lang="fr-FR" altLang="fr-FR" sz="1400" dirty="0">
                <a:cs typeface="Arial" pitchFamily="34" charset="0"/>
              </a:rPr>
              <a:t> »</a:t>
            </a:r>
          </a:p>
          <a:p>
            <a:pPr lvl="2">
              <a:defRPr/>
            </a:pPr>
            <a:r>
              <a:rPr lang="fr-FR" altLang="fr-FR" sz="1400" dirty="0">
                <a:cs typeface="Arial" pitchFamily="34" charset="0"/>
              </a:rPr>
              <a:t>Demain : « </a:t>
            </a:r>
            <a:r>
              <a:rPr lang="fr-FR" sz="1400" i="1" dirty="0"/>
              <a:t>à compter du jour où le titulaire d'un droit a connu ou aurait dû connaître le dernier fait lui permettant de l'exercer</a:t>
            </a:r>
            <a:r>
              <a:rPr lang="fr-FR" sz="1400" dirty="0"/>
              <a:t> » (alignement sur l’article 2224 du Code civil)</a:t>
            </a:r>
            <a:endParaRPr lang="fr-FR" altLang="fr-FR" sz="1400" dirty="0">
              <a:cs typeface="Arial" pitchFamily="34" charset="0"/>
            </a:endParaRPr>
          </a:p>
          <a:p>
            <a:pPr marL="360363" lvl="1" indent="0">
              <a:buNone/>
              <a:defRPr/>
            </a:pPr>
            <a:endParaRPr lang="fr-FR" altLang="fr-FR" sz="1600" dirty="0">
              <a:cs typeface="Arial" pitchFamily="34" charset="0"/>
            </a:endParaRPr>
          </a:p>
          <a:p>
            <a:pPr lvl="2">
              <a:defRPr/>
            </a:pPr>
            <a:endParaRPr lang="fr-FR" dirty="0"/>
          </a:p>
        </p:txBody>
      </p:sp>
    </p:spTree>
    <p:extLst>
      <p:ext uri="{BB962C8B-B14F-4D97-AF65-F5344CB8AC3E}">
        <p14:creationId xmlns:p14="http://schemas.microsoft.com/office/powerpoint/2010/main" val="1499586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altLang="fr-FR" sz="2900" b="1" dirty="0"/>
              <a:t>Ordonnance n°2018-341 du 9 mai 2018 relative au BU et à la JU</a:t>
            </a:r>
            <a:endParaRPr lang="fr-FR" sz="2900" b="1" dirty="0"/>
          </a:p>
        </p:txBody>
      </p:sp>
      <p:sp>
        <p:nvSpPr>
          <p:cNvPr id="3" name="Espace réservé du contenu 2"/>
          <p:cNvSpPr>
            <a:spLocks noGrp="1"/>
          </p:cNvSpPr>
          <p:nvPr>
            <p:ph idx="1"/>
          </p:nvPr>
        </p:nvSpPr>
        <p:spPr>
          <a:xfrm>
            <a:off x="412169" y="1600201"/>
            <a:ext cx="9077905" cy="4853135"/>
          </a:xfrm>
        </p:spPr>
        <p:txBody>
          <a:bodyPr>
            <a:normAutofit/>
          </a:bodyPr>
          <a:lstStyle/>
          <a:p>
            <a:pPr marL="342900" lvl="1" indent="-342900">
              <a:buClr>
                <a:srgbClr val="121650"/>
              </a:buClr>
              <a:buFont typeface="Wingdings" pitchFamily="2" charset="2"/>
              <a:buChar char="§"/>
              <a:defRPr/>
            </a:pPr>
            <a:r>
              <a:rPr lang="fr-CA" altLang="fr-FR" sz="2000" dirty="0">
                <a:solidFill>
                  <a:srgbClr val="FF0000"/>
                </a:solidFill>
                <a:cs typeface="Arial" pitchFamily="34" charset="0"/>
              </a:rPr>
              <a:t>La prescription des actions en </a:t>
            </a:r>
            <a:r>
              <a:rPr lang="fr-CA" altLang="fr-FR" sz="2000" b="1" dirty="0">
                <a:solidFill>
                  <a:srgbClr val="FF0000"/>
                </a:solidFill>
                <a:cs typeface="Arial" pitchFamily="34" charset="0"/>
              </a:rPr>
              <a:t>nullité</a:t>
            </a:r>
            <a:r>
              <a:rPr lang="fr-CA" altLang="fr-FR" sz="2000" dirty="0">
                <a:solidFill>
                  <a:srgbClr val="FF0000"/>
                </a:solidFill>
                <a:cs typeface="Arial" pitchFamily="34" charset="0"/>
              </a:rPr>
              <a:t> de brevets</a:t>
            </a:r>
          </a:p>
          <a:p>
            <a:pPr marL="342900" lvl="1" indent="-342900">
              <a:buClr>
                <a:srgbClr val="121650"/>
              </a:buClr>
              <a:buFont typeface="Wingdings" pitchFamily="2" charset="2"/>
              <a:buChar char="§"/>
              <a:defRPr/>
            </a:pPr>
            <a:endParaRPr lang="fr-CA" altLang="fr-FR" sz="1400" dirty="0">
              <a:solidFill>
                <a:srgbClr val="FF0000"/>
              </a:solidFill>
              <a:cs typeface="Arial" pitchFamily="34" charset="0"/>
            </a:endParaRPr>
          </a:p>
          <a:p>
            <a:pPr lvl="1">
              <a:buClr>
                <a:srgbClr val="121650"/>
              </a:buClr>
              <a:defRPr/>
            </a:pPr>
            <a:r>
              <a:rPr lang="fr-FR" altLang="fr-FR" sz="1400" dirty="0">
                <a:cs typeface="Arial" pitchFamily="34" charset="0"/>
              </a:rPr>
              <a:t>Nouvel article L.615-8-1 du CPI : « </a:t>
            </a:r>
            <a:r>
              <a:rPr lang="fr-FR" sz="1400" i="1" dirty="0"/>
              <a:t>L'action en nullité du brevet est </a:t>
            </a:r>
            <a:r>
              <a:rPr lang="fr-FR" sz="1400" b="1" i="1" dirty="0"/>
              <a:t>imprescriptible</a:t>
            </a:r>
            <a:r>
              <a:rPr lang="fr-FR" sz="1400" dirty="0"/>
              <a:t> »</a:t>
            </a:r>
            <a:endParaRPr lang="fr-FR" altLang="fr-FR" sz="1400" dirty="0">
              <a:cs typeface="Arial" pitchFamily="34" charset="0"/>
            </a:endParaRPr>
          </a:p>
          <a:p>
            <a:pPr lvl="1">
              <a:buClr>
                <a:srgbClr val="121650"/>
              </a:buClr>
              <a:defRPr/>
            </a:pPr>
            <a:endParaRPr lang="fr-FR" sz="1400" dirty="0">
              <a:cs typeface="Arial" pitchFamily="34" charset="0"/>
            </a:endParaRPr>
          </a:p>
          <a:p>
            <a:pPr lvl="1">
              <a:buClr>
                <a:srgbClr val="121650"/>
              </a:buClr>
              <a:defRPr/>
            </a:pPr>
            <a:r>
              <a:rPr lang="fr-FR" sz="1400" dirty="0">
                <a:cs typeface="Arial" pitchFamily="34" charset="0"/>
              </a:rPr>
              <a:t>Mais le TGI de Paris (6 sept. 2018 « </a:t>
            </a:r>
            <a:r>
              <a:rPr lang="fr-FR" sz="1400" i="1" dirty="0">
                <a:cs typeface="Arial" pitchFamily="34" charset="0"/>
              </a:rPr>
              <a:t>E. Leclerc c. </a:t>
            </a:r>
            <a:r>
              <a:rPr lang="fr-FR" sz="1400" i="1" dirty="0" err="1">
                <a:cs typeface="Arial" pitchFamily="34" charset="0"/>
              </a:rPr>
              <a:t>Innovat</a:t>
            </a:r>
            <a:r>
              <a:rPr lang="fr-FR" sz="1400" dirty="0">
                <a:cs typeface="Arial" pitchFamily="34" charset="0"/>
              </a:rPr>
              <a:t> ») a récemment refusé d’ appliquer cette nouvelle disposition :</a:t>
            </a:r>
          </a:p>
          <a:p>
            <a:pPr lvl="1">
              <a:buClr>
                <a:srgbClr val="121650"/>
              </a:buClr>
              <a:defRPr/>
            </a:pPr>
            <a:endParaRPr lang="fr-FR" sz="1400" dirty="0">
              <a:cs typeface="Arial" pitchFamily="34" charset="0"/>
            </a:endParaRPr>
          </a:p>
          <a:p>
            <a:pPr lvl="2">
              <a:buClr>
                <a:srgbClr val="121650"/>
              </a:buClr>
              <a:defRPr/>
            </a:pPr>
            <a:r>
              <a:rPr lang="fr-FR" sz="1400" dirty="0">
                <a:cs typeface="Arial" pitchFamily="34" charset="0"/>
              </a:rPr>
              <a:t>Elle n’est pas encore entrée en vigueur</a:t>
            </a:r>
          </a:p>
          <a:p>
            <a:pPr lvl="2">
              <a:buClr>
                <a:srgbClr val="121650"/>
              </a:buClr>
              <a:defRPr/>
            </a:pPr>
            <a:endParaRPr lang="fr-FR" sz="1400" dirty="0">
              <a:cs typeface="Arial" pitchFamily="34" charset="0"/>
            </a:endParaRPr>
          </a:p>
          <a:p>
            <a:pPr lvl="2">
              <a:buClr>
                <a:srgbClr val="121650"/>
              </a:buClr>
              <a:defRPr/>
            </a:pPr>
            <a:r>
              <a:rPr lang="fr-FR" sz="1400" dirty="0">
                <a:cs typeface="Arial" pitchFamily="34" charset="0"/>
              </a:rPr>
              <a:t>Le TGI continue d’appliquer aux actions en nullité de brevet la prescription de 5 ans de l’article 2224 du Code civil</a:t>
            </a:r>
          </a:p>
          <a:p>
            <a:pPr lvl="2">
              <a:buClr>
                <a:srgbClr val="121650"/>
              </a:buClr>
              <a:defRPr/>
            </a:pPr>
            <a:endParaRPr lang="fr-FR" sz="1400" dirty="0">
              <a:cs typeface="Arial" pitchFamily="34" charset="0"/>
            </a:endParaRPr>
          </a:p>
          <a:p>
            <a:pPr lvl="2">
              <a:buClr>
                <a:srgbClr val="121650"/>
              </a:buClr>
              <a:defRPr/>
            </a:pPr>
            <a:r>
              <a:rPr lang="fr-FR" sz="1400" dirty="0">
                <a:cs typeface="Arial" pitchFamily="34" charset="0"/>
              </a:rPr>
              <a:t>A jugé en l’espèce que l’action n’était pas prescrite car retient comme point de départ la mise en demeure adressée par </a:t>
            </a:r>
            <a:r>
              <a:rPr lang="fr-FR" sz="1400" dirty="0" err="1">
                <a:cs typeface="Arial" pitchFamily="34" charset="0"/>
              </a:rPr>
              <a:t>Innovat</a:t>
            </a:r>
            <a:r>
              <a:rPr lang="fr-FR" sz="1400" dirty="0">
                <a:cs typeface="Arial" pitchFamily="34" charset="0"/>
              </a:rPr>
              <a:t> à E. Leclerc</a:t>
            </a:r>
          </a:p>
          <a:p>
            <a:pPr lvl="2">
              <a:buClr>
                <a:srgbClr val="121650"/>
              </a:buClr>
              <a:defRPr/>
            </a:pPr>
            <a:endParaRPr lang="fr-FR" sz="1400" dirty="0">
              <a:cs typeface="Arial" pitchFamily="34" charset="0"/>
            </a:endParaRPr>
          </a:p>
          <a:p>
            <a:pPr lvl="3">
              <a:buClr>
                <a:srgbClr val="121650"/>
              </a:buClr>
              <a:defRPr/>
            </a:pPr>
            <a:r>
              <a:rPr lang="fr-FR" sz="1400" dirty="0">
                <a:cs typeface="Arial" pitchFamily="34" charset="0"/>
              </a:rPr>
              <a:t>Considère notamment que les professionnels ne peuvent être obligés de tenir une veille juridique et de réagir à compter de la publication des brevets</a:t>
            </a:r>
          </a:p>
          <a:p>
            <a:pPr lvl="3">
              <a:buClr>
                <a:srgbClr val="121650"/>
              </a:buClr>
              <a:defRPr/>
            </a:pPr>
            <a:endParaRPr lang="fr-FR" sz="1400" dirty="0">
              <a:cs typeface="Arial" pitchFamily="34" charset="0"/>
            </a:endParaRPr>
          </a:p>
          <a:p>
            <a:pPr lvl="2">
              <a:buClr>
                <a:srgbClr val="121650"/>
              </a:buClr>
              <a:defRPr/>
            </a:pPr>
            <a:endParaRPr lang="fr-FR" sz="1400" dirty="0">
              <a:cs typeface="Arial" pitchFamily="34" charset="0"/>
            </a:endParaRPr>
          </a:p>
          <a:p>
            <a:pPr marL="606425" lvl="2" indent="-342900">
              <a:buClr>
                <a:srgbClr val="121650"/>
              </a:buClr>
              <a:buFont typeface="Wingdings" pitchFamily="2" charset="2"/>
              <a:buChar char="§"/>
              <a:defRPr/>
            </a:pPr>
            <a:endParaRPr lang="fr-CA" altLang="fr-FR" dirty="0">
              <a:solidFill>
                <a:srgbClr val="FF0000"/>
              </a:solidFill>
              <a:cs typeface="Arial" pitchFamily="34" charset="0"/>
            </a:endParaRPr>
          </a:p>
          <a:p>
            <a:pPr lvl="1" indent="692150">
              <a:defRPr/>
            </a:pPr>
            <a:endParaRPr lang="fr-CA" altLang="fr-FR" sz="1500" dirty="0">
              <a:cs typeface="Arial" pitchFamily="34" charset="0"/>
            </a:endParaRPr>
          </a:p>
          <a:p>
            <a:pPr lvl="1" indent="692150">
              <a:defRPr/>
            </a:pPr>
            <a:endParaRPr lang="fr-CA" altLang="fr-FR" sz="1500" dirty="0">
              <a:cs typeface="Arial" pitchFamily="34" charset="0"/>
            </a:endParaRPr>
          </a:p>
        </p:txBody>
      </p:sp>
    </p:spTree>
    <p:extLst>
      <p:ext uri="{BB962C8B-B14F-4D97-AF65-F5344CB8AC3E}">
        <p14:creationId xmlns:p14="http://schemas.microsoft.com/office/powerpoint/2010/main" val="1581781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altLang="fr-FR" sz="2900" b="1" dirty="0"/>
              <a:t>Loi n° 2018-670 du 30 juillet 2018 </a:t>
            </a:r>
            <a:r>
              <a:rPr lang="fr-FR" sz="2900" b="1" dirty="0"/>
              <a:t>relative à la protection du secret des affaires</a:t>
            </a:r>
          </a:p>
        </p:txBody>
      </p:sp>
      <p:sp>
        <p:nvSpPr>
          <p:cNvPr id="3" name="Espace réservé du contenu 2"/>
          <p:cNvSpPr>
            <a:spLocks noGrp="1"/>
          </p:cNvSpPr>
          <p:nvPr>
            <p:ph idx="1"/>
          </p:nvPr>
        </p:nvSpPr>
        <p:spPr>
          <a:xfrm>
            <a:off x="416496" y="1556792"/>
            <a:ext cx="9077905" cy="4968552"/>
          </a:xfrm>
        </p:spPr>
        <p:txBody>
          <a:bodyPr>
            <a:normAutofit fontScale="92500"/>
          </a:bodyPr>
          <a:lstStyle/>
          <a:p>
            <a:pPr>
              <a:defRPr/>
            </a:pPr>
            <a:r>
              <a:rPr lang="fr-FR" altLang="fr-FR" sz="2100" dirty="0">
                <a:solidFill>
                  <a:srgbClr val="FF0000"/>
                </a:solidFill>
                <a:cs typeface="Arial" pitchFamily="34" charset="0"/>
              </a:rPr>
              <a:t>Transposition</a:t>
            </a:r>
            <a:r>
              <a:rPr lang="fr-FR" altLang="fr-FR" dirty="0">
                <a:solidFill>
                  <a:srgbClr val="FF0000"/>
                </a:solidFill>
                <a:cs typeface="Arial" pitchFamily="34" charset="0"/>
              </a:rPr>
              <a:t> de la directive </a:t>
            </a:r>
            <a:r>
              <a:rPr lang="fr-FR" dirty="0">
                <a:solidFill>
                  <a:srgbClr val="FF0000"/>
                </a:solidFill>
                <a:cs typeface="Arial" pitchFamily="34" charset="0"/>
              </a:rPr>
              <a:t>2016/943 du 8 juin 2016 </a:t>
            </a:r>
            <a:endParaRPr lang="fr-CA" altLang="fr-FR" dirty="0">
              <a:solidFill>
                <a:srgbClr val="FF0000"/>
              </a:solidFill>
              <a:cs typeface="Arial" pitchFamily="34" charset="0"/>
            </a:endParaRPr>
          </a:p>
          <a:p>
            <a:pPr lvl="1">
              <a:defRPr/>
            </a:pPr>
            <a:endParaRPr lang="fr-CA" altLang="fr-FR" sz="600" dirty="0">
              <a:cs typeface="Arial" pitchFamily="34" charset="0"/>
            </a:endParaRPr>
          </a:p>
          <a:p>
            <a:pPr lvl="1">
              <a:defRPr/>
            </a:pPr>
            <a:r>
              <a:rPr lang="fr-CA" altLang="fr-FR" sz="1400" dirty="0">
                <a:cs typeface="Arial" pitchFamily="34" charset="0"/>
              </a:rPr>
              <a:t>Transposition </a:t>
            </a:r>
            <a:r>
              <a:rPr lang="fr-CA" altLang="fr-FR" sz="1400" i="1" dirty="0">
                <a:cs typeface="Arial" pitchFamily="34" charset="0"/>
              </a:rPr>
              <a:t>a minima</a:t>
            </a:r>
            <a:r>
              <a:rPr lang="fr-CA" altLang="fr-FR" sz="1400" dirty="0">
                <a:cs typeface="Arial" pitchFamily="34" charset="0"/>
              </a:rPr>
              <a:t> </a:t>
            </a:r>
          </a:p>
          <a:p>
            <a:pPr lvl="1">
              <a:defRPr/>
            </a:pPr>
            <a:r>
              <a:rPr lang="fr-CA" altLang="fr-FR" sz="1400" dirty="0">
                <a:cs typeface="Arial" pitchFamily="34" charset="0"/>
              </a:rPr>
              <a:t>Insertion d’un nouveau chapitre au sein du Code de commerce</a:t>
            </a:r>
          </a:p>
          <a:p>
            <a:pPr lvl="2">
              <a:defRPr/>
            </a:pPr>
            <a:r>
              <a:rPr lang="fr-CA" altLang="fr-FR" sz="1200" dirty="0">
                <a:cs typeface="Arial" pitchFamily="34" charset="0"/>
              </a:rPr>
              <a:t>Mais application des règles procédurales sur la protection du secret des affaires aux instances devant les </a:t>
            </a:r>
            <a:r>
              <a:rPr lang="fr-CA" altLang="fr-FR" sz="1200" b="1" dirty="0">
                <a:cs typeface="Arial" pitchFamily="34" charset="0"/>
              </a:rPr>
              <a:t>juridictions civiles ou commerciales</a:t>
            </a:r>
          </a:p>
          <a:p>
            <a:pPr lvl="2">
              <a:defRPr/>
            </a:pPr>
            <a:endParaRPr lang="fr-CA" altLang="fr-FR" sz="600" dirty="0">
              <a:cs typeface="Arial" pitchFamily="34" charset="0"/>
            </a:endParaRPr>
          </a:p>
          <a:p>
            <a:pPr>
              <a:defRPr/>
            </a:pPr>
            <a:r>
              <a:rPr lang="fr-FR" altLang="fr-FR" sz="2100" dirty="0">
                <a:solidFill>
                  <a:srgbClr val="FF0000"/>
                </a:solidFill>
                <a:cs typeface="Arial" pitchFamily="34" charset="0"/>
              </a:rPr>
              <a:t>Définition du secret d’affaires</a:t>
            </a:r>
            <a:r>
              <a:rPr lang="fr-FR" sz="2100" dirty="0">
                <a:solidFill>
                  <a:srgbClr val="FF0000"/>
                </a:solidFill>
                <a:cs typeface="Arial" pitchFamily="34" charset="0"/>
              </a:rPr>
              <a:t> </a:t>
            </a:r>
            <a:endParaRPr lang="fr-CA" altLang="fr-FR" sz="2100" dirty="0">
              <a:solidFill>
                <a:srgbClr val="FF0000"/>
              </a:solidFill>
              <a:cs typeface="Arial" pitchFamily="34" charset="0"/>
            </a:endParaRPr>
          </a:p>
          <a:p>
            <a:pPr>
              <a:defRPr/>
            </a:pPr>
            <a:endParaRPr lang="fr-CA" altLang="fr-FR" sz="1000" dirty="0">
              <a:cs typeface="Arial" pitchFamily="34" charset="0"/>
            </a:endParaRPr>
          </a:p>
          <a:p>
            <a:pPr marL="715963" lvl="1" indent="0">
              <a:buNone/>
              <a:defRPr/>
            </a:pPr>
            <a:r>
              <a:rPr lang="fr-FR" sz="1400" dirty="0">
                <a:cs typeface="Arial" pitchFamily="34" charset="0"/>
              </a:rPr>
              <a:t>Art. L. 151-1 : </a:t>
            </a:r>
            <a:r>
              <a:rPr lang="fr-FR" sz="1400" i="1" dirty="0">
                <a:cs typeface="Arial" pitchFamily="34" charset="0"/>
              </a:rPr>
              <a:t>Est </a:t>
            </a:r>
            <a:r>
              <a:rPr lang="fr-FR" sz="1400" b="1" i="1" dirty="0">
                <a:cs typeface="Arial" pitchFamily="34" charset="0"/>
              </a:rPr>
              <a:t>protégée au titre du secret des affaires </a:t>
            </a:r>
            <a:r>
              <a:rPr lang="fr-FR" sz="1400" i="1" dirty="0">
                <a:cs typeface="Arial" pitchFamily="34" charset="0"/>
              </a:rPr>
              <a:t>toute information répondant aux critères suivants : </a:t>
            </a:r>
            <a:br>
              <a:rPr lang="fr-FR" sz="1400" i="1" dirty="0">
                <a:cs typeface="Arial" pitchFamily="34" charset="0"/>
              </a:rPr>
            </a:br>
            <a:r>
              <a:rPr lang="fr-FR" sz="1400" i="1" dirty="0">
                <a:cs typeface="Arial" pitchFamily="34" charset="0"/>
              </a:rPr>
              <a:t>1° Elle n'est pas, en elle-même ou dans la configuration et l'assemblage exacts de ses éléments, généralement connue ou aisément accessible pour les personnes familières de ce type d'informations en raison de leur secteur d'activité ; </a:t>
            </a:r>
            <a:br>
              <a:rPr lang="fr-FR" sz="1400" i="1" dirty="0">
                <a:cs typeface="Arial" pitchFamily="34" charset="0"/>
              </a:rPr>
            </a:br>
            <a:r>
              <a:rPr lang="fr-FR" sz="1400" i="1" dirty="0">
                <a:cs typeface="Arial" pitchFamily="34" charset="0"/>
              </a:rPr>
              <a:t>2° Elle revêt une valeur commerciale, effective ou potentielle, du fait de son caractère secret ; </a:t>
            </a:r>
            <a:br>
              <a:rPr lang="fr-FR" sz="1400" i="1" dirty="0">
                <a:cs typeface="Arial" pitchFamily="34" charset="0"/>
              </a:rPr>
            </a:br>
            <a:r>
              <a:rPr lang="fr-FR" sz="1400" i="1" dirty="0">
                <a:cs typeface="Arial" pitchFamily="34" charset="0"/>
              </a:rPr>
              <a:t>3° </a:t>
            </a:r>
            <a:r>
              <a:rPr lang="fr-FR" sz="1400" b="1" i="1" dirty="0">
                <a:cs typeface="Arial" pitchFamily="34" charset="0"/>
              </a:rPr>
              <a:t>Elle fait l'objet de la part de son détenteur légitime de mesures de protection raisonnables, compte tenu des circonstances, pour en conserver le caractère secret</a:t>
            </a:r>
            <a:r>
              <a:rPr lang="fr-FR" sz="1400" i="1" dirty="0">
                <a:cs typeface="Arial" pitchFamily="34" charset="0"/>
              </a:rPr>
              <a:t>.</a:t>
            </a:r>
          </a:p>
          <a:p>
            <a:pPr lvl="2">
              <a:defRPr/>
            </a:pPr>
            <a:endParaRPr lang="fr-CA" altLang="fr-FR" sz="600" dirty="0">
              <a:cs typeface="Arial" pitchFamily="34" charset="0"/>
            </a:endParaRPr>
          </a:p>
          <a:p>
            <a:pPr lvl="1">
              <a:defRPr/>
            </a:pPr>
            <a:r>
              <a:rPr lang="fr-FR" altLang="fr-FR" sz="1400" dirty="0">
                <a:cs typeface="Arial" pitchFamily="34" charset="0"/>
              </a:rPr>
              <a:t>Est-ce une condition de la « protection » ?</a:t>
            </a:r>
          </a:p>
          <a:p>
            <a:pPr lvl="2">
              <a:defRPr/>
            </a:pPr>
            <a:r>
              <a:rPr lang="fr-FR" altLang="fr-FR" sz="1200" dirty="0">
                <a:cs typeface="Arial" pitchFamily="34" charset="0"/>
              </a:rPr>
              <a:t>La directive se bornait à donner une définition du secret d’affaires, sans parler de « protection »</a:t>
            </a:r>
          </a:p>
          <a:p>
            <a:pPr lvl="2">
              <a:defRPr/>
            </a:pPr>
            <a:r>
              <a:rPr lang="fr-FR" altLang="fr-FR" sz="1200" dirty="0">
                <a:cs typeface="Arial" pitchFamily="34" charset="0"/>
              </a:rPr>
              <a:t>Ex : une partie recevant une information confidentielle et manquant à son obligation de confidentialité pourrait-elle s’affranchir de sa responsabilité en démontrant que la partie qui lui a divulgué cette information ne remplissait pas cette conditions ? </a:t>
            </a:r>
          </a:p>
          <a:p>
            <a:pPr lvl="1">
              <a:defRPr/>
            </a:pPr>
            <a:r>
              <a:rPr lang="fr-FR" altLang="fr-FR" sz="1400" dirty="0">
                <a:cs typeface="Arial" pitchFamily="34" charset="0"/>
              </a:rPr>
              <a:t>Qui aura la charge de cette preuve ? Pourrait-on y déroger contractuellement ?</a:t>
            </a:r>
          </a:p>
          <a:p>
            <a:pPr lvl="1">
              <a:defRPr/>
            </a:pPr>
            <a:r>
              <a:rPr lang="fr-FR" altLang="fr-FR" sz="1400" dirty="0">
                <a:cs typeface="Arial" pitchFamily="34" charset="0"/>
              </a:rPr>
              <a:t>Comment mettre en œuvre cette condition ?</a:t>
            </a:r>
            <a:endParaRPr lang="fr-FR" dirty="0"/>
          </a:p>
        </p:txBody>
      </p:sp>
    </p:spTree>
    <p:extLst>
      <p:ext uri="{BB962C8B-B14F-4D97-AF65-F5344CB8AC3E}">
        <p14:creationId xmlns:p14="http://schemas.microsoft.com/office/powerpoint/2010/main" val="1581781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altLang="fr-FR" sz="2900" b="1" dirty="0"/>
              <a:t>Loi n° 2018-670 du 30 juillet 2018 </a:t>
            </a:r>
            <a:r>
              <a:rPr lang="fr-FR" sz="2900" b="1" dirty="0"/>
              <a:t>relative à la protection du secret des affaires </a:t>
            </a:r>
          </a:p>
        </p:txBody>
      </p:sp>
      <p:sp>
        <p:nvSpPr>
          <p:cNvPr id="3" name="Espace réservé du contenu 2"/>
          <p:cNvSpPr>
            <a:spLocks noGrp="1"/>
          </p:cNvSpPr>
          <p:nvPr>
            <p:ph idx="1"/>
          </p:nvPr>
        </p:nvSpPr>
        <p:spPr>
          <a:xfrm>
            <a:off x="412169" y="1600201"/>
            <a:ext cx="9077905" cy="4925143"/>
          </a:xfrm>
        </p:spPr>
        <p:txBody>
          <a:bodyPr>
            <a:normAutofit lnSpcReduction="10000"/>
          </a:bodyPr>
          <a:lstStyle/>
          <a:p>
            <a:pPr>
              <a:defRPr/>
            </a:pPr>
            <a:r>
              <a:rPr lang="fr-FR" altLang="fr-FR" dirty="0">
                <a:solidFill>
                  <a:srgbClr val="FF0000"/>
                </a:solidFill>
                <a:cs typeface="Arial" pitchFamily="34" charset="0"/>
              </a:rPr>
              <a:t>Obtention licite d’un secret des affaires</a:t>
            </a:r>
            <a:endParaRPr lang="fr-CA" altLang="fr-FR" dirty="0">
              <a:solidFill>
                <a:srgbClr val="FF0000"/>
              </a:solidFill>
              <a:cs typeface="Arial" pitchFamily="34" charset="0"/>
            </a:endParaRPr>
          </a:p>
          <a:p>
            <a:pPr lvl="1">
              <a:defRPr/>
            </a:pPr>
            <a:endParaRPr lang="fr-CA" altLang="fr-FR" sz="1300" dirty="0">
              <a:cs typeface="Arial" pitchFamily="34" charset="0"/>
            </a:endParaRPr>
          </a:p>
          <a:p>
            <a:pPr marL="892175" lvl="1" indent="0">
              <a:buNone/>
              <a:defRPr/>
            </a:pPr>
            <a:r>
              <a:rPr lang="fr-FR" sz="1300" dirty="0">
                <a:cs typeface="Arial" pitchFamily="34" charset="0"/>
              </a:rPr>
              <a:t>Art. L. 151-3 : </a:t>
            </a:r>
            <a:r>
              <a:rPr lang="fr-FR" sz="1300" i="1" dirty="0"/>
              <a:t>Constituent des modes d'obtention licite d'un secret des affaires : </a:t>
            </a:r>
            <a:br>
              <a:rPr lang="fr-FR" sz="1300" i="1" dirty="0"/>
            </a:br>
            <a:r>
              <a:rPr lang="fr-FR" sz="1300" i="1" dirty="0"/>
              <a:t>1° Une découverte ou une création indépendante ; </a:t>
            </a:r>
            <a:br>
              <a:rPr lang="fr-FR" sz="1300" i="1" dirty="0"/>
            </a:br>
            <a:r>
              <a:rPr lang="fr-FR" sz="1300" i="1" dirty="0"/>
              <a:t>2° L'observation, l'étude, le démontage ou le test d'un produit ou d'un objet qui a été mis à la disposition du public ou qui est de façon licite en possession de la personne qui obtient l'information, </a:t>
            </a:r>
            <a:r>
              <a:rPr lang="fr-FR" sz="1300" b="1" i="1" dirty="0"/>
              <a:t>sauf stipulation contractuelle interdisant ou limitant l'obtention du secret</a:t>
            </a:r>
            <a:r>
              <a:rPr lang="fr-FR" sz="1300" i="1" dirty="0"/>
              <a:t>. </a:t>
            </a:r>
            <a:endParaRPr lang="fr-FR" sz="1300" i="1" dirty="0">
              <a:cs typeface="Arial" pitchFamily="34" charset="0"/>
            </a:endParaRPr>
          </a:p>
          <a:p>
            <a:pPr marL="715963" lvl="1" indent="0">
              <a:buNone/>
              <a:defRPr/>
            </a:pPr>
            <a:endParaRPr lang="fr-FR" altLang="fr-FR" sz="1300" i="1" dirty="0">
              <a:cs typeface="Arial" pitchFamily="34" charset="0"/>
            </a:endParaRPr>
          </a:p>
          <a:p>
            <a:pPr lvl="1">
              <a:defRPr/>
            </a:pPr>
            <a:r>
              <a:rPr lang="fr-FR" altLang="fr-FR" sz="1300" dirty="0">
                <a:cs typeface="Arial" pitchFamily="34" charset="0"/>
              </a:rPr>
              <a:t>Le texte de la directive prévoyait :</a:t>
            </a:r>
          </a:p>
          <a:p>
            <a:pPr marL="360363" lvl="1" indent="0">
              <a:buNone/>
              <a:defRPr/>
            </a:pPr>
            <a:endParaRPr lang="fr-FR" altLang="fr-FR" sz="1300" dirty="0">
              <a:cs typeface="Arial" pitchFamily="34" charset="0"/>
            </a:endParaRPr>
          </a:p>
          <a:p>
            <a:pPr marL="1252538" lvl="1" indent="0">
              <a:buNone/>
              <a:defRPr/>
            </a:pPr>
            <a:r>
              <a:rPr lang="fr-FR" sz="1300" i="1" dirty="0"/>
              <a:t>…	l'observation, l'étude, le démontage ou le test d'un produit ou d'un objet qui a été mis à la disposition du public ou qui est de façon licite en possession de la personne qui obtient l'information </a:t>
            </a:r>
            <a:r>
              <a:rPr lang="fr-FR" sz="1300" b="1" i="1" dirty="0"/>
              <a:t>et qui </a:t>
            </a:r>
            <a:r>
              <a:rPr lang="fr-FR" sz="1300" i="1" dirty="0"/>
              <a:t>n'est pas </a:t>
            </a:r>
            <a:r>
              <a:rPr lang="fr-FR" sz="1300" b="1" i="1" dirty="0"/>
              <a:t>liée</a:t>
            </a:r>
            <a:r>
              <a:rPr lang="fr-FR" sz="1300" i="1" dirty="0"/>
              <a:t> par une </a:t>
            </a:r>
            <a:r>
              <a:rPr lang="fr-FR" sz="1300" b="1" i="1" dirty="0"/>
              <a:t>obligation juridiquement valide </a:t>
            </a:r>
            <a:r>
              <a:rPr lang="fr-FR" sz="1300" i="1" dirty="0"/>
              <a:t>de limiter l'obtention du secret d'affaires </a:t>
            </a:r>
            <a:endParaRPr lang="fr-FR" altLang="fr-FR" sz="1300" i="1" dirty="0"/>
          </a:p>
          <a:p>
            <a:pPr marL="715963" lvl="1" indent="0">
              <a:buNone/>
              <a:defRPr/>
            </a:pPr>
            <a:endParaRPr lang="fr-CA" altLang="fr-FR" sz="1300" dirty="0">
              <a:cs typeface="Arial" pitchFamily="34" charset="0"/>
            </a:endParaRPr>
          </a:p>
          <a:p>
            <a:pPr lvl="1">
              <a:defRPr/>
            </a:pPr>
            <a:r>
              <a:rPr lang="fr-FR" altLang="fr-FR" sz="1300" dirty="0">
                <a:cs typeface="Arial" pitchFamily="34" charset="0"/>
              </a:rPr>
              <a:t>Le reverse-engineering peut donc être encadré</a:t>
            </a:r>
          </a:p>
          <a:p>
            <a:pPr lvl="1">
              <a:defRPr/>
            </a:pPr>
            <a:endParaRPr lang="fr-FR" altLang="fr-FR" sz="1300" dirty="0">
              <a:cs typeface="Arial" pitchFamily="34" charset="0"/>
            </a:endParaRPr>
          </a:p>
          <a:p>
            <a:pPr marL="379413" indent="-379413">
              <a:defRPr/>
            </a:pPr>
            <a:r>
              <a:rPr lang="fr-FR" altLang="fr-FR" dirty="0">
                <a:solidFill>
                  <a:srgbClr val="FF0000"/>
                </a:solidFill>
                <a:cs typeface="Arial" pitchFamily="34" charset="0"/>
              </a:rPr>
              <a:t>Prescription</a:t>
            </a:r>
            <a:endParaRPr lang="fr-CA" altLang="fr-FR" sz="800" dirty="0">
              <a:cs typeface="Arial" pitchFamily="34" charset="0"/>
            </a:endParaRPr>
          </a:p>
          <a:p>
            <a:pPr marL="1165225" lvl="1" indent="0">
              <a:buNone/>
              <a:defRPr/>
            </a:pPr>
            <a:endParaRPr lang="fr-FR" sz="600" dirty="0">
              <a:cs typeface="Arial" pitchFamily="34" charset="0"/>
            </a:endParaRPr>
          </a:p>
          <a:p>
            <a:pPr marL="892175" lvl="1" indent="0">
              <a:buNone/>
              <a:defRPr/>
            </a:pPr>
            <a:r>
              <a:rPr lang="fr-FR" sz="1300" dirty="0">
                <a:cs typeface="Arial" pitchFamily="34" charset="0"/>
              </a:rPr>
              <a:t>Art. L. 152-2 : </a:t>
            </a:r>
            <a:r>
              <a:rPr lang="fr-FR" sz="1300" i="1" dirty="0"/>
              <a:t>Les actions relatives à une atteinte au secret des affaires sont prescrites par cinq ans </a:t>
            </a:r>
            <a:r>
              <a:rPr lang="fr-FR" sz="1300" b="1" i="1" dirty="0"/>
              <a:t>à compter des faits qui en sont la cause</a:t>
            </a:r>
            <a:endParaRPr lang="fr-FR" sz="1300" b="1" i="1" dirty="0">
              <a:cs typeface="Arial" pitchFamily="34" charset="0"/>
            </a:endParaRPr>
          </a:p>
          <a:p>
            <a:pPr lvl="2">
              <a:defRPr/>
            </a:pPr>
            <a:endParaRPr lang="fr-CA" altLang="fr-FR" sz="1300" dirty="0">
              <a:cs typeface="Arial" pitchFamily="34" charset="0"/>
            </a:endParaRPr>
          </a:p>
          <a:p>
            <a:pPr lvl="1">
              <a:defRPr/>
            </a:pPr>
            <a:r>
              <a:rPr lang="fr-FR" altLang="fr-FR" sz="1300" dirty="0">
                <a:cs typeface="Arial" pitchFamily="34" charset="0"/>
              </a:rPr>
              <a:t>Incohérent avec l’article 2224 du code civil (</a:t>
            </a:r>
            <a:r>
              <a:rPr lang="fr-FR" sz="1300" i="1" dirty="0"/>
              <a:t>« </a:t>
            </a:r>
            <a:r>
              <a:rPr lang="fr-FR" sz="1300" b="1" i="1" dirty="0"/>
              <a:t>à compter du jour où le titulaire d'un droit a connu ou aurait dû connaître les faits lui permettant de l'exercer</a:t>
            </a:r>
            <a:r>
              <a:rPr lang="fr-FR" sz="1300" i="1" dirty="0"/>
              <a:t> »)</a:t>
            </a:r>
            <a:endParaRPr lang="fr-FR" sz="1300" dirty="0"/>
          </a:p>
        </p:txBody>
      </p:sp>
    </p:spTree>
    <p:extLst>
      <p:ext uri="{BB962C8B-B14F-4D97-AF65-F5344CB8AC3E}">
        <p14:creationId xmlns:p14="http://schemas.microsoft.com/office/powerpoint/2010/main" val="5642523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Gide_Slides_Template_PAR_EN_Oct2013</Template>
  <TotalTime>13982</TotalTime>
  <Words>1193</Words>
  <Application>Microsoft Office PowerPoint</Application>
  <PresentationFormat>Format A4 (210 x 297 mm)</PresentationFormat>
  <Paragraphs>212</Paragraphs>
  <Slides>16</Slides>
  <Notes>2</Notes>
  <HiddenSlides>0</HiddenSlides>
  <MMClips>0</MMClips>
  <ScaleCrop>false</ScaleCrop>
  <HeadingPairs>
    <vt:vector size="6" baseType="variant">
      <vt:variant>
        <vt:lpstr>Polices utilisées</vt:lpstr>
      </vt:variant>
      <vt:variant>
        <vt:i4>4</vt:i4>
      </vt:variant>
      <vt:variant>
        <vt:lpstr>Thème</vt:lpstr>
      </vt:variant>
      <vt:variant>
        <vt:i4>2</vt:i4>
      </vt:variant>
      <vt:variant>
        <vt:lpstr>Titres des diapositives</vt:lpstr>
      </vt:variant>
      <vt:variant>
        <vt:i4>16</vt:i4>
      </vt:variant>
    </vt:vector>
  </HeadingPairs>
  <TitlesOfParts>
    <vt:vector size="22" baseType="lpstr">
      <vt:lpstr>Arial</vt:lpstr>
      <vt:lpstr>Calibri</vt:lpstr>
      <vt:lpstr>Wingdings</vt:lpstr>
      <vt:lpstr>Wingdings 2</vt:lpstr>
      <vt:lpstr>Thème Office</vt:lpstr>
      <vt:lpstr>Conception personnalisée</vt:lpstr>
      <vt:lpstr>Panorama de la PI ___________  Actualités 2018</vt:lpstr>
      <vt:lpstr>PLAN</vt:lpstr>
      <vt:lpstr>JUB</vt:lpstr>
      <vt:lpstr>Brexit</vt:lpstr>
      <vt:lpstr>Brexit</vt:lpstr>
      <vt:lpstr>Ordonnance n°2018-341 du 9 mai 2018 relative au BU et à la JUB</vt:lpstr>
      <vt:lpstr>Ordonnance n°2018-341 du 9 mai 2018 relative au BU et à la JU</vt:lpstr>
      <vt:lpstr>Loi n° 2018-670 du 30 juillet 2018 relative à la protection du secret des affaires</vt:lpstr>
      <vt:lpstr>Loi n° 2018-670 du 30 juillet 2018 relative à la protection du secret des affaires </vt:lpstr>
      <vt:lpstr>Loi du 30 juillet 2018 relative à la protection du secret des affaires </vt:lpstr>
      <vt:lpstr>Loi du 30 juillet 2018 relative à la protection du secret des affaires </vt:lpstr>
      <vt:lpstr>Projet de Loi PACTE</vt:lpstr>
      <vt:lpstr>OEB</vt:lpstr>
      <vt:lpstr>Jurisprudence Marques</vt:lpstr>
      <vt:lpstr>Jurisprudence Marques</vt:lpstr>
      <vt:lpstr>Présentation PowerPoint</vt:lpstr>
    </vt:vector>
  </TitlesOfParts>
  <Company>GLN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Tougane Loumeau</dc:creator>
  <cp:lastModifiedBy>sabine joyeux</cp:lastModifiedBy>
  <cp:revision>606</cp:revision>
  <cp:lastPrinted>2018-12-03T09:39:28Z</cp:lastPrinted>
  <dcterms:created xsi:type="dcterms:W3CDTF">2014-03-20T09:15:14Z</dcterms:created>
  <dcterms:modified xsi:type="dcterms:W3CDTF">2018-12-03T12:00:16Z</dcterms:modified>
</cp:coreProperties>
</file>