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9"/>
  </p:notesMasterIdLst>
  <p:sldIdLst>
    <p:sldId id="256" r:id="rId2"/>
    <p:sldId id="270" r:id="rId3"/>
    <p:sldId id="336" r:id="rId4"/>
    <p:sldId id="334" r:id="rId5"/>
    <p:sldId id="326" r:id="rId6"/>
    <p:sldId id="320" r:id="rId7"/>
    <p:sldId id="296" r:id="rId8"/>
    <p:sldId id="327" r:id="rId9"/>
    <p:sldId id="297" r:id="rId10"/>
    <p:sldId id="298" r:id="rId11"/>
    <p:sldId id="340" r:id="rId12"/>
    <p:sldId id="321" r:id="rId13"/>
    <p:sldId id="289" r:id="rId14"/>
    <p:sldId id="284" r:id="rId15"/>
    <p:sldId id="330" r:id="rId16"/>
    <p:sldId id="285" r:id="rId17"/>
    <p:sldId id="331" r:id="rId18"/>
    <p:sldId id="328" r:id="rId19"/>
    <p:sldId id="278" r:id="rId20"/>
    <p:sldId id="282" r:id="rId21"/>
    <p:sldId id="283" r:id="rId22"/>
    <p:sldId id="332" r:id="rId23"/>
    <p:sldId id="329" r:id="rId24"/>
    <p:sldId id="299" r:id="rId25"/>
    <p:sldId id="300" r:id="rId26"/>
    <p:sldId id="301" r:id="rId27"/>
    <p:sldId id="302" r:id="rId28"/>
    <p:sldId id="303" r:id="rId29"/>
    <p:sldId id="304" r:id="rId30"/>
    <p:sldId id="333" r:id="rId31"/>
    <p:sldId id="305" r:id="rId32"/>
    <p:sldId id="306" r:id="rId33"/>
    <p:sldId id="341" r:id="rId34"/>
    <p:sldId id="323" r:id="rId35"/>
    <p:sldId id="335" r:id="rId36"/>
    <p:sldId id="324" r:id="rId37"/>
    <p:sldId id="325" r:id="rId38"/>
    <p:sldId id="286" r:id="rId39"/>
    <p:sldId id="308" r:id="rId40"/>
    <p:sldId id="343" r:id="rId41"/>
    <p:sldId id="319" r:id="rId42"/>
    <p:sldId id="309" r:id="rId43"/>
    <p:sldId id="317" r:id="rId44"/>
    <p:sldId id="318" r:id="rId45"/>
    <p:sldId id="311" r:id="rId46"/>
    <p:sldId id="313" r:id="rId47"/>
    <p:sldId id="342" r:id="rId48"/>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46B50"/>
    <a:srgbClr val="0A9872"/>
    <a:srgbClr val="DBEDD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467"/>
    <p:restoredTop sz="94674"/>
  </p:normalViewPr>
  <p:slideViewPr>
    <p:cSldViewPr snapToGrid="0" snapToObjects="1">
      <p:cViewPr varScale="1">
        <p:scale>
          <a:sx n="124" d="100"/>
          <a:sy n="124" d="100"/>
        </p:scale>
        <p:origin x="936" y="16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1E65559-440F-0046-821D-B0C800A2D0D4}" type="datetimeFigureOut">
              <a:rPr lang="fr-FR" smtClean="0"/>
              <a:t>31/05/2022</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4245D51-ABE3-7C42-99BF-ACDEF18838A6}" type="slidenum">
              <a:rPr lang="fr-FR" smtClean="0"/>
              <a:t>‹N°›</a:t>
            </a:fld>
            <a:endParaRPr lang="fr-FR"/>
          </a:p>
        </p:txBody>
      </p:sp>
    </p:spTree>
    <p:extLst>
      <p:ext uri="{BB962C8B-B14F-4D97-AF65-F5344CB8AC3E}">
        <p14:creationId xmlns:p14="http://schemas.microsoft.com/office/powerpoint/2010/main" val="9597644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FDAAF00-2C55-AB43-A9B2-7F20E87AA238}"/>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4E910547-19E8-8944-AA63-30D6AF2566E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255E5E76-B0C2-684D-A57F-68448AA4E3B9}"/>
              </a:ext>
            </a:extLst>
          </p:cNvPr>
          <p:cNvSpPr>
            <a:spLocks noGrp="1"/>
          </p:cNvSpPr>
          <p:nvPr>
            <p:ph type="dt" sz="half" idx="10"/>
          </p:nvPr>
        </p:nvSpPr>
        <p:spPr/>
        <p:txBody>
          <a:bodyPr/>
          <a:lstStyle/>
          <a:p>
            <a:fld id="{210085A7-14B9-884E-8894-CC496D93BBAE}" type="datetime1">
              <a:rPr lang="fr-FR" smtClean="0"/>
              <a:t>31/05/2022</a:t>
            </a:fld>
            <a:endParaRPr lang="fr-FR"/>
          </a:p>
        </p:txBody>
      </p:sp>
      <p:sp>
        <p:nvSpPr>
          <p:cNvPr id="5" name="Espace réservé du pied de page 4">
            <a:extLst>
              <a:ext uri="{FF2B5EF4-FFF2-40B4-BE49-F238E27FC236}">
                <a16:creationId xmlns:a16="http://schemas.microsoft.com/office/drawing/2014/main" id="{9D187BC5-EC78-7745-9266-D13A538B5F5B}"/>
              </a:ext>
            </a:extLst>
          </p:cNvPr>
          <p:cNvSpPr>
            <a:spLocks noGrp="1"/>
          </p:cNvSpPr>
          <p:nvPr>
            <p:ph type="ftr" sz="quarter" idx="11"/>
          </p:nvPr>
        </p:nvSpPr>
        <p:spPr/>
        <p:txBody>
          <a:bodyPr/>
          <a:lstStyle/>
          <a:p>
            <a:r>
              <a:rPr lang="fr-FR"/>
              <a:t>Elisabeth Berthet, Avocat associé, 7 juin 2022</a:t>
            </a:r>
          </a:p>
        </p:txBody>
      </p:sp>
      <p:sp>
        <p:nvSpPr>
          <p:cNvPr id="6" name="Espace réservé du numéro de diapositive 5">
            <a:extLst>
              <a:ext uri="{FF2B5EF4-FFF2-40B4-BE49-F238E27FC236}">
                <a16:creationId xmlns:a16="http://schemas.microsoft.com/office/drawing/2014/main" id="{4230E38C-D049-C145-B19F-18B0D3A66523}"/>
              </a:ext>
            </a:extLst>
          </p:cNvPr>
          <p:cNvSpPr>
            <a:spLocks noGrp="1"/>
          </p:cNvSpPr>
          <p:nvPr>
            <p:ph type="sldNum" sz="quarter" idx="12"/>
          </p:nvPr>
        </p:nvSpPr>
        <p:spPr/>
        <p:txBody>
          <a:bodyPr/>
          <a:lstStyle/>
          <a:p>
            <a:fld id="{B4FF07C7-C679-D742-B653-F9FBC5EA3604}" type="slidenum">
              <a:rPr lang="fr-FR" smtClean="0"/>
              <a:t>‹N°›</a:t>
            </a:fld>
            <a:endParaRPr lang="fr-FR"/>
          </a:p>
        </p:txBody>
      </p:sp>
    </p:spTree>
    <p:extLst>
      <p:ext uri="{BB962C8B-B14F-4D97-AF65-F5344CB8AC3E}">
        <p14:creationId xmlns:p14="http://schemas.microsoft.com/office/powerpoint/2010/main" val="31422986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100AF8B-6D78-2E4F-92AB-A0120B320FE1}"/>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9340F5C3-A813-F346-9D57-C41129B0E1A3}"/>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6B9ABBD9-884E-E243-8137-ABEC1BD0A098}"/>
              </a:ext>
            </a:extLst>
          </p:cNvPr>
          <p:cNvSpPr>
            <a:spLocks noGrp="1"/>
          </p:cNvSpPr>
          <p:nvPr>
            <p:ph type="dt" sz="half" idx="10"/>
          </p:nvPr>
        </p:nvSpPr>
        <p:spPr/>
        <p:txBody>
          <a:bodyPr/>
          <a:lstStyle/>
          <a:p>
            <a:fld id="{186CB255-F8B6-FA49-9E1F-B0F55C4D7E31}" type="datetime1">
              <a:rPr lang="fr-FR" smtClean="0"/>
              <a:t>31/05/2022</a:t>
            </a:fld>
            <a:endParaRPr lang="fr-FR"/>
          </a:p>
        </p:txBody>
      </p:sp>
      <p:sp>
        <p:nvSpPr>
          <p:cNvPr id="5" name="Espace réservé du pied de page 4">
            <a:extLst>
              <a:ext uri="{FF2B5EF4-FFF2-40B4-BE49-F238E27FC236}">
                <a16:creationId xmlns:a16="http://schemas.microsoft.com/office/drawing/2014/main" id="{72647CB4-EDD0-F246-966A-6FA2A068AC7D}"/>
              </a:ext>
            </a:extLst>
          </p:cNvPr>
          <p:cNvSpPr>
            <a:spLocks noGrp="1"/>
          </p:cNvSpPr>
          <p:nvPr>
            <p:ph type="ftr" sz="quarter" idx="11"/>
          </p:nvPr>
        </p:nvSpPr>
        <p:spPr/>
        <p:txBody>
          <a:bodyPr/>
          <a:lstStyle/>
          <a:p>
            <a:r>
              <a:rPr lang="fr-FR"/>
              <a:t>Elisabeth Berthet, Avocat associé, 7 juin 2022</a:t>
            </a:r>
          </a:p>
        </p:txBody>
      </p:sp>
      <p:sp>
        <p:nvSpPr>
          <p:cNvPr id="6" name="Espace réservé du numéro de diapositive 5">
            <a:extLst>
              <a:ext uri="{FF2B5EF4-FFF2-40B4-BE49-F238E27FC236}">
                <a16:creationId xmlns:a16="http://schemas.microsoft.com/office/drawing/2014/main" id="{C6066795-7BD8-464C-BE5B-06E1E03D1106}"/>
              </a:ext>
            </a:extLst>
          </p:cNvPr>
          <p:cNvSpPr>
            <a:spLocks noGrp="1"/>
          </p:cNvSpPr>
          <p:nvPr>
            <p:ph type="sldNum" sz="quarter" idx="12"/>
          </p:nvPr>
        </p:nvSpPr>
        <p:spPr/>
        <p:txBody>
          <a:bodyPr/>
          <a:lstStyle/>
          <a:p>
            <a:fld id="{B4FF07C7-C679-D742-B653-F9FBC5EA3604}" type="slidenum">
              <a:rPr lang="fr-FR" smtClean="0"/>
              <a:t>‹N°›</a:t>
            </a:fld>
            <a:endParaRPr lang="fr-FR"/>
          </a:p>
        </p:txBody>
      </p:sp>
    </p:spTree>
    <p:extLst>
      <p:ext uri="{BB962C8B-B14F-4D97-AF65-F5344CB8AC3E}">
        <p14:creationId xmlns:p14="http://schemas.microsoft.com/office/powerpoint/2010/main" val="29958354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D1D08731-53F0-4841-9238-765D327C092D}"/>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666AE087-D3D3-E942-B872-A4616DC788E8}"/>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07F7ED22-4952-684B-BD44-EAB00F1C7D15}"/>
              </a:ext>
            </a:extLst>
          </p:cNvPr>
          <p:cNvSpPr>
            <a:spLocks noGrp="1"/>
          </p:cNvSpPr>
          <p:nvPr>
            <p:ph type="dt" sz="half" idx="10"/>
          </p:nvPr>
        </p:nvSpPr>
        <p:spPr/>
        <p:txBody>
          <a:bodyPr/>
          <a:lstStyle/>
          <a:p>
            <a:fld id="{878AAB01-3359-9445-9495-9DEE5934E139}" type="datetime1">
              <a:rPr lang="fr-FR" smtClean="0"/>
              <a:t>31/05/2022</a:t>
            </a:fld>
            <a:endParaRPr lang="fr-FR"/>
          </a:p>
        </p:txBody>
      </p:sp>
      <p:sp>
        <p:nvSpPr>
          <p:cNvPr id="5" name="Espace réservé du pied de page 4">
            <a:extLst>
              <a:ext uri="{FF2B5EF4-FFF2-40B4-BE49-F238E27FC236}">
                <a16:creationId xmlns:a16="http://schemas.microsoft.com/office/drawing/2014/main" id="{0613D454-8243-B943-A815-1FAFBA7D3318}"/>
              </a:ext>
            </a:extLst>
          </p:cNvPr>
          <p:cNvSpPr>
            <a:spLocks noGrp="1"/>
          </p:cNvSpPr>
          <p:nvPr>
            <p:ph type="ftr" sz="quarter" idx="11"/>
          </p:nvPr>
        </p:nvSpPr>
        <p:spPr/>
        <p:txBody>
          <a:bodyPr/>
          <a:lstStyle/>
          <a:p>
            <a:r>
              <a:rPr lang="fr-FR"/>
              <a:t>Elisabeth Berthet, Avocat associé, 7 juin 2022</a:t>
            </a:r>
          </a:p>
        </p:txBody>
      </p:sp>
      <p:sp>
        <p:nvSpPr>
          <p:cNvPr id="6" name="Espace réservé du numéro de diapositive 5">
            <a:extLst>
              <a:ext uri="{FF2B5EF4-FFF2-40B4-BE49-F238E27FC236}">
                <a16:creationId xmlns:a16="http://schemas.microsoft.com/office/drawing/2014/main" id="{7213EBD5-7AFC-3C4D-8F96-00C6B7C7A870}"/>
              </a:ext>
            </a:extLst>
          </p:cNvPr>
          <p:cNvSpPr>
            <a:spLocks noGrp="1"/>
          </p:cNvSpPr>
          <p:nvPr>
            <p:ph type="sldNum" sz="quarter" idx="12"/>
          </p:nvPr>
        </p:nvSpPr>
        <p:spPr/>
        <p:txBody>
          <a:bodyPr/>
          <a:lstStyle/>
          <a:p>
            <a:fld id="{B4FF07C7-C679-D742-B653-F9FBC5EA3604}" type="slidenum">
              <a:rPr lang="fr-FR" smtClean="0"/>
              <a:t>‹N°›</a:t>
            </a:fld>
            <a:endParaRPr lang="fr-FR"/>
          </a:p>
        </p:txBody>
      </p:sp>
    </p:spTree>
    <p:extLst>
      <p:ext uri="{BB962C8B-B14F-4D97-AF65-F5344CB8AC3E}">
        <p14:creationId xmlns:p14="http://schemas.microsoft.com/office/powerpoint/2010/main" val="39416260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8221CEC-7A14-5F4A-946F-830B2DCAB633}"/>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CFCF7BDC-D4EA-844E-82A8-13E7EBD098A1}"/>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84BC2E83-079C-964A-AF28-FA4DE00EB797}"/>
              </a:ext>
            </a:extLst>
          </p:cNvPr>
          <p:cNvSpPr>
            <a:spLocks noGrp="1"/>
          </p:cNvSpPr>
          <p:nvPr>
            <p:ph type="dt" sz="half" idx="10"/>
          </p:nvPr>
        </p:nvSpPr>
        <p:spPr/>
        <p:txBody>
          <a:bodyPr/>
          <a:lstStyle/>
          <a:p>
            <a:fld id="{4F834671-AF9F-BE47-8BE6-06B0BDC6463C}" type="datetime1">
              <a:rPr lang="fr-FR" smtClean="0"/>
              <a:t>31/05/2022</a:t>
            </a:fld>
            <a:endParaRPr lang="fr-FR"/>
          </a:p>
        </p:txBody>
      </p:sp>
      <p:sp>
        <p:nvSpPr>
          <p:cNvPr id="5" name="Espace réservé du pied de page 4">
            <a:extLst>
              <a:ext uri="{FF2B5EF4-FFF2-40B4-BE49-F238E27FC236}">
                <a16:creationId xmlns:a16="http://schemas.microsoft.com/office/drawing/2014/main" id="{9AEEBA80-5B7D-3C42-934D-BF9BEF71CB3B}"/>
              </a:ext>
            </a:extLst>
          </p:cNvPr>
          <p:cNvSpPr>
            <a:spLocks noGrp="1"/>
          </p:cNvSpPr>
          <p:nvPr>
            <p:ph type="ftr" sz="quarter" idx="11"/>
          </p:nvPr>
        </p:nvSpPr>
        <p:spPr/>
        <p:txBody>
          <a:bodyPr/>
          <a:lstStyle/>
          <a:p>
            <a:r>
              <a:rPr lang="fr-FR"/>
              <a:t>Elisabeth Berthet, Avocat associé, 7 juin 2022</a:t>
            </a:r>
          </a:p>
        </p:txBody>
      </p:sp>
      <p:sp>
        <p:nvSpPr>
          <p:cNvPr id="6" name="Espace réservé du numéro de diapositive 5">
            <a:extLst>
              <a:ext uri="{FF2B5EF4-FFF2-40B4-BE49-F238E27FC236}">
                <a16:creationId xmlns:a16="http://schemas.microsoft.com/office/drawing/2014/main" id="{912BE86D-63F0-1A49-9FEA-2CACA5B82F7C}"/>
              </a:ext>
            </a:extLst>
          </p:cNvPr>
          <p:cNvSpPr>
            <a:spLocks noGrp="1"/>
          </p:cNvSpPr>
          <p:nvPr>
            <p:ph type="sldNum" sz="quarter" idx="12"/>
          </p:nvPr>
        </p:nvSpPr>
        <p:spPr/>
        <p:txBody>
          <a:bodyPr/>
          <a:lstStyle/>
          <a:p>
            <a:fld id="{B4FF07C7-C679-D742-B653-F9FBC5EA3604}" type="slidenum">
              <a:rPr lang="fr-FR" smtClean="0"/>
              <a:t>‹N°›</a:t>
            </a:fld>
            <a:endParaRPr lang="fr-FR"/>
          </a:p>
        </p:txBody>
      </p:sp>
    </p:spTree>
    <p:extLst>
      <p:ext uri="{BB962C8B-B14F-4D97-AF65-F5344CB8AC3E}">
        <p14:creationId xmlns:p14="http://schemas.microsoft.com/office/powerpoint/2010/main" val="25470312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92CC09B-841F-F74B-AE75-10BE13847562}"/>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B599FD7C-0659-CF40-B9E4-F80179179AB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0A4630E3-5A73-E14C-9CF2-E7087A950129}"/>
              </a:ext>
            </a:extLst>
          </p:cNvPr>
          <p:cNvSpPr>
            <a:spLocks noGrp="1"/>
          </p:cNvSpPr>
          <p:nvPr>
            <p:ph type="dt" sz="half" idx="10"/>
          </p:nvPr>
        </p:nvSpPr>
        <p:spPr/>
        <p:txBody>
          <a:bodyPr/>
          <a:lstStyle/>
          <a:p>
            <a:fld id="{79D5AA86-5A7B-A147-98A3-82192266FEBD}" type="datetime1">
              <a:rPr lang="fr-FR" smtClean="0"/>
              <a:t>31/05/2022</a:t>
            </a:fld>
            <a:endParaRPr lang="fr-FR"/>
          </a:p>
        </p:txBody>
      </p:sp>
      <p:sp>
        <p:nvSpPr>
          <p:cNvPr id="5" name="Espace réservé du pied de page 4">
            <a:extLst>
              <a:ext uri="{FF2B5EF4-FFF2-40B4-BE49-F238E27FC236}">
                <a16:creationId xmlns:a16="http://schemas.microsoft.com/office/drawing/2014/main" id="{B1F2F3B7-F2C2-B649-A143-3A01067FB341}"/>
              </a:ext>
            </a:extLst>
          </p:cNvPr>
          <p:cNvSpPr>
            <a:spLocks noGrp="1"/>
          </p:cNvSpPr>
          <p:nvPr>
            <p:ph type="ftr" sz="quarter" idx="11"/>
          </p:nvPr>
        </p:nvSpPr>
        <p:spPr/>
        <p:txBody>
          <a:bodyPr/>
          <a:lstStyle/>
          <a:p>
            <a:r>
              <a:rPr lang="fr-FR"/>
              <a:t>Elisabeth Berthet, Avocat associé, 7 juin 2022</a:t>
            </a:r>
          </a:p>
        </p:txBody>
      </p:sp>
      <p:sp>
        <p:nvSpPr>
          <p:cNvPr id="6" name="Espace réservé du numéro de diapositive 5">
            <a:extLst>
              <a:ext uri="{FF2B5EF4-FFF2-40B4-BE49-F238E27FC236}">
                <a16:creationId xmlns:a16="http://schemas.microsoft.com/office/drawing/2014/main" id="{FF5633DD-5E89-D544-860F-616CFCA59CCB}"/>
              </a:ext>
            </a:extLst>
          </p:cNvPr>
          <p:cNvSpPr>
            <a:spLocks noGrp="1"/>
          </p:cNvSpPr>
          <p:nvPr>
            <p:ph type="sldNum" sz="quarter" idx="12"/>
          </p:nvPr>
        </p:nvSpPr>
        <p:spPr/>
        <p:txBody>
          <a:bodyPr/>
          <a:lstStyle/>
          <a:p>
            <a:fld id="{B4FF07C7-C679-D742-B653-F9FBC5EA3604}" type="slidenum">
              <a:rPr lang="fr-FR" smtClean="0"/>
              <a:t>‹N°›</a:t>
            </a:fld>
            <a:endParaRPr lang="fr-FR"/>
          </a:p>
        </p:txBody>
      </p:sp>
    </p:spTree>
    <p:extLst>
      <p:ext uri="{BB962C8B-B14F-4D97-AF65-F5344CB8AC3E}">
        <p14:creationId xmlns:p14="http://schemas.microsoft.com/office/powerpoint/2010/main" val="11691960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4CCD284-7436-844A-8177-F164886E420F}"/>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FB291462-A7DC-904A-8170-9202EE3FFE28}"/>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76A79ED8-0783-CC4A-B701-68FBC2FBBBE4}"/>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987987AD-577B-7E45-BCD8-8FC11BA9A95E}"/>
              </a:ext>
            </a:extLst>
          </p:cNvPr>
          <p:cNvSpPr>
            <a:spLocks noGrp="1"/>
          </p:cNvSpPr>
          <p:nvPr>
            <p:ph type="dt" sz="half" idx="10"/>
          </p:nvPr>
        </p:nvSpPr>
        <p:spPr/>
        <p:txBody>
          <a:bodyPr/>
          <a:lstStyle/>
          <a:p>
            <a:fld id="{40FEB8BF-9EC8-BD4B-9FCC-969F13C98D9C}" type="datetime1">
              <a:rPr lang="fr-FR" smtClean="0"/>
              <a:t>31/05/2022</a:t>
            </a:fld>
            <a:endParaRPr lang="fr-FR"/>
          </a:p>
        </p:txBody>
      </p:sp>
      <p:sp>
        <p:nvSpPr>
          <p:cNvPr id="6" name="Espace réservé du pied de page 5">
            <a:extLst>
              <a:ext uri="{FF2B5EF4-FFF2-40B4-BE49-F238E27FC236}">
                <a16:creationId xmlns:a16="http://schemas.microsoft.com/office/drawing/2014/main" id="{018670EE-6504-814F-9EC2-85B944FAA19E}"/>
              </a:ext>
            </a:extLst>
          </p:cNvPr>
          <p:cNvSpPr>
            <a:spLocks noGrp="1"/>
          </p:cNvSpPr>
          <p:nvPr>
            <p:ph type="ftr" sz="quarter" idx="11"/>
          </p:nvPr>
        </p:nvSpPr>
        <p:spPr/>
        <p:txBody>
          <a:bodyPr/>
          <a:lstStyle/>
          <a:p>
            <a:r>
              <a:rPr lang="fr-FR"/>
              <a:t>Elisabeth Berthet, Avocat associé, 7 juin 2022</a:t>
            </a:r>
          </a:p>
        </p:txBody>
      </p:sp>
      <p:sp>
        <p:nvSpPr>
          <p:cNvPr id="7" name="Espace réservé du numéro de diapositive 6">
            <a:extLst>
              <a:ext uri="{FF2B5EF4-FFF2-40B4-BE49-F238E27FC236}">
                <a16:creationId xmlns:a16="http://schemas.microsoft.com/office/drawing/2014/main" id="{ABFB1384-BC11-B64B-9396-0853CDD0AF21}"/>
              </a:ext>
            </a:extLst>
          </p:cNvPr>
          <p:cNvSpPr>
            <a:spLocks noGrp="1"/>
          </p:cNvSpPr>
          <p:nvPr>
            <p:ph type="sldNum" sz="quarter" idx="12"/>
          </p:nvPr>
        </p:nvSpPr>
        <p:spPr/>
        <p:txBody>
          <a:bodyPr/>
          <a:lstStyle/>
          <a:p>
            <a:fld id="{B4FF07C7-C679-D742-B653-F9FBC5EA3604}" type="slidenum">
              <a:rPr lang="fr-FR" smtClean="0"/>
              <a:t>‹N°›</a:t>
            </a:fld>
            <a:endParaRPr lang="fr-FR"/>
          </a:p>
        </p:txBody>
      </p:sp>
    </p:spTree>
    <p:extLst>
      <p:ext uri="{BB962C8B-B14F-4D97-AF65-F5344CB8AC3E}">
        <p14:creationId xmlns:p14="http://schemas.microsoft.com/office/powerpoint/2010/main" val="39928092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19B66D3-1C9A-734D-9878-7B4B965AAEA9}"/>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6B40DD91-0F99-5447-BE33-75FCE73F21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8675D673-C441-494E-88F1-C4FEB4D06783}"/>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98EEB8C7-1F32-1E42-9161-9CF94AA2490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4FE869FF-6A29-A844-81B4-3E6123D7AFC4}"/>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10812B75-B8E3-F646-8084-24FDCA6D3858}"/>
              </a:ext>
            </a:extLst>
          </p:cNvPr>
          <p:cNvSpPr>
            <a:spLocks noGrp="1"/>
          </p:cNvSpPr>
          <p:nvPr>
            <p:ph type="dt" sz="half" idx="10"/>
          </p:nvPr>
        </p:nvSpPr>
        <p:spPr/>
        <p:txBody>
          <a:bodyPr/>
          <a:lstStyle/>
          <a:p>
            <a:fld id="{FDD07C25-09E7-764A-A28E-7C6545921796}" type="datetime1">
              <a:rPr lang="fr-FR" smtClean="0"/>
              <a:t>31/05/2022</a:t>
            </a:fld>
            <a:endParaRPr lang="fr-FR"/>
          </a:p>
        </p:txBody>
      </p:sp>
      <p:sp>
        <p:nvSpPr>
          <p:cNvPr id="8" name="Espace réservé du pied de page 7">
            <a:extLst>
              <a:ext uri="{FF2B5EF4-FFF2-40B4-BE49-F238E27FC236}">
                <a16:creationId xmlns:a16="http://schemas.microsoft.com/office/drawing/2014/main" id="{1016EFD7-5EFB-374B-BDC2-C690FA9E5985}"/>
              </a:ext>
            </a:extLst>
          </p:cNvPr>
          <p:cNvSpPr>
            <a:spLocks noGrp="1"/>
          </p:cNvSpPr>
          <p:nvPr>
            <p:ph type="ftr" sz="quarter" idx="11"/>
          </p:nvPr>
        </p:nvSpPr>
        <p:spPr/>
        <p:txBody>
          <a:bodyPr/>
          <a:lstStyle/>
          <a:p>
            <a:r>
              <a:rPr lang="fr-FR"/>
              <a:t>Elisabeth Berthet, Avocat associé, 7 juin 2022</a:t>
            </a:r>
          </a:p>
        </p:txBody>
      </p:sp>
      <p:sp>
        <p:nvSpPr>
          <p:cNvPr id="9" name="Espace réservé du numéro de diapositive 8">
            <a:extLst>
              <a:ext uri="{FF2B5EF4-FFF2-40B4-BE49-F238E27FC236}">
                <a16:creationId xmlns:a16="http://schemas.microsoft.com/office/drawing/2014/main" id="{345325DC-FCF8-F040-8ECB-B79BFDAB971A}"/>
              </a:ext>
            </a:extLst>
          </p:cNvPr>
          <p:cNvSpPr>
            <a:spLocks noGrp="1"/>
          </p:cNvSpPr>
          <p:nvPr>
            <p:ph type="sldNum" sz="quarter" idx="12"/>
          </p:nvPr>
        </p:nvSpPr>
        <p:spPr/>
        <p:txBody>
          <a:bodyPr/>
          <a:lstStyle/>
          <a:p>
            <a:fld id="{B4FF07C7-C679-D742-B653-F9FBC5EA3604}" type="slidenum">
              <a:rPr lang="fr-FR" smtClean="0"/>
              <a:t>‹N°›</a:t>
            </a:fld>
            <a:endParaRPr lang="fr-FR"/>
          </a:p>
        </p:txBody>
      </p:sp>
    </p:spTree>
    <p:extLst>
      <p:ext uri="{BB962C8B-B14F-4D97-AF65-F5344CB8AC3E}">
        <p14:creationId xmlns:p14="http://schemas.microsoft.com/office/powerpoint/2010/main" val="8208938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366C4C2-FAE8-5345-9331-53C0BC766041}"/>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F08904E6-9426-3448-9E16-B058C04F6B2D}"/>
              </a:ext>
            </a:extLst>
          </p:cNvPr>
          <p:cNvSpPr>
            <a:spLocks noGrp="1"/>
          </p:cNvSpPr>
          <p:nvPr>
            <p:ph type="dt" sz="half" idx="10"/>
          </p:nvPr>
        </p:nvSpPr>
        <p:spPr/>
        <p:txBody>
          <a:bodyPr/>
          <a:lstStyle/>
          <a:p>
            <a:fld id="{FCF06A74-232D-BF4E-BE1F-9CBF1828E36F}" type="datetime1">
              <a:rPr lang="fr-FR" smtClean="0"/>
              <a:t>31/05/2022</a:t>
            </a:fld>
            <a:endParaRPr lang="fr-FR"/>
          </a:p>
        </p:txBody>
      </p:sp>
      <p:sp>
        <p:nvSpPr>
          <p:cNvPr id="4" name="Espace réservé du pied de page 3">
            <a:extLst>
              <a:ext uri="{FF2B5EF4-FFF2-40B4-BE49-F238E27FC236}">
                <a16:creationId xmlns:a16="http://schemas.microsoft.com/office/drawing/2014/main" id="{7E290CD5-DF6D-0F48-B05B-E1E3C2E6ABCD}"/>
              </a:ext>
            </a:extLst>
          </p:cNvPr>
          <p:cNvSpPr>
            <a:spLocks noGrp="1"/>
          </p:cNvSpPr>
          <p:nvPr>
            <p:ph type="ftr" sz="quarter" idx="11"/>
          </p:nvPr>
        </p:nvSpPr>
        <p:spPr/>
        <p:txBody>
          <a:bodyPr/>
          <a:lstStyle/>
          <a:p>
            <a:r>
              <a:rPr lang="fr-FR"/>
              <a:t>Elisabeth Berthet, Avocat associé, 7 juin 2022</a:t>
            </a:r>
          </a:p>
        </p:txBody>
      </p:sp>
      <p:sp>
        <p:nvSpPr>
          <p:cNvPr id="5" name="Espace réservé du numéro de diapositive 4">
            <a:extLst>
              <a:ext uri="{FF2B5EF4-FFF2-40B4-BE49-F238E27FC236}">
                <a16:creationId xmlns:a16="http://schemas.microsoft.com/office/drawing/2014/main" id="{6ABCACB9-D9E6-294D-B2AF-C27CD68E28FD}"/>
              </a:ext>
            </a:extLst>
          </p:cNvPr>
          <p:cNvSpPr>
            <a:spLocks noGrp="1"/>
          </p:cNvSpPr>
          <p:nvPr>
            <p:ph type="sldNum" sz="quarter" idx="12"/>
          </p:nvPr>
        </p:nvSpPr>
        <p:spPr/>
        <p:txBody>
          <a:bodyPr/>
          <a:lstStyle/>
          <a:p>
            <a:fld id="{B4FF07C7-C679-D742-B653-F9FBC5EA3604}" type="slidenum">
              <a:rPr lang="fr-FR" smtClean="0"/>
              <a:t>‹N°›</a:t>
            </a:fld>
            <a:endParaRPr lang="fr-FR"/>
          </a:p>
        </p:txBody>
      </p:sp>
    </p:spTree>
    <p:extLst>
      <p:ext uri="{BB962C8B-B14F-4D97-AF65-F5344CB8AC3E}">
        <p14:creationId xmlns:p14="http://schemas.microsoft.com/office/powerpoint/2010/main" val="31833163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C0DF548B-2424-E049-B9B7-E0E76D5192E1}"/>
              </a:ext>
            </a:extLst>
          </p:cNvPr>
          <p:cNvSpPr>
            <a:spLocks noGrp="1"/>
          </p:cNvSpPr>
          <p:nvPr>
            <p:ph type="dt" sz="half" idx="10"/>
          </p:nvPr>
        </p:nvSpPr>
        <p:spPr/>
        <p:txBody>
          <a:bodyPr/>
          <a:lstStyle/>
          <a:p>
            <a:fld id="{8BD225A9-B681-284C-863A-896B982B91FC}" type="datetime1">
              <a:rPr lang="fr-FR" smtClean="0"/>
              <a:t>31/05/2022</a:t>
            </a:fld>
            <a:endParaRPr lang="fr-FR"/>
          </a:p>
        </p:txBody>
      </p:sp>
      <p:sp>
        <p:nvSpPr>
          <p:cNvPr id="3" name="Espace réservé du pied de page 2">
            <a:extLst>
              <a:ext uri="{FF2B5EF4-FFF2-40B4-BE49-F238E27FC236}">
                <a16:creationId xmlns:a16="http://schemas.microsoft.com/office/drawing/2014/main" id="{F4FD3CAE-E507-254F-A570-8610B767CC76}"/>
              </a:ext>
            </a:extLst>
          </p:cNvPr>
          <p:cNvSpPr>
            <a:spLocks noGrp="1"/>
          </p:cNvSpPr>
          <p:nvPr>
            <p:ph type="ftr" sz="quarter" idx="11"/>
          </p:nvPr>
        </p:nvSpPr>
        <p:spPr/>
        <p:txBody>
          <a:bodyPr/>
          <a:lstStyle/>
          <a:p>
            <a:r>
              <a:rPr lang="fr-FR"/>
              <a:t>Elisabeth Berthet, Avocat associé, 7 juin 2022</a:t>
            </a:r>
          </a:p>
        </p:txBody>
      </p:sp>
      <p:sp>
        <p:nvSpPr>
          <p:cNvPr id="4" name="Espace réservé du numéro de diapositive 3">
            <a:extLst>
              <a:ext uri="{FF2B5EF4-FFF2-40B4-BE49-F238E27FC236}">
                <a16:creationId xmlns:a16="http://schemas.microsoft.com/office/drawing/2014/main" id="{10238D2D-B968-C24B-90EB-1A5DA9F7EF91}"/>
              </a:ext>
            </a:extLst>
          </p:cNvPr>
          <p:cNvSpPr>
            <a:spLocks noGrp="1"/>
          </p:cNvSpPr>
          <p:nvPr>
            <p:ph type="sldNum" sz="quarter" idx="12"/>
          </p:nvPr>
        </p:nvSpPr>
        <p:spPr/>
        <p:txBody>
          <a:bodyPr/>
          <a:lstStyle/>
          <a:p>
            <a:fld id="{B4FF07C7-C679-D742-B653-F9FBC5EA3604}" type="slidenum">
              <a:rPr lang="fr-FR" smtClean="0"/>
              <a:t>‹N°›</a:t>
            </a:fld>
            <a:endParaRPr lang="fr-FR"/>
          </a:p>
        </p:txBody>
      </p:sp>
    </p:spTree>
    <p:extLst>
      <p:ext uri="{BB962C8B-B14F-4D97-AF65-F5344CB8AC3E}">
        <p14:creationId xmlns:p14="http://schemas.microsoft.com/office/powerpoint/2010/main" val="26346625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D5B6213-9B73-8344-881A-191BC314BE8A}"/>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3265FEB3-0713-BF42-9948-546D2FD84FF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6739E1D0-859F-BD4C-9677-F0E0F9237B7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94436C05-F53E-D14F-9AA7-E635B225858C}"/>
              </a:ext>
            </a:extLst>
          </p:cNvPr>
          <p:cNvSpPr>
            <a:spLocks noGrp="1"/>
          </p:cNvSpPr>
          <p:nvPr>
            <p:ph type="dt" sz="half" idx="10"/>
          </p:nvPr>
        </p:nvSpPr>
        <p:spPr/>
        <p:txBody>
          <a:bodyPr/>
          <a:lstStyle/>
          <a:p>
            <a:fld id="{C3147501-2697-074D-A180-B9DF2D8DF7E5}" type="datetime1">
              <a:rPr lang="fr-FR" smtClean="0"/>
              <a:t>31/05/2022</a:t>
            </a:fld>
            <a:endParaRPr lang="fr-FR"/>
          </a:p>
        </p:txBody>
      </p:sp>
      <p:sp>
        <p:nvSpPr>
          <p:cNvPr id="6" name="Espace réservé du pied de page 5">
            <a:extLst>
              <a:ext uri="{FF2B5EF4-FFF2-40B4-BE49-F238E27FC236}">
                <a16:creationId xmlns:a16="http://schemas.microsoft.com/office/drawing/2014/main" id="{5060D0DC-F8FF-7841-BF76-0B21F097F255}"/>
              </a:ext>
            </a:extLst>
          </p:cNvPr>
          <p:cNvSpPr>
            <a:spLocks noGrp="1"/>
          </p:cNvSpPr>
          <p:nvPr>
            <p:ph type="ftr" sz="quarter" idx="11"/>
          </p:nvPr>
        </p:nvSpPr>
        <p:spPr/>
        <p:txBody>
          <a:bodyPr/>
          <a:lstStyle/>
          <a:p>
            <a:r>
              <a:rPr lang="fr-FR"/>
              <a:t>Elisabeth Berthet, Avocat associé, 7 juin 2022</a:t>
            </a:r>
          </a:p>
        </p:txBody>
      </p:sp>
      <p:sp>
        <p:nvSpPr>
          <p:cNvPr id="7" name="Espace réservé du numéro de diapositive 6">
            <a:extLst>
              <a:ext uri="{FF2B5EF4-FFF2-40B4-BE49-F238E27FC236}">
                <a16:creationId xmlns:a16="http://schemas.microsoft.com/office/drawing/2014/main" id="{E15DC725-9831-234F-B7F4-E9307DADD2F3}"/>
              </a:ext>
            </a:extLst>
          </p:cNvPr>
          <p:cNvSpPr>
            <a:spLocks noGrp="1"/>
          </p:cNvSpPr>
          <p:nvPr>
            <p:ph type="sldNum" sz="quarter" idx="12"/>
          </p:nvPr>
        </p:nvSpPr>
        <p:spPr/>
        <p:txBody>
          <a:bodyPr/>
          <a:lstStyle/>
          <a:p>
            <a:fld id="{B4FF07C7-C679-D742-B653-F9FBC5EA3604}" type="slidenum">
              <a:rPr lang="fr-FR" smtClean="0"/>
              <a:t>‹N°›</a:t>
            </a:fld>
            <a:endParaRPr lang="fr-FR"/>
          </a:p>
        </p:txBody>
      </p:sp>
    </p:spTree>
    <p:extLst>
      <p:ext uri="{BB962C8B-B14F-4D97-AF65-F5344CB8AC3E}">
        <p14:creationId xmlns:p14="http://schemas.microsoft.com/office/powerpoint/2010/main" val="32496821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16D16D2-7386-214B-9054-7950302E3577}"/>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B781F2A3-5652-A74A-AF19-04D61A22D71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518CDC88-BB60-4C4E-A48C-FB85E47B75D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6A5A1BE5-7A2E-0244-B53E-ABAF64D0DDFA}"/>
              </a:ext>
            </a:extLst>
          </p:cNvPr>
          <p:cNvSpPr>
            <a:spLocks noGrp="1"/>
          </p:cNvSpPr>
          <p:nvPr>
            <p:ph type="dt" sz="half" idx="10"/>
          </p:nvPr>
        </p:nvSpPr>
        <p:spPr/>
        <p:txBody>
          <a:bodyPr/>
          <a:lstStyle/>
          <a:p>
            <a:fld id="{B4923ED6-BA14-7F4B-8F15-A3C6A3332DD5}" type="datetime1">
              <a:rPr lang="fr-FR" smtClean="0"/>
              <a:t>31/05/2022</a:t>
            </a:fld>
            <a:endParaRPr lang="fr-FR"/>
          </a:p>
        </p:txBody>
      </p:sp>
      <p:sp>
        <p:nvSpPr>
          <p:cNvPr id="6" name="Espace réservé du pied de page 5">
            <a:extLst>
              <a:ext uri="{FF2B5EF4-FFF2-40B4-BE49-F238E27FC236}">
                <a16:creationId xmlns:a16="http://schemas.microsoft.com/office/drawing/2014/main" id="{2327816A-651F-204B-A753-745F94BA2A51}"/>
              </a:ext>
            </a:extLst>
          </p:cNvPr>
          <p:cNvSpPr>
            <a:spLocks noGrp="1"/>
          </p:cNvSpPr>
          <p:nvPr>
            <p:ph type="ftr" sz="quarter" idx="11"/>
          </p:nvPr>
        </p:nvSpPr>
        <p:spPr/>
        <p:txBody>
          <a:bodyPr/>
          <a:lstStyle/>
          <a:p>
            <a:r>
              <a:rPr lang="fr-FR"/>
              <a:t>Elisabeth Berthet, Avocat associé, 7 juin 2022</a:t>
            </a:r>
          </a:p>
        </p:txBody>
      </p:sp>
      <p:sp>
        <p:nvSpPr>
          <p:cNvPr id="7" name="Espace réservé du numéro de diapositive 6">
            <a:extLst>
              <a:ext uri="{FF2B5EF4-FFF2-40B4-BE49-F238E27FC236}">
                <a16:creationId xmlns:a16="http://schemas.microsoft.com/office/drawing/2014/main" id="{FFB31640-FDC9-DE49-97D8-C3E4E583635E}"/>
              </a:ext>
            </a:extLst>
          </p:cNvPr>
          <p:cNvSpPr>
            <a:spLocks noGrp="1"/>
          </p:cNvSpPr>
          <p:nvPr>
            <p:ph type="sldNum" sz="quarter" idx="12"/>
          </p:nvPr>
        </p:nvSpPr>
        <p:spPr/>
        <p:txBody>
          <a:bodyPr/>
          <a:lstStyle/>
          <a:p>
            <a:fld id="{B4FF07C7-C679-D742-B653-F9FBC5EA3604}" type="slidenum">
              <a:rPr lang="fr-FR" smtClean="0"/>
              <a:t>‹N°›</a:t>
            </a:fld>
            <a:endParaRPr lang="fr-FR"/>
          </a:p>
        </p:txBody>
      </p:sp>
    </p:spTree>
    <p:extLst>
      <p:ext uri="{BB962C8B-B14F-4D97-AF65-F5344CB8AC3E}">
        <p14:creationId xmlns:p14="http://schemas.microsoft.com/office/powerpoint/2010/main" val="6702784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7E8AE229-88B6-504A-AF93-17C36955CE9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26197A78-0663-4445-AD4B-81A3F38C181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616C8CB0-F2C9-9644-A5DC-73416118B21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91D30D-AC4B-4543-8A2F-76598556856D}" type="datetime1">
              <a:rPr lang="fr-FR" smtClean="0"/>
              <a:t>31/05/2022</a:t>
            </a:fld>
            <a:endParaRPr lang="fr-FR"/>
          </a:p>
        </p:txBody>
      </p:sp>
      <p:sp>
        <p:nvSpPr>
          <p:cNvPr id="5" name="Espace réservé du pied de page 4">
            <a:extLst>
              <a:ext uri="{FF2B5EF4-FFF2-40B4-BE49-F238E27FC236}">
                <a16:creationId xmlns:a16="http://schemas.microsoft.com/office/drawing/2014/main" id="{41D88B78-2D93-F649-8FAC-C898DF4670A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a:t>Elisabeth Berthet, Avocat associé, 7 juin 2022</a:t>
            </a:r>
          </a:p>
        </p:txBody>
      </p:sp>
      <p:sp>
        <p:nvSpPr>
          <p:cNvPr id="6" name="Espace réservé du numéro de diapositive 5">
            <a:extLst>
              <a:ext uri="{FF2B5EF4-FFF2-40B4-BE49-F238E27FC236}">
                <a16:creationId xmlns:a16="http://schemas.microsoft.com/office/drawing/2014/main" id="{F8169CAD-F8BC-E740-953A-292353048CF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FF07C7-C679-D742-B653-F9FBC5EA3604}" type="slidenum">
              <a:rPr lang="fr-FR" smtClean="0"/>
              <a:t>‹N°›</a:t>
            </a:fld>
            <a:endParaRPr lang="fr-FR"/>
          </a:p>
        </p:txBody>
      </p:sp>
      <p:sp>
        <p:nvSpPr>
          <p:cNvPr id="8" name="Shape 6">
            <a:extLst>
              <a:ext uri="{FF2B5EF4-FFF2-40B4-BE49-F238E27FC236}">
                <a16:creationId xmlns:a16="http://schemas.microsoft.com/office/drawing/2014/main" id="{F6C91E7B-8C22-6849-BC01-31E0834986AE}"/>
              </a:ext>
            </a:extLst>
          </p:cNvPr>
          <p:cNvSpPr/>
          <p:nvPr userDrawn="1"/>
        </p:nvSpPr>
        <p:spPr>
          <a:xfrm>
            <a:off x="10208895" y="4874895"/>
            <a:ext cx="1983105" cy="1983105"/>
          </a:xfrm>
          <a:custGeom>
            <a:avLst/>
            <a:gdLst/>
            <a:ahLst/>
            <a:cxnLst/>
            <a:rect l="0" t="0" r="0" b="0"/>
            <a:pathLst>
              <a:path w="1983511" h="1983498">
                <a:moveTo>
                  <a:pt x="1983511" y="0"/>
                </a:moveTo>
                <a:lnTo>
                  <a:pt x="1983511" y="1983498"/>
                </a:lnTo>
                <a:lnTo>
                  <a:pt x="0" y="1983498"/>
                </a:lnTo>
                <a:cubicBezTo>
                  <a:pt x="0" y="888047"/>
                  <a:pt x="888048" y="0"/>
                  <a:pt x="1983511" y="0"/>
                </a:cubicBezTo>
                <a:close/>
              </a:path>
            </a:pathLst>
          </a:custGeom>
          <a:ln w="0" cap="flat">
            <a:miter lim="127000"/>
          </a:ln>
        </p:spPr>
        <p:style>
          <a:lnRef idx="0">
            <a:srgbClr val="000000">
              <a:alpha val="0"/>
            </a:srgbClr>
          </a:lnRef>
          <a:fillRef idx="1">
            <a:srgbClr val="DAEBDC"/>
          </a:fillRef>
          <a:effectRef idx="0">
            <a:scrgbClr r="0" g="0" b="0"/>
          </a:effectRef>
          <a:fontRef idx="none"/>
        </p:style>
        <p:txBody>
          <a:bodyPr/>
          <a:lstStyle/>
          <a:p>
            <a:endParaRPr lang="fr-FR"/>
          </a:p>
        </p:txBody>
      </p:sp>
      <p:pic>
        <p:nvPicPr>
          <p:cNvPr id="11" name="Image 10">
            <a:extLst>
              <a:ext uri="{FF2B5EF4-FFF2-40B4-BE49-F238E27FC236}">
                <a16:creationId xmlns:a16="http://schemas.microsoft.com/office/drawing/2014/main" id="{5B608AA8-A7BD-B942-902C-A2CE6602A99F}"/>
              </a:ext>
            </a:extLst>
          </p:cNvPr>
          <p:cNvPicPr>
            <a:picLocks noChangeAspect="1"/>
          </p:cNvPicPr>
          <p:nvPr userDrawn="1"/>
        </p:nvPicPr>
        <p:blipFill>
          <a:blip r:embed="rId13"/>
          <a:stretch>
            <a:fillRect/>
          </a:stretch>
        </p:blipFill>
        <p:spPr>
          <a:xfrm>
            <a:off x="324283" y="230188"/>
            <a:ext cx="1027834" cy="1043646"/>
          </a:xfrm>
          <a:prstGeom prst="rect">
            <a:avLst/>
          </a:prstGeom>
        </p:spPr>
      </p:pic>
    </p:spTree>
    <p:extLst>
      <p:ext uri="{BB962C8B-B14F-4D97-AF65-F5344CB8AC3E}">
        <p14:creationId xmlns:p14="http://schemas.microsoft.com/office/powerpoint/2010/main" val="3554801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promark.fr" TargetMode="External"/><Relationship Id="rId2" Type="http://schemas.openxmlformats.org/officeDocument/2006/relationships/hyperlink" Target="mailto:contact@promark.fr" TargetMode="Externa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hyperlink" Target="https://www.doctrine.fr/d/CJUE/2022/CJUE62022CN0149?q=%22certificat%20compl%C3%A9mentaire%20de%20protection%22&amp;chrono=true&amp;position=1&amp;query_key=8d062f955321ec87ec6181d85acb7ca6&amp;original_query_key=8d062f955321ec87ec6181d85acb7ca6&amp;sourcePage=Search#decision_title-text"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hyperlink" Target="https://www.doctrine.fr/d/CJUE/2022/CJUE62022CN0149?q=%22certificat%20compl%C3%A9mentaire%20de%20protection%22&amp;chrono=true&amp;position=1&amp;query_key=8d062f955321ec87ec6181d85acb7ca6&amp;original_query_key=8d062f955321ec87ec6181d85acb7ca6&amp;sourcePage=Search#decision_title-text"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1A8CC08-3213-AD43-AC04-BFCC0EB5F49B}"/>
              </a:ext>
            </a:extLst>
          </p:cNvPr>
          <p:cNvSpPr/>
          <p:nvPr/>
        </p:nvSpPr>
        <p:spPr>
          <a:xfrm>
            <a:off x="237089" y="5578915"/>
            <a:ext cx="2671649" cy="1064172"/>
          </a:xfrm>
          <a:prstGeom prst="rect">
            <a:avLst/>
          </a:prstGeom>
          <a:solidFill>
            <a:srgbClr val="DBED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 name="Titre 1">
            <a:extLst>
              <a:ext uri="{FF2B5EF4-FFF2-40B4-BE49-F238E27FC236}">
                <a16:creationId xmlns:a16="http://schemas.microsoft.com/office/drawing/2014/main" id="{101A0888-2804-6642-9211-0A54A4DDDDD1}"/>
              </a:ext>
            </a:extLst>
          </p:cNvPr>
          <p:cNvSpPr>
            <a:spLocks noGrp="1"/>
          </p:cNvSpPr>
          <p:nvPr>
            <p:ph type="ctrTitle"/>
          </p:nvPr>
        </p:nvSpPr>
        <p:spPr>
          <a:xfrm>
            <a:off x="1572913" y="1608430"/>
            <a:ext cx="9144000" cy="3265714"/>
          </a:xfrm>
        </p:spPr>
        <p:txBody>
          <a:bodyPr>
            <a:normAutofit/>
          </a:bodyPr>
          <a:lstStyle/>
          <a:p>
            <a:br>
              <a:rPr lang="fr-FR" b="1" dirty="0">
                <a:solidFill>
                  <a:srgbClr val="0A9872"/>
                </a:solidFill>
              </a:rPr>
            </a:br>
            <a:r>
              <a:rPr lang="fr-FR" b="1" dirty="0">
                <a:solidFill>
                  <a:srgbClr val="0A9872"/>
                </a:solidFill>
              </a:rPr>
              <a:t>CCP</a:t>
            </a:r>
            <a:br>
              <a:rPr lang="fr-FR" dirty="0"/>
            </a:br>
            <a:endParaRPr lang="fr-FR" dirty="0"/>
          </a:p>
        </p:txBody>
      </p:sp>
      <p:sp>
        <p:nvSpPr>
          <p:cNvPr id="3" name="Sous-titre 2">
            <a:extLst>
              <a:ext uri="{FF2B5EF4-FFF2-40B4-BE49-F238E27FC236}">
                <a16:creationId xmlns:a16="http://schemas.microsoft.com/office/drawing/2014/main" id="{A1150C22-F6BF-5F4C-835D-76C520297C96}"/>
              </a:ext>
            </a:extLst>
          </p:cNvPr>
          <p:cNvSpPr>
            <a:spLocks noGrp="1"/>
          </p:cNvSpPr>
          <p:nvPr>
            <p:ph type="subTitle" idx="1"/>
          </p:nvPr>
        </p:nvSpPr>
        <p:spPr>
          <a:xfrm>
            <a:off x="237088" y="5470634"/>
            <a:ext cx="2813539" cy="1172453"/>
          </a:xfrm>
          <a:ln>
            <a:noFill/>
          </a:ln>
        </p:spPr>
        <p:txBody>
          <a:bodyPr>
            <a:normAutofit fontScale="25000" lnSpcReduction="20000"/>
          </a:bodyPr>
          <a:lstStyle/>
          <a:p>
            <a:endParaRPr lang="fr-FR" dirty="0"/>
          </a:p>
          <a:p>
            <a:pPr algn="l"/>
            <a:r>
              <a:rPr lang="fr-FR" sz="4400" dirty="0">
                <a:cs typeface="Times New Roman"/>
              </a:rPr>
              <a:t>Société d’Avocats</a:t>
            </a:r>
          </a:p>
          <a:p>
            <a:pPr algn="l"/>
            <a:r>
              <a:rPr lang="fr-FR" sz="4400" dirty="0">
                <a:cs typeface="Times New Roman"/>
              </a:rPr>
              <a:t>62 avenue des Champs-Elysées, 75008 Paris </a:t>
            </a:r>
          </a:p>
          <a:p>
            <a:pPr algn="l"/>
            <a:r>
              <a:rPr lang="fr-FR" sz="4400" dirty="0">
                <a:cs typeface="Times New Roman"/>
              </a:rPr>
              <a:t>Tél. : 01 56 59 60 80 / fax : 01 56 59 60 88</a:t>
            </a:r>
          </a:p>
          <a:p>
            <a:pPr algn="l"/>
            <a:r>
              <a:rPr lang="fr-FR" sz="4400" dirty="0">
                <a:cs typeface="Times New Roman"/>
                <a:hlinkClick r:id="rId2"/>
              </a:rPr>
              <a:t>contact@promark.fr</a:t>
            </a:r>
            <a:r>
              <a:rPr lang="fr-FR" sz="4400" dirty="0">
                <a:cs typeface="Times New Roman"/>
              </a:rPr>
              <a:t> / </a:t>
            </a:r>
            <a:r>
              <a:rPr lang="fr-FR" sz="4400" dirty="0">
                <a:cs typeface="Times New Roman"/>
                <a:hlinkClick r:id="rId3"/>
              </a:rPr>
              <a:t>www.promark.fr</a:t>
            </a:r>
            <a:endParaRPr lang="fr-FR" sz="4400" dirty="0">
              <a:cs typeface="Times New Roman"/>
            </a:endParaRPr>
          </a:p>
          <a:p>
            <a:endParaRPr lang="fr-FR" dirty="0"/>
          </a:p>
        </p:txBody>
      </p:sp>
      <p:sp>
        <p:nvSpPr>
          <p:cNvPr id="5" name="Espace réservé du numéro de diapositive 4">
            <a:extLst>
              <a:ext uri="{FF2B5EF4-FFF2-40B4-BE49-F238E27FC236}">
                <a16:creationId xmlns:a16="http://schemas.microsoft.com/office/drawing/2014/main" id="{AE26AEA4-551E-3D42-BA2D-BA4391A9498F}"/>
              </a:ext>
            </a:extLst>
          </p:cNvPr>
          <p:cNvSpPr>
            <a:spLocks noGrp="1"/>
          </p:cNvSpPr>
          <p:nvPr>
            <p:ph type="sldNum" sz="quarter" idx="12"/>
          </p:nvPr>
        </p:nvSpPr>
        <p:spPr>
          <a:xfrm>
            <a:off x="9186041" y="6379999"/>
            <a:ext cx="2743200" cy="365125"/>
          </a:xfrm>
        </p:spPr>
        <p:txBody>
          <a:bodyPr/>
          <a:lstStyle/>
          <a:p>
            <a:fld id="{B4FF07C7-C679-D742-B653-F9FBC5EA3604}" type="slidenum">
              <a:rPr lang="fr-FR" smtClean="0"/>
              <a:t>1</a:t>
            </a:fld>
            <a:endParaRPr lang="fr-FR" dirty="0"/>
          </a:p>
        </p:txBody>
      </p:sp>
      <p:pic>
        <p:nvPicPr>
          <p:cNvPr id="9" name="Image 8">
            <a:extLst>
              <a:ext uri="{FF2B5EF4-FFF2-40B4-BE49-F238E27FC236}">
                <a16:creationId xmlns:a16="http://schemas.microsoft.com/office/drawing/2014/main" id="{04A6831C-D2A9-5D4A-BDD4-1A710EA67892}"/>
              </a:ext>
            </a:extLst>
          </p:cNvPr>
          <p:cNvPicPr>
            <a:picLocks noChangeAspect="1"/>
          </p:cNvPicPr>
          <p:nvPr/>
        </p:nvPicPr>
        <p:blipFill>
          <a:blip r:embed="rId4"/>
          <a:stretch>
            <a:fillRect/>
          </a:stretch>
        </p:blipFill>
        <p:spPr>
          <a:xfrm>
            <a:off x="114993" y="278843"/>
            <a:ext cx="4390505" cy="982398"/>
          </a:xfrm>
          <a:prstGeom prst="rect">
            <a:avLst/>
          </a:prstGeom>
        </p:spPr>
      </p:pic>
      <p:sp>
        <p:nvSpPr>
          <p:cNvPr id="4" name="Espace réservé du pied de page 3">
            <a:extLst>
              <a:ext uri="{FF2B5EF4-FFF2-40B4-BE49-F238E27FC236}">
                <a16:creationId xmlns:a16="http://schemas.microsoft.com/office/drawing/2014/main" id="{7CFB814D-0BB0-F84B-80BD-725BC73006F5}"/>
              </a:ext>
            </a:extLst>
          </p:cNvPr>
          <p:cNvSpPr>
            <a:spLocks noGrp="1"/>
          </p:cNvSpPr>
          <p:nvPr>
            <p:ph type="ftr" sz="quarter" idx="11"/>
          </p:nvPr>
        </p:nvSpPr>
        <p:spPr/>
        <p:txBody>
          <a:bodyPr/>
          <a:lstStyle/>
          <a:p>
            <a:r>
              <a:rPr lang="fr-FR"/>
              <a:t>Elisabeth Berthet, Avocat associé, 7 juin 2022</a:t>
            </a:r>
          </a:p>
        </p:txBody>
      </p:sp>
    </p:spTree>
    <p:extLst>
      <p:ext uri="{BB962C8B-B14F-4D97-AF65-F5344CB8AC3E}">
        <p14:creationId xmlns:p14="http://schemas.microsoft.com/office/powerpoint/2010/main" val="23109922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01A0888-2804-6642-9211-0A54A4DDDDD1}"/>
              </a:ext>
            </a:extLst>
          </p:cNvPr>
          <p:cNvSpPr>
            <a:spLocks noGrp="1"/>
          </p:cNvSpPr>
          <p:nvPr>
            <p:ph type="ctrTitle"/>
          </p:nvPr>
        </p:nvSpPr>
        <p:spPr>
          <a:xfrm>
            <a:off x="1306286" y="482321"/>
            <a:ext cx="9361714" cy="3027642"/>
          </a:xfrm>
        </p:spPr>
        <p:txBody>
          <a:bodyPr>
            <a:normAutofit fontScale="90000"/>
          </a:bodyPr>
          <a:lstStyle/>
          <a:p>
            <a:pPr lvl="0" algn="just"/>
            <a:br>
              <a:rPr lang="fr-FR" sz="2200" dirty="0"/>
            </a:br>
            <a:br>
              <a:rPr lang="fr-FR" sz="2200" dirty="0"/>
            </a:br>
            <a:br>
              <a:rPr lang="fr-FR" sz="2200" dirty="0"/>
            </a:br>
            <a:br>
              <a:rPr lang="fr-FR" sz="2200" dirty="0"/>
            </a:br>
            <a:br>
              <a:rPr lang="fr-FR" sz="2200" dirty="0"/>
            </a:br>
            <a:br>
              <a:rPr lang="en-GB" altLang="fr-FR" sz="2200" dirty="0"/>
            </a:br>
            <a:br>
              <a:rPr lang="en-GB" altLang="fr-FR" sz="2200" dirty="0"/>
            </a:br>
            <a:br>
              <a:rPr lang="en-GB" altLang="fr-FR" sz="2200" dirty="0"/>
            </a:br>
            <a:br>
              <a:rPr lang="fr-FR" sz="2200" dirty="0"/>
            </a:br>
            <a:br>
              <a:rPr lang="fr-FR" i="1" dirty="0"/>
            </a:br>
            <a:endParaRPr lang="fr-FR" dirty="0"/>
          </a:p>
        </p:txBody>
      </p:sp>
      <p:sp>
        <p:nvSpPr>
          <p:cNvPr id="3" name="Sous-titre 2">
            <a:extLst>
              <a:ext uri="{FF2B5EF4-FFF2-40B4-BE49-F238E27FC236}">
                <a16:creationId xmlns:a16="http://schemas.microsoft.com/office/drawing/2014/main" id="{A1150C22-F6BF-5F4C-835D-76C520297C96}"/>
              </a:ext>
            </a:extLst>
          </p:cNvPr>
          <p:cNvSpPr>
            <a:spLocks noGrp="1"/>
          </p:cNvSpPr>
          <p:nvPr>
            <p:ph type="subTitle" idx="1"/>
          </p:nvPr>
        </p:nvSpPr>
        <p:spPr>
          <a:xfrm>
            <a:off x="1306286" y="482321"/>
            <a:ext cx="9361715" cy="5168466"/>
          </a:xfrm>
        </p:spPr>
        <p:txBody>
          <a:bodyPr>
            <a:normAutofit fontScale="25000" lnSpcReduction="20000"/>
          </a:bodyPr>
          <a:lstStyle/>
          <a:p>
            <a:endParaRPr lang="fr-FR" sz="2200" b="1" dirty="0">
              <a:solidFill>
                <a:srgbClr val="3A946D"/>
              </a:solidFill>
              <a:latin typeface="Helvetica" pitchFamily="2" charset="0"/>
            </a:endParaRPr>
          </a:p>
          <a:p>
            <a:r>
              <a:rPr lang="fr-FR" sz="6400" b="1" dirty="0">
                <a:solidFill>
                  <a:srgbClr val="3A946D"/>
                </a:solidFill>
                <a:latin typeface="Helvetica" pitchFamily="2" charset="0"/>
              </a:rPr>
              <a:t>La combination a-t-elle déjà fait l’objet d’un CCP (3 c))? </a:t>
            </a:r>
          </a:p>
          <a:p>
            <a:endParaRPr lang="fr-FR" sz="6400" b="1" dirty="0">
              <a:solidFill>
                <a:srgbClr val="00B050"/>
              </a:solidFill>
              <a:latin typeface="Helvetica" pitchFamily="2" charset="0"/>
            </a:endParaRPr>
          </a:p>
          <a:p>
            <a:r>
              <a:rPr lang="fr-FR" sz="6400" dirty="0">
                <a:latin typeface="Helvetica" pitchFamily="2" charset="0"/>
              </a:rPr>
              <a:t>OUI</a:t>
            </a:r>
          </a:p>
          <a:p>
            <a:pPr algn="just">
              <a:lnSpc>
                <a:spcPct val="120000"/>
              </a:lnSpc>
              <a:spcBef>
                <a:spcPts val="0"/>
              </a:spcBef>
            </a:pPr>
            <a:endParaRPr lang="fr-FR" sz="6400" dirty="0">
              <a:latin typeface="Helvetica" pitchFamily="2" charset="0"/>
            </a:endParaRPr>
          </a:p>
          <a:p>
            <a:pPr marL="571500" indent="-571500" algn="just">
              <a:lnSpc>
                <a:spcPct val="120000"/>
              </a:lnSpc>
              <a:spcBef>
                <a:spcPts val="0"/>
              </a:spcBef>
              <a:buFont typeface="Arial" panose="020B0604020202020204" pitchFamily="34" charset="0"/>
              <a:buChar char="•"/>
            </a:pPr>
            <a:r>
              <a:rPr lang="fr-FR" sz="6400" dirty="0">
                <a:latin typeface="Helvetica" pitchFamily="2" charset="0"/>
              </a:rPr>
              <a:t>Référence à </a:t>
            </a:r>
            <a:r>
              <a:rPr lang="fr-FR" sz="6400" b="1" dirty="0">
                <a:latin typeface="Helvetica" pitchFamily="2" charset="0"/>
              </a:rPr>
              <a:t>Sanofi C-443/12 </a:t>
            </a:r>
            <a:r>
              <a:rPr lang="fr-FR" sz="6400" dirty="0">
                <a:latin typeface="Helvetica" pitchFamily="2" charset="0"/>
              </a:rPr>
              <a:t>:</a:t>
            </a:r>
          </a:p>
          <a:p>
            <a:pPr algn="just">
              <a:lnSpc>
                <a:spcPct val="120000"/>
              </a:lnSpc>
              <a:spcBef>
                <a:spcPts val="0"/>
              </a:spcBef>
            </a:pPr>
            <a:endParaRPr lang="fr-FR" sz="6400" dirty="0">
              <a:latin typeface="Helvetica" pitchFamily="2" charset="0"/>
            </a:endParaRPr>
          </a:p>
          <a:p>
            <a:pPr algn="just">
              <a:lnSpc>
                <a:spcPct val="120000"/>
              </a:lnSpc>
              <a:spcBef>
                <a:spcPts val="0"/>
              </a:spcBef>
            </a:pPr>
            <a:endParaRPr lang="fr-FR" sz="6400" dirty="0">
              <a:latin typeface="Helvetica" pitchFamily="2" charset="0"/>
            </a:endParaRPr>
          </a:p>
          <a:p>
            <a:pPr algn="just">
              <a:lnSpc>
                <a:spcPct val="120000"/>
              </a:lnSpc>
              <a:spcBef>
                <a:spcPts val="0"/>
              </a:spcBef>
            </a:pPr>
            <a:r>
              <a:rPr lang="fr-FR" sz="6400" dirty="0">
                <a:latin typeface="Helvetica" pitchFamily="2" charset="0"/>
              </a:rPr>
              <a:t>« </a:t>
            </a:r>
            <a:r>
              <a:rPr lang="fr-FR" sz="6400" i="1" dirty="0">
                <a:latin typeface="Helvetica" pitchFamily="2" charset="0"/>
              </a:rPr>
              <a:t>30.  Il ne saurait être admis que le titulaire d’un brevet de base en vigueur puisse obtenir un nouveau CCP à chaque fois qu’il met sur le marché d’un État membre un médicament contenant, </a:t>
            </a:r>
          </a:p>
          <a:p>
            <a:pPr algn="just">
              <a:lnSpc>
                <a:spcPct val="120000"/>
              </a:lnSpc>
              <a:spcBef>
                <a:spcPts val="0"/>
              </a:spcBef>
            </a:pPr>
            <a:endParaRPr lang="fr-FR" sz="6400" i="1" dirty="0">
              <a:latin typeface="Helvetica" pitchFamily="2" charset="0"/>
            </a:endParaRPr>
          </a:p>
          <a:p>
            <a:pPr marL="285750" indent="-285750" algn="just">
              <a:lnSpc>
                <a:spcPct val="120000"/>
              </a:lnSpc>
              <a:spcBef>
                <a:spcPts val="0"/>
              </a:spcBef>
              <a:buClr>
                <a:srgbClr val="3A946D"/>
              </a:buClr>
              <a:buFontTx/>
              <a:buChar char="-"/>
            </a:pPr>
            <a:r>
              <a:rPr lang="fr-FR" sz="6400" i="1" dirty="0">
                <a:latin typeface="Helvetica" pitchFamily="2" charset="0"/>
              </a:rPr>
              <a:t>d’une part, le principe actif, protégé en tant que tel par son brevet de base (…), </a:t>
            </a:r>
          </a:p>
          <a:p>
            <a:pPr algn="just">
              <a:lnSpc>
                <a:spcPct val="120000"/>
              </a:lnSpc>
              <a:spcBef>
                <a:spcPts val="0"/>
              </a:spcBef>
              <a:buClr>
                <a:srgbClr val="3A946D"/>
              </a:buClr>
            </a:pPr>
            <a:endParaRPr lang="fr-FR" sz="6400" i="1" dirty="0">
              <a:latin typeface="Helvetica" pitchFamily="2" charset="0"/>
            </a:endParaRPr>
          </a:p>
          <a:p>
            <a:pPr marL="285750" indent="-285750" algn="just">
              <a:lnSpc>
                <a:spcPct val="120000"/>
              </a:lnSpc>
              <a:spcBef>
                <a:spcPts val="0"/>
              </a:spcBef>
              <a:buClr>
                <a:srgbClr val="3A946D"/>
              </a:buClr>
              <a:buFontTx/>
              <a:buChar char="-"/>
            </a:pPr>
            <a:r>
              <a:rPr lang="fr-FR" sz="6400" i="1" dirty="0">
                <a:latin typeface="Helvetica" pitchFamily="2" charset="0"/>
              </a:rPr>
              <a:t>et, d’autre part, un autre principe actif, </a:t>
            </a:r>
            <a:r>
              <a:rPr lang="fr-FR" sz="6400" i="1" u="sng" dirty="0">
                <a:latin typeface="Helvetica" pitchFamily="2" charset="0"/>
              </a:rPr>
              <a:t>lequel n’est pas protégé en tant que tel </a:t>
            </a:r>
            <a:r>
              <a:rPr lang="fr-FR" sz="6400" i="1" dirty="0">
                <a:latin typeface="Helvetica" pitchFamily="2" charset="0"/>
              </a:rPr>
              <a:t>par ledit brevet »</a:t>
            </a:r>
            <a:r>
              <a:rPr lang="fr-FR" sz="6400" dirty="0">
                <a:latin typeface="Helvetica" pitchFamily="2" charset="0"/>
              </a:rPr>
              <a:t>.</a:t>
            </a:r>
          </a:p>
          <a:p>
            <a:endParaRPr lang="fr-FR" sz="6400" dirty="0">
              <a:latin typeface="Helvetica" pitchFamily="2" charset="0"/>
            </a:endParaRPr>
          </a:p>
          <a:p>
            <a:pPr marL="571500" indent="-571500" algn="just">
              <a:buFont typeface="Arial" panose="020B0604020202020204" pitchFamily="34" charset="0"/>
              <a:buChar char="•"/>
            </a:pPr>
            <a:r>
              <a:rPr lang="fr-FR" sz="6400" dirty="0">
                <a:latin typeface="Helvetica" pitchFamily="2" charset="0"/>
              </a:rPr>
              <a:t>CCP sur ézétimibe seul pouvait être utilisé contre des produits en combinaison</a:t>
            </a:r>
          </a:p>
          <a:p>
            <a:pPr algn="just">
              <a:buClr>
                <a:srgbClr val="3A946D"/>
              </a:buClr>
            </a:pPr>
            <a:endParaRPr lang="fr-FR" sz="6400">
              <a:latin typeface="Helvetica" pitchFamily="2" charset="0"/>
            </a:endParaRPr>
          </a:p>
          <a:p>
            <a:pPr marL="342900" indent="-342900">
              <a:buClr>
                <a:srgbClr val="3A946D"/>
              </a:buClr>
              <a:buFont typeface="Wingdings" pitchFamily="2" charset="2"/>
              <a:buChar char="è"/>
            </a:pPr>
            <a:r>
              <a:rPr lang="fr-FR" sz="6400" dirty="0">
                <a:latin typeface="Helvetica" pitchFamily="2" charset="0"/>
              </a:rPr>
              <a:t>CCP nul sur 3 c)</a:t>
            </a:r>
          </a:p>
          <a:p>
            <a:pPr algn="just"/>
            <a:endParaRPr lang="fr-FR" sz="2800" dirty="0">
              <a:latin typeface="Helvetica" pitchFamily="2" charset="0"/>
            </a:endParaRPr>
          </a:p>
          <a:p>
            <a:pPr algn="just"/>
            <a:endParaRPr lang="fr-FR" sz="2800" dirty="0">
              <a:latin typeface="Helvetica" pitchFamily="2" charset="0"/>
            </a:endParaRPr>
          </a:p>
          <a:p>
            <a:endParaRPr lang="fr-FR" b="1"/>
          </a:p>
        </p:txBody>
      </p:sp>
      <p:sp>
        <p:nvSpPr>
          <p:cNvPr id="5" name="Espace réservé du numéro de diapositive 4">
            <a:extLst>
              <a:ext uri="{FF2B5EF4-FFF2-40B4-BE49-F238E27FC236}">
                <a16:creationId xmlns:a16="http://schemas.microsoft.com/office/drawing/2014/main" id="{A8AA0C25-F5D9-314B-A7CC-ECF752283376}"/>
              </a:ext>
            </a:extLst>
          </p:cNvPr>
          <p:cNvSpPr>
            <a:spLocks noGrp="1"/>
          </p:cNvSpPr>
          <p:nvPr>
            <p:ph type="sldNum" sz="quarter" idx="12"/>
          </p:nvPr>
        </p:nvSpPr>
        <p:spPr>
          <a:xfrm>
            <a:off x="9186041" y="6379999"/>
            <a:ext cx="2743200" cy="365125"/>
          </a:xfrm>
        </p:spPr>
        <p:txBody>
          <a:bodyPr/>
          <a:lstStyle/>
          <a:p>
            <a:fld id="{B4FF07C7-C679-D742-B653-F9FBC5EA3604}" type="slidenum">
              <a:rPr lang="fr-FR" smtClean="0"/>
              <a:t>10</a:t>
            </a:fld>
            <a:endParaRPr lang="fr-FR" dirty="0"/>
          </a:p>
        </p:txBody>
      </p:sp>
      <p:sp>
        <p:nvSpPr>
          <p:cNvPr id="4" name="Espace réservé du pied de page 3">
            <a:extLst>
              <a:ext uri="{FF2B5EF4-FFF2-40B4-BE49-F238E27FC236}">
                <a16:creationId xmlns:a16="http://schemas.microsoft.com/office/drawing/2014/main" id="{C59B8292-D456-E543-9D63-49B52AB12508}"/>
              </a:ext>
            </a:extLst>
          </p:cNvPr>
          <p:cNvSpPr>
            <a:spLocks noGrp="1"/>
          </p:cNvSpPr>
          <p:nvPr>
            <p:ph type="ftr" sz="quarter" idx="11"/>
          </p:nvPr>
        </p:nvSpPr>
        <p:spPr/>
        <p:txBody>
          <a:bodyPr/>
          <a:lstStyle/>
          <a:p>
            <a:r>
              <a:rPr lang="fr-FR"/>
              <a:t>Elisabeth Berthet, Avocat associé, 7 juin 2022</a:t>
            </a:r>
          </a:p>
        </p:txBody>
      </p:sp>
    </p:spTree>
    <p:extLst>
      <p:ext uri="{BB962C8B-B14F-4D97-AF65-F5344CB8AC3E}">
        <p14:creationId xmlns:p14="http://schemas.microsoft.com/office/powerpoint/2010/main" val="18031543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01A0888-2804-6642-9211-0A54A4DDDDD1}"/>
              </a:ext>
            </a:extLst>
          </p:cNvPr>
          <p:cNvSpPr>
            <a:spLocks noGrp="1"/>
          </p:cNvSpPr>
          <p:nvPr>
            <p:ph type="ctrTitle"/>
          </p:nvPr>
        </p:nvSpPr>
        <p:spPr>
          <a:xfrm>
            <a:off x="1306286" y="482321"/>
            <a:ext cx="9361714" cy="3027642"/>
          </a:xfrm>
        </p:spPr>
        <p:txBody>
          <a:bodyPr>
            <a:normAutofit fontScale="90000"/>
          </a:bodyPr>
          <a:lstStyle/>
          <a:p>
            <a:pPr lvl="0" algn="just"/>
            <a:br>
              <a:rPr lang="fr-FR" sz="2200" dirty="0"/>
            </a:br>
            <a:br>
              <a:rPr lang="fr-FR" sz="2200" dirty="0"/>
            </a:br>
            <a:br>
              <a:rPr lang="fr-FR" sz="2200" dirty="0"/>
            </a:br>
            <a:br>
              <a:rPr lang="fr-FR" sz="2200" dirty="0"/>
            </a:br>
            <a:br>
              <a:rPr lang="fr-FR" sz="2200" dirty="0"/>
            </a:br>
            <a:br>
              <a:rPr lang="en-GB" altLang="fr-FR" sz="2200" dirty="0"/>
            </a:br>
            <a:br>
              <a:rPr lang="en-GB" altLang="fr-FR" sz="2200" dirty="0"/>
            </a:br>
            <a:br>
              <a:rPr lang="en-GB" altLang="fr-FR" sz="2200" dirty="0"/>
            </a:br>
            <a:br>
              <a:rPr lang="fr-FR" sz="2200" dirty="0"/>
            </a:br>
            <a:br>
              <a:rPr lang="fr-FR" i="1" dirty="0"/>
            </a:br>
            <a:endParaRPr lang="fr-FR" dirty="0"/>
          </a:p>
        </p:txBody>
      </p:sp>
      <p:sp>
        <p:nvSpPr>
          <p:cNvPr id="3" name="Sous-titre 2">
            <a:extLst>
              <a:ext uri="{FF2B5EF4-FFF2-40B4-BE49-F238E27FC236}">
                <a16:creationId xmlns:a16="http://schemas.microsoft.com/office/drawing/2014/main" id="{A1150C22-F6BF-5F4C-835D-76C520297C96}"/>
              </a:ext>
            </a:extLst>
          </p:cNvPr>
          <p:cNvSpPr>
            <a:spLocks noGrp="1"/>
          </p:cNvSpPr>
          <p:nvPr>
            <p:ph type="subTitle" idx="1"/>
          </p:nvPr>
        </p:nvSpPr>
        <p:spPr>
          <a:xfrm>
            <a:off x="1306286" y="482321"/>
            <a:ext cx="9361715" cy="5168466"/>
          </a:xfrm>
        </p:spPr>
        <p:txBody>
          <a:bodyPr>
            <a:normAutofit/>
          </a:bodyPr>
          <a:lstStyle/>
          <a:p>
            <a:endParaRPr lang="fr-FR" sz="2200" b="1" dirty="0">
              <a:solidFill>
                <a:srgbClr val="3A946D"/>
              </a:solidFill>
              <a:latin typeface="Helvetica" pitchFamily="2" charset="0"/>
            </a:endParaRPr>
          </a:p>
          <a:p>
            <a:endParaRPr lang="fr-FR" sz="2800" b="1" dirty="0">
              <a:solidFill>
                <a:srgbClr val="3A946D"/>
              </a:solidFill>
              <a:latin typeface="Helvetica" pitchFamily="2" charset="0"/>
            </a:endParaRPr>
          </a:p>
          <a:p>
            <a:endParaRPr lang="fr-FR" sz="2800" b="1" dirty="0">
              <a:solidFill>
                <a:srgbClr val="3A946D"/>
              </a:solidFill>
              <a:latin typeface="Helvetica" pitchFamily="2" charset="0"/>
            </a:endParaRPr>
          </a:p>
          <a:p>
            <a:endParaRPr lang="fr-FR" sz="2800" b="1" dirty="0">
              <a:solidFill>
                <a:srgbClr val="3A946D"/>
              </a:solidFill>
              <a:latin typeface="Helvetica" pitchFamily="2" charset="0"/>
            </a:endParaRPr>
          </a:p>
          <a:p>
            <a:r>
              <a:rPr lang="fr-FR" sz="2800" b="1" dirty="0">
                <a:solidFill>
                  <a:srgbClr val="3A946D"/>
                </a:solidFill>
                <a:latin typeface="Helvetica" pitchFamily="2" charset="0"/>
              </a:rPr>
              <a:t>Dans l’attente arrêt Cour de cassation</a:t>
            </a:r>
            <a:endParaRPr lang="fr-FR" sz="2800" dirty="0">
              <a:latin typeface="Helvetica" pitchFamily="2" charset="0"/>
            </a:endParaRPr>
          </a:p>
          <a:p>
            <a:pPr algn="just"/>
            <a:endParaRPr lang="fr-FR" sz="2800" dirty="0">
              <a:latin typeface="Helvetica" pitchFamily="2" charset="0"/>
            </a:endParaRPr>
          </a:p>
          <a:p>
            <a:pPr algn="just"/>
            <a:endParaRPr lang="fr-FR" sz="2800" dirty="0">
              <a:latin typeface="Helvetica" pitchFamily="2" charset="0"/>
            </a:endParaRPr>
          </a:p>
          <a:p>
            <a:endParaRPr lang="fr-FR" b="1"/>
          </a:p>
        </p:txBody>
      </p:sp>
      <p:sp>
        <p:nvSpPr>
          <p:cNvPr id="5" name="Espace réservé du numéro de diapositive 4">
            <a:extLst>
              <a:ext uri="{FF2B5EF4-FFF2-40B4-BE49-F238E27FC236}">
                <a16:creationId xmlns:a16="http://schemas.microsoft.com/office/drawing/2014/main" id="{A8AA0C25-F5D9-314B-A7CC-ECF752283376}"/>
              </a:ext>
            </a:extLst>
          </p:cNvPr>
          <p:cNvSpPr>
            <a:spLocks noGrp="1"/>
          </p:cNvSpPr>
          <p:nvPr>
            <p:ph type="sldNum" sz="quarter" idx="12"/>
          </p:nvPr>
        </p:nvSpPr>
        <p:spPr>
          <a:xfrm>
            <a:off x="9186041" y="6379999"/>
            <a:ext cx="2743200" cy="365125"/>
          </a:xfrm>
        </p:spPr>
        <p:txBody>
          <a:bodyPr/>
          <a:lstStyle/>
          <a:p>
            <a:fld id="{B4FF07C7-C679-D742-B653-F9FBC5EA3604}" type="slidenum">
              <a:rPr lang="fr-FR" smtClean="0"/>
              <a:t>11</a:t>
            </a:fld>
            <a:endParaRPr lang="fr-FR" dirty="0"/>
          </a:p>
        </p:txBody>
      </p:sp>
      <p:sp>
        <p:nvSpPr>
          <p:cNvPr id="4" name="Espace réservé du pied de page 3">
            <a:extLst>
              <a:ext uri="{FF2B5EF4-FFF2-40B4-BE49-F238E27FC236}">
                <a16:creationId xmlns:a16="http://schemas.microsoft.com/office/drawing/2014/main" id="{9693F2B9-FE48-A342-8418-5A1E2DA8CDDE}"/>
              </a:ext>
            </a:extLst>
          </p:cNvPr>
          <p:cNvSpPr>
            <a:spLocks noGrp="1"/>
          </p:cNvSpPr>
          <p:nvPr>
            <p:ph type="ftr" sz="quarter" idx="11"/>
          </p:nvPr>
        </p:nvSpPr>
        <p:spPr/>
        <p:txBody>
          <a:bodyPr/>
          <a:lstStyle/>
          <a:p>
            <a:r>
              <a:rPr lang="fr-FR"/>
              <a:t>Elisabeth Berthet, Avocat associé, 7 juin 2022</a:t>
            </a:r>
          </a:p>
        </p:txBody>
      </p:sp>
    </p:spTree>
    <p:extLst>
      <p:ext uri="{BB962C8B-B14F-4D97-AF65-F5344CB8AC3E}">
        <p14:creationId xmlns:p14="http://schemas.microsoft.com/office/powerpoint/2010/main" val="7891929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01A0888-2804-6642-9211-0A54A4DDDDD1}"/>
              </a:ext>
            </a:extLst>
          </p:cNvPr>
          <p:cNvSpPr>
            <a:spLocks noGrp="1"/>
          </p:cNvSpPr>
          <p:nvPr>
            <p:ph type="ctrTitle"/>
          </p:nvPr>
        </p:nvSpPr>
        <p:spPr>
          <a:xfrm>
            <a:off x="1306286" y="482321"/>
            <a:ext cx="9361714" cy="3027642"/>
          </a:xfrm>
        </p:spPr>
        <p:txBody>
          <a:bodyPr>
            <a:normAutofit fontScale="90000"/>
          </a:bodyPr>
          <a:lstStyle/>
          <a:p>
            <a:pPr lvl="0" algn="just"/>
            <a:br>
              <a:rPr lang="fr-FR" sz="2200" dirty="0"/>
            </a:br>
            <a:br>
              <a:rPr lang="fr-FR" sz="2200" dirty="0"/>
            </a:br>
            <a:br>
              <a:rPr lang="fr-FR" sz="2200" dirty="0"/>
            </a:br>
            <a:br>
              <a:rPr lang="fr-FR" sz="2200" dirty="0"/>
            </a:br>
            <a:br>
              <a:rPr lang="fr-FR" sz="2200" dirty="0"/>
            </a:br>
            <a:br>
              <a:rPr lang="en-GB" altLang="fr-FR" sz="2200" dirty="0"/>
            </a:br>
            <a:br>
              <a:rPr lang="en-GB" altLang="fr-FR" sz="2200" dirty="0"/>
            </a:br>
            <a:br>
              <a:rPr lang="en-GB" altLang="fr-FR" sz="2200" dirty="0"/>
            </a:br>
            <a:br>
              <a:rPr lang="fr-FR" sz="2200" dirty="0"/>
            </a:br>
            <a:br>
              <a:rPr lang="fr-FR" i="1" dirty="0"/>
            </a:br>
            <a:endParaRPr lang="fr-FR" dirty="0"/>
          </a:p>
        </p:txBody>
      </p:sp>
      <p:sp>
        <p:nvSpPr>
          <p:cNvPr id="3" name="Sous-titre 2">
            <a:extLst>
              <a:ext uri="{FF2B5EF4-FFF2-40B4-BE49-F238E27FC236}">
                <a16:creationId xmlns:a16="http://schemas.microsoft.com/office/drawing/2014/main" id="{A1150C22-F6BF-5F4C-835D-76C520297C96}"/>
              </a:ext>
            </a:extLst>
          </p:cNvPr>
          <p:cNvSpPr>
            <a:spLocks noGrp="1"/>
          </p:cNvSpPr>
          <p:nvPr>
            <p:ph type="subTitle" idx="1"/>
          </p:nvPr>
        </p:nvSpPr>
        <p:spPr>
          <a:xfrm>
            <a:off x="1306287" y="770563"/>
            <a:ext cx="9361714" cy="4487238"/>
          </a:xfrm>
        </p:spPr>
        <p:txBody>
          <a:bodyPr>
            <a:normAutofit fontScale="92500" lnSpcReduction="10000"/>
          </a:bodyPr>
          <a:lstStyle/>
          <a:p>
            <a:r>
              <a:rPr lang="fr-FR" sz="2800" b="1" dirty="0">
                <a:solidFill>
                  <a:srgbClr val="3A946D"/>
                </a:solidFill>
                <a:latin typeface="Helvetica" pitchFamily="2" charset="0"/>
              </a:rPr>
              <a:t>A l’étranger</a:t>
            </a:r>
          </a:p>
          <a:p>
            <a:pPr algn="just"/>
            <a:endParaRPr lang="fr-FR" sz="3400" dirty="0"/>
          </a:p>
          <a:p>
            <a:pPr algn="just"/>
            <a:r>
              <a:rPr lang="fr-FR" sz="3400" dirty="0"/>
              <a:t>Belgique, Portugal, République Tchèque : CCP valide</a:t>
            </a:r>
          </a:p>
          <a:p>
            <a:pPr algn="just"/>
            <a:endParaRPr lang="fr-FR" sz="3400" dirty="0"/>
          </a:p>
          <a:p>
            <a:pPr algn="just"/>
            <a:r>
              <a:rPr lang="fr-FR" sz="3400" dirty="0"/>
              <a:t>Allemagne et Espagne : CCP nul sur 3 c) (pas de position sur 3 a)).</a:t>
            </a:r>
            <a:endParaRPr lang="fr-FR" sz="3400" b="1" dirty="0"/>
          </a:p>
          <a:p>
            <a:pPr algn="just"/>
            <a:endParaRPr lang="fr-FR" sz="3600" dirty="0"/>
          </a:p>
          <a:p>
            <a:pPr algn="just"/>
            <a:r>
              <a:rPr lang="fr-FR" sz="3400" dirty="0"/>
              <a:t>Irlande : Irish High Court + Irish Court of </a:t>
            </a:r>
            <a:r>
              <a:rPr lang="fr-FR" sz="3400" dirty="0" err="1"/>
              <a:t>Appeal</a:t>
            </a:r>
            <a:r>
              <a:rPr lang="fr-FR" sz="3400" dirty="0"/>
              <a:t> : CCP nul sur 3 a) et 3 c).</a:t>
            </a:r>
          </a:p>
          <a:p>
            <a:pPr algn="just"/>
            <a:endParaRPr lang="fr-FR" sz="3400" dirty="0">
              <a:solidFill>
                <a:schemeClr val="accent1">
                  <a:lumMod val="75000"/>
                </a:schemeClr>
              </a:solidFill>
            </a:endParaRPr>
          </a:p>
        </p:txBody>
      </p:sp>
      <p:sp>
        <p:nvSpPr>
          <p:cNvPr id="5" name="Espace réservé du numéro de diapositive 4">
            <a:extLst>
              <a:ext uri="{FF2B5EF4-FFF2-40B4-BE49-F238E27FC236}">
                <a16:creationId xmlns:a16="http://schemas.microsoft.com/office/drawing/2014/main" id="{A8AA0C25-F5D9-314B-A7CC-ECF752283376}"/>
              </a:ext>
            </a:extLst>
          </p:cNvPr>
          <p:cNvSpPr>
            <a:spLocks noGrp="1"/>
          </p:cNvSpPr>
          <p:nvPr>
            <p:ph type="sldNum" sz="quarter" idx="12"/>
          </p:nvPr>
        </p:nvSpPr>
        <p:spPr>
          <a:xfrm>
            <a:off x="9186041" y="6379999"/>
            <a:ext cx="2743200" cy="365125"/>
          </a:xfrm>
        </p:spPr>
        <p:txBody>
          <a:bodyPr/>
          <a:lstStyle/>
          <a:p>
            <a:fld id="{B4FF07C7-C679-D742-B653-F9FBC5EA3604}" type="slidenum">
              <a:rPr lang="fr-FR" smtClean="0"/>
              <a:t>12</a:t>
            </a:fld>
            <a:endParaRPr lang="fr-FR" dirty="0"/>
          </a:p>
        </p:txBody>
      </p:sp>
      <p:sp>
        <p:nvSpPr>
          <p:cNvPr id="4" name="Espace réservé du pied de page 3">
            <a:extLst>
              <a:ext uri="{FF2B5EF4-FFF2-40B4-BE49-F238E27FC236}">
                <a16:creationId xmlns:a16="http://schemas.microsoft.com/office/drawing/2014/main" id="{641EA6E5-1EA9-A744-81F5-9D974F18D2E6}"/>
              </a:ext>
            </a:extLst>
          </p:cNvPr>
          <p:cNvSpPr>
            <a:spLocks noGrp="1"/>
          </p:cNvSpPr>
          <p:nvPr>
            <p:ph type="ftr" sz="quarter" idx="11"/>
          </p:nvPr>
        </p:nvSpPr>
        <p:spPr/>
        <p:txBody>
          <a:bodyPr/>
          <a:lstStyle/>
          <a:p>
            <a:r>
              <a:rPr lang="fr-FR"/>
              <a:t>Elisabeth Berthet, Avocat associé, 7 juin 2022</a:t>
            </a:r>
          </a:p>
        </p:txBody>
      </p:sp>
    </p:spTree>
    <p:extLst>
      <p:ext uri="{BB962C8B-B14F-4D97-AF65-F5344CB8AC3E}">
        <p14:creationId xmlns:p14="http://schemas.microsoft.com/office/powerpoint/2010/main" val="36297371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01A0888-2804-6642-9211-0A54A4DDDDD1}"/>
              </a:ext>
            </a:extLst>
          </p:cNvPr>
          <p:cNvSpPr>
            <a:spLocks noGrp="1"/>
          </p:cNvSpPr>
          <p:nvPr>
            <p:ph type="ctrTitle"/>
          </p:nvPr>
        </p:nvSpPr>
        <p:spPr>
          <a:xfrm>
            <a:off x="1306286" y="482321"/>
            <a:ext cx="9361714" cy="3027642"/>
          </a:xfrm>
        </p:spPr>
        <p:txBody>
          <a:bodyPr>
            <a:normAutofit fontScale="90000"/>
          </a:bodyPr>
          <a:lstStyle/>
          <a:p>
            <a:pPr lvl="0" algn="just"/>
            <a:br>
              <a:rPr lang="fr-FR" sz="2200" dirty="0"/>
            </a:br>
            <a:br>
              <a:rPr lang="fr-FR" sz="2200" dirty="0"/>
            </a:br>
            <a:br>
              <a:rPr lang="fr-FR" sz="2200" dirty="0"/>
            </a:br>
            <a:br>
              <a:rPr lang="fr-FR" sz="2200" dirty="0"/>
            </a:br>
            <a:br>
              <a:rPr lang="fr-FR" sz="2200" dirty="0"/>
            </a:br>
            <a:br>
              <a:rPr lang="en-GB" altLang="fr-FR" sz="2200" dirty="0"/>
            </a:br>
            <a:br>
              <a:rPr lang="en-GB" altLang="fr-FR" sz="2200" dirty="0"/>
            </a:br>
            <a:br>
              <a:rPr lang="en-GB" altLang="fr-FR" sz="2200" dirty="0"/>
            </a:br>
            <a:br>
              <a:rPr lang="fr-FR" sz="2200" dirty="0"/>
            </a:br>
            <a:br>
              <a:rPr lang="fr-FR" i="1" dirty="0"/>
            </a:br>
            <a:br>
              <a:rPr lang="en-GB" altLang="fr-FR" sz="3600" b="1" dirty="0">
                <a:latin typeface="+mn-lt"/>
                <a:ea typeface="+mn-ea"/>
                <a:cs typeface="+mn-cs"/>
              </a:rPr>
            </a:br>
            <a:br>
              <a:rPr lang="en-GB" altLang="fr-FR" sz="3600" b="1" dirty="0">
                <a:latin typeface="+mn-lt"/>
                <a:ea typeface="+mn-ea"/>
                <a:cs typeface="+mn-cs"/>
              </a:rPr>
            </a:br>
            <a:br>
              <a:rPr lang="fr-FR" dirty="0"/>
            </a:br>
            <a:endParaRPr lang="fr-FR" dirty="0"/>
          </a:p>
        </p:txBody>
      </p:sp>
      <p:sp>
        <p:nvSpPr>
          <p:cNvPr id="3" name="Sous-titre 2">
            <a:extLst>
              <a:ext uri="{FF2B5EF4-FFF2-40B4-BE49-F238E27FC236}">
                <a16:creationId xmlns:a16="http://schemas.microsoft.com/office/drawing/2014/main" id="{A1150C22-F6BF-5F4C-835D-76C520297C96}"/>
              </a:ext>
            </a:extLst>
          </p:cNvPr>
          <p:cNvSpPr>
            <a:spLocks noGrp="1"/>
          </p:cNvSpPr>
          <p:nvPr>
            <p:ph type="subTitle" idx="1"/>
          </p:nvPr>
        </p:nvSpPr>
        <p:spPr>
          <a:xfrm>
            <a:off x="1400537" y="1296365"/>
            <a:ext cx="9267463" cy="3961435"/>
          </a:xfrm>
        </p:spPr>
        <p:txBody>
          <a:bodyPr>
            <a:normAutofit/>
          </a:bodyPr>
          <a:lstStyle/>
          <a:p>
            <a:br>
              <a:rPr lang="fr-FR" dirty="0"/>
            </a:br>
            <a:endParaRPr lang="fr-FR" dirty="0"/>
          </a:p>
          <a:p>
            <a:br>
              <a:rPr lang="fr-FR" dirty="0">
                <a:hlinkClick r:id="rId2"/>
              </a:rPr>
            </a:br>
            <a:r>
              <a:rPr lang="fr-FR" b="1" dirty="0"/>
              <a:t>CJUE, n° C-149/22, Demande (JO) de la Cour, </a:t>
            </a:r>
            <a:r>
              <a:rPr lang="fr-FR" b="1" dirty="0" err="1"/>
              <a:t>Merck</a:t>
            </a:r>
            <a:r>
              <a:rPr lang="fr-FR" b="1" dirty="0"/>
              <a:t> Sharp &amp; </a:t>
            </a:r>
            <a:r>
              <a:rPr lang="fr-FR" b="1" dirty="0" err="1"/>
              <a:t>Dohme</a:t>
            </a:r>
            <a:r>
              <a:rPr lang="fr-FR" b="1" dirty="0"/>
              <a:t> </a:t>
            </a:r>
            <a:r>
              <a:rPr lang="fr-FR" b="1" dirty="0" err="1"/>
              <a:t>Corp</a:t>
            </a:r>
            <a:r>
              <a:rPr lang="fr-FR" b="1" dirty="0"/>
              <a:t>/Clonmel Healthcare Limited, 10 mai 2022</a:t>
            </a:r>
          </a:p>
          <a:p>
            <a:endParaRPr lang="fr-FR" b="1" dirty="0"/>
          </a:p>
          <a:p>
            <a:r>
              <a:rPr lang="fr-FR" b="1" dirty="0"/>
              <a:t>Questions préjudicielles posées par la Cour suprême irlandaise</a:t>
            </a:r>
          </a:p>
          <a:p>
            <a:endParaRPr lang="fr-FR" b="1" dirty="0"/>
          </a:p>
        </p:txBody>
      </p:sp>
      <p:sp>
        <p:nvSpPr>
          <p:cNvPr id="5" name="Espace réservé du numéro de diapositive 4">
            <a:extLst>
              <a:ext uri="{FF2B5EF4-FFF2-40B4-BE49-F238E27FC236}">
                <a16:creationId xmlns:a16="http://schemas.microsoft.com/office/drawing/2014/main" id="{A8AA0C25-F5D9-314B-A7CC-ECF752283376}"/>
              </a:ext>
            </a:extLst>
          </p:cNvPr>
          <p:cNvSpPr>
            <a:spLocks noGrp="1"/>
          </p:cNvSpPr>
          <p:nvPr>
            <p:ph type="sldNum" sz="quarter" idx="12"/>
          </p:nvPr>
        </p:nvSpPr>
        <p:spPr>
          <a:xfrm>
            <a:off x="9186041" y="6379999"/>
            <a:ext cx="2743200" cy="365125"/>
          </a:xfrm>
        </p:spPr>
        <p:txBody>
          <a:bodyPr/>
          <a:lstStyle/>
          <a:p>
            <a:fld id="{B4FF07C7-C679-D742-B653-F9FBC5EA3604}" type="slidenum">
              <a:rPr lang="fr-FR" smtClean="0"/>
              <a:t>13</a:t>
            </a:fld>
            <a:endParaRPr lang="fr-FR" dirty="0"/>
          </a:p>
        </p:txBody>
      </p:sp>
      <p:sp>
        <p:nvSpPr>
          <p:cNvPr id="4" name="Espace réservé du pied de page 3">
            <a:extLst>
              <a:ext uri="{FF2B5EF4-FFF2-40B4-BE49-F238E27FC236}">
                <a16:creationId xmlns:a16="http://schemas.microsoft.com/office/drawing/2014/main" id="{DB1F05C9-BF0B-C942-BF16-FAF698ADED33}"/>
              </a:ext>
            </a:extLst>
          </p:cNvPr>
          <p:cNvSpPr>
            <a:spLocks noGrp="1"/>
          </p:cNvSpPr>
          <p:nvPr>
            <p:ph type="ftr" sz="quarter" idx="11"/>
          </p:nvPr>
        </p:nvSpPr>
        <p:spPr/>
        <p:txBody>
          <a:bodyPr/>
          <a:lstStyle/>
          <a:p>
            <a:r>
              <a:rPr lang="fr-FR"/>
              <a:t>Elisabeth Berthet, Avocat associé, 7 juin 2022</a:t>
            </a:r>
          </a:p>
        </p:txBody>
      </p:sp>
    </p:spTree>
    <p:extLst>
      <p:ext uri="{BB962C8B-B14F-4D97-AF65-F5344CB8AC3E}">
        <p14:creationId xmlns:p14="http://schemas.microsoft.com/office/powerpoint/2010/main" val="28723557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01A0888-2804-6642-9211-0A54A4DDDDD1}"/>
              </a:ext>
            </a:extLst>
          </p:cNvPr>
          <p:cNvSpPr>
            <a:spLocks noGrp="1"/>
          </p:cNvSpPr>
          <p:nvPr>
            <p:ph type="ctrTitle"/>
          </p:nvPr>
        </p:nvSpPr>
        <p:spPr>
          <a:xfrm>
            <a:off x="1306286" y="482321"/>
            <a:ext cx="9361714" cy="3027642"/>
          </a:xfrm>
        </p:spPr>
        <p:txBody>
          <a:bodyPr>
            <a:normAutofit fontScale="90000"/>
          </a:bodyPr>
          <a:lstStyle/>
          <a:p>
            <a:pPr lvl="0" algn="just"/>
            <a:br>
              <a:rPr lang="fr-FR" sz="2200" dirty="0"/>
            </a:br>
            <a:br>
              <a:rPr lang="fr-FR" sz="2200" dirty="0"/>
            </a:br>
            <a:br>
              <a:rPr lang="fr-FR" sz="2200" dirty="0"/>
            </a:br>
            <a:br>
              <a:rPr lang="fr-FR" sz="2200" dirty="0"/>
            </a:br>
            <a:br>
              <a:rPr lang="fr-FR" sz="2200" dirty="0"/>
            </a:br>
            <a:br>
              <a:rPr lang="en-GB" altLang="fr-FR" sz="2200" dirty="0"/>
            </a:br>
            <a:br>
              <a:rPr lang="en-GB" altLang="fr-FR" sz="2200" dirty="0"/>
            </a:br>
            <a:br>
              <a:rPr lang="en-GB" altLang="fr-FR" sz="2200" dirty="0"/>
            </a:br>
            <a:br>
              <a:rPr lang="fr-FR" sz="2200" dirty="0"/>
            </a:br>
            <a:br>
              <a:rPr lang="fr-FR" i="1" dirty="0"/>
            </a:br>
            <a:br>
              <a:rPr lang="en-GB" altLang="fr-FR" sz="3600" b="1" dirty="0">
                <a:latin typeface="+mn-lt"/>
                <a:ea typeface="+mn-ea"/>
                <a:cs typeface="+mn-cs"/>
              </a:rPr>
            </a:br>
            <a:br>
              <a:rPr lang="en-GB" altLang="fr-FR" sz="3600" b="1" dirty="0">
                <a:latin typeface="+mn-lt"/>
                <a:ea typeface="+mn-ea"/>
                <a:cs typeface="+mn-cs"/>
              </a:rPr>
            </a:br>
            <a:br>
              <a:rPr lang="fr-FR" dirty="0"/>
            </a:br>
            <a:endParaRPr lang="fr-FR" dirty="0"/>
          </a:p>
        </p:txBody>
      </p:sp>
      <p:sp>
        <p:nvSpPr>
          <p:cNvPr id="3" name="Sous-titre 2">
            <a:extLst>
              <a:ext uri="{FF2B5EF4-FFF2-40B4-BE49-F238E27FC236}">
                <a16:creationId xmlns:a16="http://schemas.microsoft.com/office/drawing/2014/main" id="{A1150C22-F6BF-5F4C-835D-76C520297C96}"/>
              </a:ext>
            </a:extLst>
          </p:cNvPr>
          <p:cNvSpPr>
            <a:spLocks noGrp="1"/>
          </p:cNvSpPr>
          <p:nvPr>
            <p:ph type="subTitle" idx="1"/>
          </p:nvPr>
        </p:nvSpPr>
        <p:spPr>
          <a:xfrm>
            <a:off x="1387011" y="750013"/>
            <a:ext cx="9280989" cy="5147353"/>
          </a:xfrm>
        </p:spPr>
        <p:txBody>
          <a:bodyPr>
            <a:normAutofit fontScale="40000" lnSpcReduction="20000"/>
          </a:bodyPr>
          <a:lstStyle/>
          <a:p>
            <a:pPr>
              <a:lnSpc>
                <a:spcPct val="120000"/>
              </a:lnSpc>
              <a:spcBef>
                <a:spcPts val="0"/>
              </a:spcBef>
            </a:pPr>
            <a:r>
              <a:rPr lang="fr-FR" sz="4300" b="1">
                <a:solidFill>
                  <a:srgbClr val="0A9872"/>
                </a:solidFill>
                <a:latin typeface="Helvetica" pitchFamily="2" charset="0"/>
              </a:rPr>
              <a:t>Sur l’article 3a) :</a:t>
            </a:r>
          </a:p>
          <a:p>
            <a:pPr>
              <a:lnSpc>
                <a:spcPct val="120000"/>
              </a:lnSpc>
              <a:spcBef>
                <a:spcPts val="0"/>
              </a:spcBef>
            </a:pPr>
            <a:endParaRPr lang="fr-FR" sz="4300" b="1">
              <a:solidFill>
                <a:srgbClr val="0A9872"/>
              </a:solidFill>
              <a:latin typeface="Helvetica" pitchFamily="2" charset="0"/>
            </a:endParaRPr>
          </a:p>
          <a:p>
            <a:pPr marL="457200" indent="-457200" algn="just">
              <a:lnSpc>
                <a:spcPct val="120000"/>
              </a:lnSpc>
              <a:spcBef>
                <a:spcPts val="0"/>
              </a:spcBef>
              <a:buAutoNum type="arabicPeriod"/>
            </a:pPr>
            <a:r>
              <a:rPr lang="fr-FR" sz="4300">
                <a:latin typeface="Helvetica" pitchFamily="2" charset="0"/>
              </a:rPr>
              <a:t>a) Aux fins de la délivrance d’un CCP et de la validité juridique de ce CCP, conformément à l’article 3, sous a), </a:t>
            </a:r>
          </a:p>
          <a:p>
            <a:pPr algn="just">
              <a:lnSpc>
                <a:spcPct val="120000"/>
              </a:lnSpc>
              <a:spcBef>
                <a:spcPts val="0"/>
              </a:spcBef>
            </a:pPr>
            <a:endParaRPr lang="fr-FR" sz="4300">
              <a:latin typeface="Helvetica" pitchFamily="2" charset="0"/>
            </a:endParaRPr>
          </a:p>
          <a:p>
            <a:pPr marL="342900" indent="-342900" algn="just">
              <a:lnSpc>
                <a:spcPct val="120000"/>
              </a:lnSpc>
              <a:spcBef>
                <a:spcPts val="0"/>
              </a:spcBef>
              <a:buFont typeface="Arial" panose="020B0604020202020204" pitchFamily="34" charset="0"/>
              <a:buChar char="•"/>
            </a:pPr>
            <a:r>
              <a:rPr lang="fr-FR" sz="4300" b="1">
                <a:latin typeface="Helvetica" pitchFamily="2" charset="0"/>
              </a:rPr>
              <a:t>suffit-il</a:t>
            </a:r>
            <a:r>
              <a:rPr lang="fr-FR" sz="4300">
                <a:latin typeface="Helvetica" pitchFamily="2" charset="0"/>
              </a:rPr>
              <a:t> que le produit pour lequel le CCP est délivré soit </a:t>
            </a:r>
            <a:r>
              <a:rPr lang="fr-FR" sz="4300" b="1">
                <a:latin typeface="Helvetica" pitchFamily="2" charset="0"/>
              </a:rPr>
              <a:t>expressément identifié dans les revendications </a:t>
            </a:r>
            <a:r>
              <a:rPr lang="fr-FR" sz="4300">
                <a:latin typeface="Helvetica" pitchFamily="2" charset="0"/>
              </a:rPr>
              <a:t>du brevet et couvert par ce dernier ; </a:t>
            </a:r>
          </a:p>
          <a:p>
            <a:pPr marL="342900" indent="-342900" algn="just">
              <a:lnSpc>
                <a:spcPct val="120000"/>
              </a:lnSpc>
              <a:spcBef>
                <a:spcPts val="0"/>
              </a:spcBef>
              <a:buFont typeface="Arial" panose="020B0604020202020204" pitchFamily="34" charset="0"/>
              <a:buChar char="•"/>
            </a:pPr>
            <a:r>
              <a:rPr lang="fr-FR" sz="4300">
                <a:latin typeface="Helvetica" pitchFamily="2" charset="0"/>
              </a:rPr>
              <a:t>ou est-il </a:t>
            </a:r>
            <a:r>
              <a:rPr lang="fr-FR" sz="4300" b="1">
                <a:latin typeface="Helvetica" pitchFamily="2" charset="0"/>
              </a:rPr>
              <a:t>nécessaire</a:t>
            </a:r>
            <a:r>
              <a:rPr lang="fr-FR" sz="4300">
                <a:latin typeface="Helvetica" pitchFamily="2" charset="0"/>
              </a:rPr>
              <a:t>, aux fins de la délivrance d’un CCP, que le titulaire du brevet, qui a obtenu une AMM, </a:t>
            </a:r>
            <a:r>
              <a:rPr lang="fr-FR" sz="4300" b="1">
                <a:latin typeface="Helvetica" pitchFamily="2" charset="0"/>
              </a:rPr>
              <a:t>démontre également la nouveauté ou l’inventivité </a:t>
            </a:r>
            <a:r>
              <a:rPr lang="fr-FR" sz="4300" u="sng">
                <a:latin typeface="Helvetica" pitchFamily="2" charset="0"/>
              </a:rPr>
              <a:t>ou le fait </a:t>
            </a:r>
            <a:r>
              <a:rPr lang="fr-FR" sz="4300" b="1">
                <a:latin typeface="Helvetica" pitchFamily="2" charset="0"/>
              </a:rPr>
              <a:t>que le produit relève </a:t>
            </a:r>
            <a:r>
              <a:rPr lang="fr-FR" sz="4300">
                <a:latin typeface="Helvetica" pitchFamily="2" charset="0"/>
              </a:rPr>
              <a:t>d’une notion plus étroite décrite comme étant </a:t>
            </a:r>
            <a:r>
              <a:rPr lang="fr-FR" sz="4300" b="1">
                <a:latin typeface="Helvetica" pitchFamily="2" charset="0"/>
              </a:rPr>
              <a:t>l’invention couverte par le brevet</a:t>
            </a:r>
            <a:r>
              <a:rPr lang="fr-FR" sz="4300">
                <a:latin typeface="Helvetica" pitchFamily="2" charset="0"/>
              </a:rPr>
              <a:t>? </a:t>
            </a:r>
          </a:p>
          <a:p>
            <a:pPr algn="just">
              <a:lnSpc>
                <a:spcPct val="120000"/>
              </a:lnSpc>
              <a:spcBef>
                <a:spcPts val="0"/>
              </a:spcBef>
            </a:pPr>
            <a:endParaRPr lang="fr-FR" sz="4300">
              <a:latin typeface="Helvetica" pitchFamily="2" charset="0"/>
            </a:endParaRPr>
          </a:p>
          <a:p>
            <a:pPr>
              <a:lnSpc>
                <a:spcPct val="120000"/>
              </a:lnSpc>
              <a:spcBef>
                <a:spcPts val="0"/>
              </a:spcBef>
            </a:pPr>
            <a:r>
              <a:rPr lang="fr-FR" sz="4300" b="1" i="1">
                <a:solidFill>
                  <a:srgbClr val="0A9872"/>
                </a:solidFill>
                <a:latin typeface="Helvetica" pitchFamily="2" charset="0"/>
              </a:rPr>
              <a:t>Produit expressément identifié dans les revendications (combinaison ézétimibe-simvastatine) suffisant ?</a:t>
            </a:r>
          </a:p>
          <a:p>
            <a:pPr>
              <a:lnSpc>
                <a:spcPct val="120000"/>
              </a:lnSpc>
              <a:spcBef>
                <a:spcPts val="0"/>
              </a:spcBef>
            </a:pPr>
            <a:r>
              <a:rPr lang="fr-FR" sz="4300" b="1" i="1">
                <a:solidFill>
                  <a:srgbClr val="0A9872"/>
                </a:solidFill>
                <a:latin typeface="Helvetica" pitchFamily="2" charset="0"/>
              </a:rPr>
              <a:t>OU critères supplémentaires (nouveauté, inventivité / produit relève de l’invention couverte par le brevet) ?</a:t>
            </a:r>
          </a:p>
          <a:p>
            <a:pPr>
              <a:lnSpc>
                <a:spcPct val="120000"/>
              </a:lnSpc>
              <a:spcBef>
                <a:spcPts val="0"/>
              </a:spcBef>
            </a:pPr>
            <a:endParaRPr lang="fr-FR" sz="4300" i="1">
              <a:solidFill>
                <a:srgbClr val="0A9872"/>
              </a:solidFill>
              <a:latin typeface="Helvetica" pitchFamily="2" charset="0"/>
            </a:endParaRPr>
          </a:p>
          <a:p>
            <a:pPr algn="just">
              <a:lnSpc>
                <a:spcPct val="120000"/>
              </a:lnSpc>
              <a:spcBef>
                <a:spcPts val="0"/>
              </a:spcBef>
            </a:pPr>
            <a:r>
              <a:rPr lang="fr-FR" sz="4300">
                <a:latin typeface="Helvetica" pitchFamily="2" charset="0"/>
              </a:rPr>
              <a:t>b) S’il s’agit du dernier cas, à savoir l’invention couverte par le brevet, que doivent établir le titulaire du brevet et le titulaire de l’AMM pour obtenir un CCP valide? </a:t>
            </a:r>
          </a:p>
          <a:p>
            <a:pPr algn="just">
              <a:lnSpc>
                <a:spcPct val="120000"/>
              </a:lnSpc>
              <a:spcBef>
                <a:spcPts val="0"/>
              </a:spcBef>
            </a:pPr>
            <a:endParaRPr lang="fr-FR" sz="4300">
              <a:latin typeface="Helvetica" pitchFamily="2" charset="0"/>
            </a:endParaRPr>
          </a:p>
          <a:p>
            <a:pPr algn="just">
              <a:lnSpc>
                <a:spcPct val="120000"/>
              </a:lnSpc>
              <a:spcBef>
                <a:spcPts val="0"/>
              </a:spcBef>
            </a:pPr>
            <a:endParaRPr lang="fr-FR" sz="2900" i="1">
              <a:solidFill>
                <a:srgbClr val="0A9872"/>
              </a:solidFill>
              <a:latin typeface="Helvetica" pitchFamily="2" charset="0"/>
            </a:endParaRPr>
          </a:p>
          <a:p>
            <a:pPr algn="just">
              <a:lnSpc>
                <a:spcPct val="120000"/>
              </a:lnSpc>
              <a:spcBef>
                <a:spcPts val="0"/>
              </a:spcBef>
            </a:pPr>
            <a:endParaRPr lang="fr-FR" sz="2900">
              <a:latin typeface="Helvetica" pitchFamily="2" charset="0"/>
            </a:endParaRPr>
          </a:p>
          <a:p>
            <a:pPr marL="457200" indent="-457200">
              <a:buAutoNum type="arabicPeriod"/>
            </a:pPr>
            <a:endParaRPr lang="fr-FR" b="1"/>
          </a:p>
        </p:txBody>
      </p:sp>
      <p:sp>
        <p:nvSpPr>
          <p:cNvPr id="5" name="Espace réservé du numéro de diapositive 4">
            <a:extLst>
              <a:ext uri="{FF2B5EF4-FFF2-40B4-BE49-F238E27FC236}">
                <a16:creationId xmlns:a16="http://schemas.microsoft.com/office/drawing/2014/main" id="{A8AA0C25-F5D9-314B-A7CC-ECF752283376}"/>
              </a:ext>
            </a:extLst>
          </p:cNvPr>
          <p:cNvSpPr>
            <a:spLocks noGrp="1"/>
          </p:cNvSpPr>
          <p:nvPr>
            <p:ph type="sldNum" sz="quarter" idx="12"/>
          </p:nvPr>
        </p:nvSpPr>
        <p:spPr>
          <a:xfrm>
            <a:off x="9186041" y="6379999"/>
            <a:ext cx="2743200" cy="365125"/>
          </a:xfrm>
        </p:spPr>
        <p:txBody>
          <a:bodyPr/>
          <a:lstStyle/>
          <a:p>
            <a:fld id="{B4FF07C7-C679-D742-B653-F9FBC5EA3604}" type="slidenum">
              <a:rPr lang="fr-FR" smtClean="0"/>
              <a:t>14</a:t>
            </a:fld>
            <a:endParaRPr lang="fr-FR" dirty="0"/>
          </a:p>
        </p:txBody>
      </p:sp>
      <p:sp>
        <p:nvSpPr>
          <p:cNvPr id="4" name="Espace réservé du pied de page 3">
            <a:extLst>
              <a:ext uri="{FF2B5EF4-FFF2-40B4-BE49-F238E27FC236}">
                <a16:creationId xmlns:a16="http://schemas.microsoft.com/office/drawing/2014/main" id="{80700AF4-DDD6-9242-97DD-B1425E6B79C3}"/>
              </a:ext>
            </a:extLst>
          </p:cNvPr>
          <p:cNvSpPr>
            <a:spLocks noGrp="1"/>
          </p:cNvSpPr>
          <p:nvPr>
            <p:ph type="ftr" sz="quarter" idx="11"/>
          </p:nvPr>
        </p:nvSpPr>
        <p:spPr/>
        <p:txBody>
          <a:bodyPr/>
          <a:lstStyle/>
          <a:p>
            <a:r>
              <a:rPr lang="fr-FR"/>
              <a:t>Elisabeth Berthet, Avocat associé, 7 juin 2022</a:t>
            </a:r>
          </a:p>
        </p:txBody>
      </p:sp>
    </p:spTree>
    <p:extLst>
      <p:ext uri="{BB962C8B-B14F-4D97-AF65-F5344CB8AC3E}">
        <p14:creationId xmlns:p14="http://schemas.microsoft.com/office/powerpoint/2010/main" val="12561428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01A0888-2804-6642-9211-0A54A4DDDDD1}"/>
              </a:ext>
            </a:extLst>
          </p:cNvPr>
          <p:cNvSpPr>
            <a:spLocks noGrp="1"/>
          </p:cNvSpPr>
          <p:nvPr>
            <p:ph type="ctrTitle"/>
          </p:nvPr>
        </p:nvSpPr>
        <p:spPr>
          <a:xfrm>
            <a:off x="1306286" y="482321"/>
            <a:ext cx="9361714" cy="3027642"/>
          </a:xfrm>
        </p:spPr>
        <p:txBody>
          <a:bodyPr>
            <a:normAutofit fontScale="90000"/>
          </a:bodyPr>
          <a:lstStyle/>
          <a:p>
            <a:pPr lvl="0" algn="just"/>
            <a:br>
              <a:rPr lang="fr-FR" sz="2200" dirty="0"/>
            </a:br>
            <a:br>
              <a:rPr lang="fr-FR" sz="2200" dirty="0"/>
            </a:br>
            <a:br>
              <a:rPr lang="fr-FR" sz="2200" dirty="0"/>
            </a:br>
            <a:br>
              <a:rPr lang="fr-FR" sz="2200" dirty="0"/>
            </a:br>
            <a:br>
              <a:rPr lang="fr-FR" sz="2200" dirty="0"/>
            </a:br>
            <a:br>
              <a:rPr lang="en-GB" altLang="fr-FR" sz="2200" dirty="0"/>
            </a:br>
            <a:br>
              <a:rPr lang="en-GB" altLang="fr-FR" sz="2200" dirty="0"/>
            </a:br>
            <a:br>
              <a:rPr lang="en-GB" altLang="fr-FR" sz="2200" dirty="0"/>
            </a:br>
            <a:br>
              <a:rPr lang="fr-FR" sz="2200" dirty="0"/>
            </a:br>
            <a:br>
              <a:rPr lang="fr-FR" i="1" dirty="0"/>
            </a:br>
            <a:br>
              <a:rPr lang="en-GB" altLang="fr-FR" sz="3600" b="1" dirty="0">
                <a:latin typeface="+mn-lt"/>
                <a:ea typeface="+mn-ea"/>
                <a:cs typeface="+mn-cs"/>
              </a:rPr>
            </a:br>
            <a:br>
              <a:rPr lang="en-GB" altLang="fr-FR" sz="3600" b="1" dirty="0">
                <a:latin typeface="+mn-lt"/>
                <a:ea typeface="+mn-ea"/>
                <a:cs typeface="+mn-cs"/>
              </a:rPr>
            </a:br>
            <a:br>
              <a:rPr lang="fr-FR" dirty="0"/>
            </a:br>
            <a:endParaRPr lang="fr-FR" dirty="0"/>
          </a:p>
        </p:txBody>
      </p:sp>
      <p:sp>
        <p:nvSpPr>
          <p:cNvPr id="3" name="Sous-titre 2">
            <a:extLst>
              <a:ext uri="{FF2B5EF4-FFF2-40B4-BE49-F238E27FC236}">
                <a16:creationId xmlns:a16="http://schemas.microsoft.com/office/drawing/2014/main" id="{A1150C22-F6BF-5F4C-835D-76C520297C96}"/>
              </a:ext>
            </a:extLst>
          </p:cNvPr>
          <p:cNvSpPr>
            <a:spLocks noGrp="1"/>
          </p:cNvSpPr>
          <p:nvPr>
            <p:ph type="subTitle" idx="1"/>
          </p:nvPr>
        </p:nvSpPr>
        <p:spPr>
          <a:xfrm>
            <a:off x="1387011" y="750013"/>
            <a:ext cx="9280989" cy="5147353"/>
          </a:xfrm>
        </p:spPr>
        <p:txBody>
          <a:bodyPr>
            <a:normAutofit fontScale="32500" lnSpcReduction="20000"/>
          </a:bodyPr>
          <a:lstStyle/>
          <a:p>
            <a:pPr>
              <a:lnSpc>
                <a:spcPct val="120000"/>
              </a:lnSpc>
              <a:spcBef>
                <a:spcPts val="0"/>
              </a:spcBef>
            </a:pPr>
            <a:r>
              <a:rPr lang="fr-FR" sz="4300" b="1">
                <a:solidFill>
                  <a:srgbClr val="0A9872"/>
                </a:solidFill>
                <a:latin typeface="Helvetica" pitchFamily="2" charset="0"/>
              </a:rPr>
              <a:t>3 questions avec brevet de base sur un médicament nouveau (ézétimibe) + revendications sur combinaison avec un produit relevant du domaine public (simvastatine)</a:t>
            </a:r>
          </a:p>
          <a:p>
            <a:pPr algn="just">
              <a:lnSpc>
                <a:spcPct val="120000"/>
              </a:lnSpc>
              <a:spcBef>
                <a:spcPts val="0"/>
              </a:spcBef>
            </a:pPr>
            <a:endParaRPr lang="fr-FR" sz="4300">
              <a:latin typeface="Helvetica" pitchFamily="2" charset="0"/>
            </a:endParaRPr>
          </a:p>
          <a:p>
            <a:pPr algn="just">
              <a:lnSpc>
                <a:spcPct val="120000"/>
              </a:lnSpc>
              <a:spcBef>
                <a:spcPts val="0"/>
              </a:spcBef>
            </a:pPr>
            <a:r>
              <a:rPr lang="fr-FR" sz="4300">
                <a:latin typeface="Helvetica" pitchFamily="2" charset="0"/>
              </a:rPr>
              <a:t>2. Lorsque, comme dans le cas d’espèce, </a:t>
            </a:r>
            <a:r>
              <a:rPr lang="fr-FR" sz="4300" b="1">
                <a:latin typeface="Helvetica" pitchFamily="2" charset="0"/>
              </a:rPr>
              <a:t>le brevet porte sur un médicament particulier, l’ézétimibe</a:t>
            </a:r>
            <a:r>
              <a:rPr lang="fr-FR" sz="4300">
                <a:latin typeface="Helvetica" pitchFamily="2" charset="0"/>
              </a:rPr>
              <a:t>, et que les </a:t>
            </a:r>
            <a:r>
              <a:rPr lang="fr-FR" sz="4300" b="1">
                <a:latin typeface="Helvetica" pitchFamily="2" charset="0"/>
              </a:rPr>
              <a:t>revendications</a:t>
            </a:r>
            <a:r>
              <a:rPr lang="fr-FR" sz="4300">
                <a:latin typeface="Helvetica" pitchFamily="2" charset="0"/>
              </a:rPr>
              <a:t> du brevet enseignent que son application en médecine humaine peut consister en l’utilisation de ce médicament </a:t>
            </a:r>
            <a:r>
              <a:rPr lang="fr-FR" sz="4300" b="1">
                <a:latin typeface="Helvetica" pitchFamily="2" charset="0"/>
              </a:rPr>
              <a:t>seul ou en combinaison avec </a:t>
            </a:r>
            <a:r>
              <a:rPr lang="fr-FR" sz="4300">
                <a:latin typeface="Helvetica" pitchFamily="2" charset="0"/>
              </a:rPr>
              <a:t>un autre médicament, en l’occurrence la </a:t>
            </a:r>
            <a:r>
              <a:rPr lang="fr-FR" sz="4300" b="1">
                <a:latin typeface="Helvetica" pitchFamily="2" charset="0"/>
              </a:rPr>
              <a:t>simvastatine, qui relève du domaine public</a:t>
            </a:r>
            <a:r>
              <a:rPr lang="fr-FR" sz="4300">
                <a:latin typeface="Helvetica" pitchFamily="2" charset="0"/>
              </a:rPr>
              <a:t>, </a:t>
            </a:r>
          </a:p>
          <a:p>
            <a:pPr algn="just">
              <a:lnSpc>
                <a:spcPct val="120000"/>
              </a:lnSpc>
              <a:spcBef>
                <a:spcPts val="0"/>
              </a:spcBef>
            </a:pPr>
            <a:endParaRPr lang="fr-FR" sz="4300">
              <a:latin typeface="Helvetica" pitchFamily="2" charset="0"/>
            </a:endParaRPr>
          </a:p>
          <a:p>
            <a:pPr algn="just">
              <a:lnSpc>
                <a:spcPct val="120000"/>
              </a:lnSpc>
              <a:spcBef>
                <a:spcPts val="0"/>
              </a:spcBef>
            </a:pPr>
            <a:r>
              <a:rPr lang="fr-FR" sz="4300">
                <a:latin typeface="Helvetica" pitchFamily="2" charset="0"/>
              </a:rPr>
              <a:t>un </a:t>
            </a:r>
            <a:r>
              <a:rPr lang="fr-FR" sz="4300" u="sng">
                <a:latin typeface="Helvetica" pitchFamily="2" charset="0"/>
              </a:rPr>
              <a:t>CCP</a:t>
            </a:r>
            <a:r>
              <a:rPr lang="fr-FR" sz="4300">
                <a:latin typeface="Helvetica" pitchFamily="2" charset="0"/>
              </a:rPr>
              <a:t> peut-il être délivré en vertu de l’article 3, sous a), </a:t>
            </a:r>
            <a:r>
              <a:rPr lang="fr-FR" sz="4300" u="sng">
                <a:latin typeface="Helvetica" pitchFamily="2" charset="0"/>
              </a:rPr>
              <a:t>uniquement pour un produit comprenant l’ézétimibe, une monothérapie</a:t>
            </a:r>
            <a:r>
              <a:rPr lang="fr-FR" sz="4300">
                <a:latin typeface="Helvetica" pitchFamily="2" charset="0"/>
              </a:rPr>
              <a:t>, </a:t>
            </a:r>
          </a:p>
          <a:p>
            <a:pPr algn="just">
              <a:lnSpc>
                <a:spcPct val="120000"/>
              </a:lnSpc>
              <a:spcBef>
                <a:spcPts val="0"/>
              </a:spcBef>
            </a:pPr>
            <a:endParaRPr lang="fr-FR" sz="4300" b="1">
              <a:latin typeface="Helvetica" pitchFamily="2" charset="0"/>
            </a:endParaRPr>
          </a:p>
          <a:p>
            <a:pPr algn="just">
              <a:lnSpc>
                <a:spcPct val="120000"/>
              </a:lnSpc>
              <a:spcBef>
                <a:spcPts val="0"/>
              </a:spcBef>
            </a:pPr>
            <a:r>
              <a:rPr lang="fr-FR" sz="4300" b="1">
                <a:latin typeface="Helvetica" pitchFamily="2" charset="0"/>
              </a:rPr>
              <a:t>ou</a:t>
            </a:r>
            <a:r>
              <a:rPr lang="fr-FR" sz="4300">
                <a:latin typeface="Helvetica" pitchFamily="2" charset="0"/>
              </a:rPr>
              <a:t> </a:t>
            </a:r>
          </a:p>
          <a:p>
            <a:pPr algn="just">
              <a:lnSpc>
                <a:spcPct val="120000"/>
              </a:lnSpc>
              <a:spcBef>
                <a:spcPts val="0"/>
              </a:spcBef>
            </a:pPr>
            <a:endParaRPr lang="fr-FR" sz="4300">
              <a:latin typeface="Helvetica" pitchFamily="2" charset="0"/>
            </a:endParaRPr>
          </a:p>
          <a:p>
            <a:pPr algn="just">
              <a:lnSpc>
                <a:spcPct val="120000"/>
              </a:lnSpc>
              <a:spcBef>
                <a:spcPts val="0"/>
              </a:spcBef>
            </a:pPr>
            <a:r>
              <a:rPr lang="fr-FR" sz="4300">
                <a:latin typeface="Helvetica" pitchFamily="2" charset="0"/>
              </a:rPr>
              <a:t>un CCP peut-il également être accordé </a:t>
            </a:r>
            <a:r>
              <a:rPr lang="fr-FR" sz="4300" u="sng">
                <a:latin typeface="Helvetica" pitchFamily="2" charset="0"/>
              </a:rPr>
              <a:t>pour l’un ou l’ensemble des produits composés identifiés dans les revendications du brevet </a:t>
            </a:r>
            <a:r>
              <a:rPr lang="fr-FR" sz="4300">
                <a:latin typeface="Helvetica" pitchFamily="2" charset="0"/>
              </a:rPr>
              <a:t>? </a:t>
            </a:r>
          </a:p>
          <a:p>
            <a:pPr algn="just">
              <a:lnSpc>
                <a:spcPct val="120000"/>
              </a:lnSpc>
              <a:spcBef>
                <a:spcPts val="0"/>
              </a:spcBef>
            </a:pPr>
            <a:endParaRPr lang="fr-FR" sz="4300">
              <a:latin typeface="Helvetica" pitchFamily="2" charset="0"/>
            </a:endParaRPr>
          </a:p>
          <a:p>
            <a:pPr algn="just">
              <a:lnSpc>
                <a:spcPct val="120000"/>
              </a:lnSpc>
              <a:spcBef>
                <a:spcPts val="0"/>
              </a:spcBef>
            </a:pPr>
            <a:endParaRPr lang="fr-FR" sz="4300">
              <a:latin typeface="Helvetica" pitchFamily="2" charset="0"/>
            </a:endParaRPr>
          </a:p>
          <a:p>
            <a:pPr>
              <a:lnSpc>
                <a:spcPct val="120000"/>
              </a:lnSpc>
              <a:spcBef>
                <a:spcPts val="0"/>
              </a:spcBef>
            </a:pPr>
            <a:r>
              <a:rPr lang="fr-FR" sz="4300" b="1" i="1">
                <a:solidFill>
                  <a:srgbClr val="0A9872"/>
                </a:solidFill>
                <a:latin typeface="Helvetica" pitchFamily="2" charset="0"/>
              </a:rPr>
              <a:t>CCP que pour produit particulier (ézétimibe) ?</a:t>
            </a:r>
          </a:p>
          <a:p>
            <a:pPr>
              <a:lnSpc>
                <a:spcPct val="120000"/>
              </a:lnSpc>
              <a:spcBef>
                <a:spcPts val="0"/>
              </a:spcBef>
            </a:pPr>
            <a:endParaRPr lang="fr-FR" sz="4300" b="1" i="1">
              <a:solidFill>
                <a:srgbClr val="0A9872"/>
              </a:solidFill>
              <a:latin typeface="Helvetica" pitchFamily="2" charset="0"/>
            </a:endParaRPr>
          </a:p>
          <a:p>
            <a:pPr>
              <a:lnSpc>
                <a:spcPct val="120000"/>
              </a:lnSpc>
              <a:spcBef>
                <a:spcPts val="0"/>
              </a:spcBef>
            </a:pPr>
            <a:r>
              <a:rPr lang="fr-FR" sz="4300" b="1" i="1">
                <a:solidFill>
                  <a:srgbClr val="0A9872"/>
                </a:solidFill>
                <a:latin typeface="Helvetica" pitchFamily="2" charset="0"/>
              </a:rPr>
              <a:t>OU aussi pour les combinaisons avec produits du domaine public (ézétimibe + simvastatine) ?</a:t>
            </a:r>
          </a:p>
          <a:p>
            <a:pPr algn="just">
              <a:lnSpc>
                <a:spcPct val="120000"/>
              </a:lnSpc>
              <a:spcBef>
                <a:spcPts val="0"/>
              </a:spcBef>
            </a:pPr>
            <a:endParaRPr lang="fr-FR" sz="4300">
              <a:latin typeface="Helvetica" pitchFamily="2" charset="0"/>
            </a:endParaRPr>
          </a:p>
          <a:p>
            <a:pPr algn="just">
              <a:lnSpc>
                <a:spcPct val="120000"/>
              </a:lnSpc>
              <a:spcBef>
                <a:spcPts val="0"/>
              </a:spcBef>
            </a:pPr>
            <a:endParaRPr lang="fr-FR" sz="2900" i="1">
              <a:solidFill>
                <a:srgbClr val="0A9872"/>
              </a:solidFill>
              <a:latin typeface="Helvetica" pitchFamily="2" charset="0"/>
            </a:endParaRPr>
          </a:p>
          <a:p>
            <a:pPr algn="just">
              <a:lnSpc>
                <a:spcPct val="120000"/>
              </a:lnSpc>
              <a:spcBef>
                <a:spcPts val="0"/>
              </a:spcBef>
            </a:pPr>
            <a:endParaRPr lang="fr-FR" sz="2900">
              <a:latin typeface="Helvetica" pitchFamily="2" charset="0"/>
            </a:endParaRPr>
          </a:p>
          <a:p>
            <a:pPr marL="457200" indent="-457200">
              <a:buAutoNum type="arabicPeriod"/>
            </a:pPr>
            <a:endParaRPr lang="fr-FR" b="1"/>
          </a:p>
        </p:txBody>
      </p:sp>
      <p:sp>
        <p:nvSpPr>
          <p:cNvPr id="5" name="Espace réservé du numéro de diapositive 4">
            <a:extLst>
              <a:ext uri="{FF2B5EF4-FFF2-40B4-BE49-F238E27FC236}">
                <a16:creationId xmlns:a16="http://schemas.microsoft.com/office/drawing/2014/main" id="{A8AA0C25-F5D9-314B-A7CC-ECF752283376}"/>
              </a:ext>
            </a:extLst>
          </p:cNvPr>
          <p:cNvSpPr>
            <a:spLocks noGrp="1"/>
          </p:cNvSpPr>
          <p:nvPr>
            <p:ph type="sldNum" sz="quarter" idx="12"/>
          </p:nvPr>
        </p:nvSpPr>
        <p:spPr>
          <a:xfrm>
            <a:off x="9186041" y="6379999"/>
            <a:ext cx="2743200" cy="365125"/>
          </a:xfrm>
        </p:spPr>
        <p:txBody>
          <a:bodyPr/>
          <a:lstStyle/>
          <a:p>
            <a:fld id="{B4FF07C7-C679-D742-B653-F9FBC5EA3604}" type="slidenum">
              <a:rPr lang="fr-FR" smtClean="0"/>
              <a:t>15</a:t>
            </a:fld>
            <a:endParaRPr lang="fr-FR" dirty="0"/>
          </a:p>
        </p:txBody>
      </p:sp>
      <p:sp>
        <p:nvSpPr>
          <p:cNvPr id="4" name="Espace réservé du pied de page 3">
            <a:extLst>
              <a:ext uri="{FF2B5EF4-FFF2-40B4-BE49-F238E27FC236}">
                <a16:creationId xmlns:a16="http://schemas.microsoft.com/office/drawing/2014/main" id="{7FBE3B27-C349-CC42-9820-E9E09A728232}"/>
              </a:ext>
            </a:extLst>
          </p:cNvPr>
          <p:cNvSpPr>
            <a:spLocks noGrp="1"/>
          </p:cNvSpPr>
          <p:nvPr>
            <p:ph type="ftr" sz="quarter" idx="11"/>
          </p:nvPr>
        </p:nvSpPr>
        <p:spPr/>
        <p:txBody>
          <a:bodyPr/>
          <a:lstStyle/>
          <a:p>
            <a:r>
              <a:rPr lang="fr-FR"/>
              <a:t>Elisabeth Berthet, Avocat associé, 7 juin 2022</a:t>
            </a:r>
          </a:p>
        </p:txBody>
      </p:sp>
    </p:spTree>
    <p:extLst>
      <p:ext uri="{BB962C8B-B14F-4D97-AF65-F5344CB8AC3E}">
        <p14:creationId xmlns:p14="http://schemas.microsoft.com/office/powerpoint/2010/main" val="1438242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01A0888-2804-6642-9211-0A54A4DDDDD1}"/>
              </a:ext>
            </a:extLst>
          </p:cNvPr>
          <p:cNvSpPr>
            <a:spLocks noGrp="1"/>
          </p:cNvSpPr>
          <p:nvPr>
            <p:ph type="ctrTitle"/>
          </p:nvPr>
        </p:nvSpPr>
        <p:spPr>
          <a:xfrm>
            <a:off x="1306286" y="482321"/>
            <a:ext cx="9361714" cy="3027642"/>
          </a:xfrm>
        </p:spPr>
        <p:txBody>
          <a:bodyPr>
            <a:normAutofit fontScale="90000"/>
          </a:bodyPr>
          <a:lstStyle/>
          <a:p>
            <a:pPr lvl="0" algn="just"/>
            <a:br>
              <a:rPr lang="fr-FR" sz="2200" dirty="0"/>
            </a:br>
            <a:br>
              <a:rPr lang="fr-FR" sz="2200" dirty="0"/>
            </a:br>
            <a:br>
              <a:rPr lang="fr-FR" sz="2200" dirty="0"/>
            </a:br>
            <a:br>
              <a:rPr lang="fr-FR" sz="2200" dirty="0"/>
            </a:br>
            <a:br>
              <a:rPr lang="fr-FR" sz="2200" dirty="0"/>
            </a:br>
            <a:br>
              <a:rPr lang="en-GB" altLang="fr-FR" sz="2200" dirty="0"/>
            </a:br>
            <a:br>
              <a:rPr lang="en-GB" altLang="fr-FR" sz="2200" dirty="0"/>
            </a:br>
            <a:br>
              <a:rPr lang="en-GB" altLang="fr-FR" sz="2200" dirty="0"/>
            </a:br>
            <a:br>
              <a:rPr lang="fr-FR" sz="2200" dirty="0"/>
            </a:br>
            <a:br>
              <a:rPr lang="fr-FR" i="1" dirty="0"/>
            </a:br>
            <a:br>
              <a:rPr lang="en-GB" altLang="fr-FR" sz="3600" b="1" dirty="0">
                <a:latin typeface="+mn-lt"/>
                <a:ea typeface="+mn-ea"/>
                <a:cs typeface="+mn-cs"/>
              </a:rPr>
            </a:br>
            <a:br>
              <a:rPr lang="en-GB" altLang="fr-FR" sz="3600" b="1" dirty="0">
                <a:latin typeface="+mn-lt"/>
                <a:ea typeface="+mn-ea"/>
                <a:cs typeface="+mn-cs"/>
              </a:rPr>
            </a:br>
            <a:br>
              <a:rPr lang="fr-FR" dirty="0"/>
            </a:br>
            <a:endParaRPr lang="fr-FR" dirty="0"/>
          </a:p>
        </p:txBody>
      </p:sp>
      <p:sp>
        <p:nvSpPr>
          <p:cNvPr id="3" name="Sous-titre 2">
            <a:extLst>
              <a:ext uri="{FF2B5EF4-FFF2-40B4-BE49-F238E27FC236}">
                <a16:creationId xmlns:a16="http://schemas.microsoft.com/office/drawing/2014/main" id="{A1150C22-F6BF-5F4C-835D-76C520297C96}"/>
              </a:ext>
            </a:extLst>
          </p:cNvPr>
          <p:cNvSpPr>
            <a:spLocks noGrp="1"/>
          </p:cNvSpPr>
          <p:nvPr>
            <p:ph type="subTitle" idx="1"/>
          </p:nvPr>
        </p:nvSpPr>
        <p:spPr>
          <a:xfrm>
            <a:off x="1306287" y="751835"/>
            <a:ext cx="9361714" cy="5083886"/>
          </a:xfrm>
        </p:spPr>
        <p:txBody>
          <a:bodyPr>
            <a:normAutofit fontScale="55000" lnSpcReduction="20000"/>
          </a:bodyPr>
          <a:lstStyle/>
          <a:p>
            <a:pPr>
              <a:lnSpc>
                <a:spcPct val="120000"/>
              </a:lnSpc>
              <a:spcBef>
                <a:spcPts val="0"/>
              </a:spcBef>
            </a:pPr>
            <a:r>
              <a:rPr lang="fr-FR" sz="3400" b="1">
                <a:solidFill>
                  <a:srgbClr val="0A9872"/>
                </a:solidFill>
              </a:rPr>
              <a:t>Sur l’article 3 c) (même si pas de référence explicite…):</a:t>
            </a:r>
          </a:p>
          <a:p>
            <a:pPr algn="just">
              <a:lnSpc>
                <a:spcPct val="120000"/>
              </a:lnSpc>
              <a:spcBef>
                <a:spcPts val="0"/>
              </a:spcBef>
            </a:pPr>
            <a:endParaRPr lang="fr-FR" sz="2900"/>
          </a:p>
          <a:p>
            <a:pPr algn="just">
              <a:lnSpc>
                <a:spcPct val="120000"/>
              </a:lnSpc>
              <a:spcBef>
                <a:spcPts val="0"/>
              </a:spcBef>
            </a:pPr>
            <a:r>
              <a:rPr lang="fr-FR" sz="2900"/>
              <a:t>3. Lorsqu’une </a:t>
            </a:r>
            <a:r>
              <a:rPr lang="fr-FR" sz="2900" b="1"/>
              <a:t>monothérapie</a:t>
            </a:r>
            <a:r>
              <a:rPr lang="fr-FR" sz="2900"/>
              <a:t>, le médicament A, en l’espèce l’ézétimibe, se voit accorder un CCP, ou lorsque toute thérapie combinée se voit d’abord accorder un CCP pour les médicaments A et B en tant que </a:t>
            </a:r>
            <a:r>
              <a:rPr lang="fr-FR" sz="2900" b="1"/>
              <a:t>thérapie combinée</a:t>
            </a:r>
            <a:r>
              <a:rPr lang="fr-FR" sz="2900"/>
              <a:t>, qui font partie des revendications du brevet, </a:t>
            </a:r>
            <a:r>
              <a:rPr lang="fr-FR" sz="2900" b="1"/>
              <a:t>bien que seul le médicament A soit lui-même nouveau et donc breveté</a:t>
            </a:r>
            <a:r>
              <a:rPr lang="fr-FR" sz="2900"/>
              <a:t>, </a:t>
            </a:r>
            <a:r>
              <a:rPr lang="fr-FR" sz="2900" b="1"/>
              <a:t>les autres médicaments étant déjà connus ou dans le domaine public</a:t>
            </a:r>
            <a:r>
              <a:rPr lang="fr-FR" sz="2900"/>
              <a:t>, </a:t>
            </a:r>
          </a:p>
          <a:p>
            <a:pPr algn="just">
              <a:lnSpc>
                <a:spcPct val="120000"/>
              </a:lnSpc>
              <a:spcBef>
                <a:spcPts val="0"/>
              </a:spcBef>
            </a:pPr>
            <a:endParaRPr lang="fr-FR" sz="2900"/>
          </a:p>
          <a:p>
            <a:pPr algn="just">
              <a:lnSpc>
                <a:spcPct val="120000"/>
              </a:lnSpc>
              <a:spcBef>
                <a:spcPts val="0"/>
              </a:spcBef>
            </a:pPr>
            <a:r>
              <a:rPr lang="fr-FR" sz="2900"/>
              <a:t>l’octroi d’un </a:t>
            </a:r>
            <a:r>
              <a:rPr lang="fr-FR" sz="2900" u="sng"/>
              <a:t>CCP</a:t>
            </a:r>
            <a:r>
              <a:rPr lang="fr-FR" sz="2900"/>
              <a:t> est-il </a:t>
            </a:r>
            <a:r>
              <a:rPr lang="fr-FR" sz="2900" u="sng"/>
              <a:t>limité à la première mise sur le marché de cette monothérapie </a:t>
            </a:r>
            <a:r>
              <a:rPr lang="fr-FR" sz="2900"/>
              <a:t>du médicament A </a:t>
            </a:r>
            <a:r>
              <a:rPr lang="fr-FR" sz="2900" u="sng"/>
              <a:t>ou de cette première thérapie combinée</a:t>
            </a:r>
            <a:r>
              <a:rPr lang="fr-FR" sz="2900"/>
              <a:t> bénéficiant d’un CCP, A+B, de sorte que, </a:t>
            </a:r>
            <a:r>
              <a:rPr lang="fr-FR" sz="2900" b="1"/>
              <a:t>après la délivrance de ce premier CCP, il ne saurait y avoir une deuxième ou une troisième délivrance d’un CCP</a:t>
            </a:r>
            <a:r>
              <a:rPr lang="fr-FR" sz="2900"/>
              <a:t> pour la monothérapie ou toute thérapie combinée autre que cette première combinaison bénéficiant d’un CCP ? </a:t>
            </a:r>
          </a:p>
          <a:p>
            <a:pPr algn="just">
              <a:lnSpc>
                <a:spcPct val="120000"/>
              </a:lnSpc>
              <a:spcBef>
                <a:spcPts val="0"/>
              </a:spcBef>
            </a:pPr>
            <a:endParaRPr lang="fr-FR" sz="2900"/>
          </a:p>
          <a:p>
            <a:pPr algn="just">
              <a:lnSpc>
                <a:spcPct val="120000"/>
              </a:lnSpc>
              <a:spcBef>
                <a:spcPts val="0"/>
              </a:spcBef>
            </a:pPr>
            <a:endParaRPr lang="fr-FR" sz="2900"/>
          </a:p>
          <a:p>
            <a:pPr>
              <a:lnSpc>
                <a:spcPct val="120000"/>
              </a:lnSpc>
              <a:spcBef>
                <a:spcPts val="0"/>
              </a:spcBef>
            </a:pPr>
            <a:r>
              <a:rPr lang="fr-FR" sz="2900" b="1" i="1">
                <a:solidFill>
                  <a:srgbClr val="0A9872"/>
                </a:solidFill>
              </a:rPr>
              <a:t>Si un CCP délivré :</a:t>
            </a:r>
          </a:p>
          <a:p>
            <a:pPr>
              <a:lnSpc>
                <a:spcPct val="120000"/>
              </a:lnSpc>
              <a:spcBef>
                <a:spcPts val="0"/>
              </a:spcBef>
            </a:pPr>
            <a:endParaRPr lang="fr-FR" sz="2900" b="1" i="1">
              <a:solidFill>
                <a:srgbClr val="0A9872"/>
              </a:solidFill>
            </a:endParaRPr>
          </a:p>
          <a:p>
            <a:pPr marL="342900" indent="-342900">
              <a:lnSpc>
                <a:spcPct val="120000"/>
              </a:lnSpc>
              <a:spcBef>
                <a:spcPts val="0"/>
              </a:spcBef>
              <a:buFontTx/>
              <a:buChar char="-"/>
            </a:pPr>
            <a:r>
              <a:rPr lang="fr-FR" sz="2900" b="1" i="1">
                <a:solidFill>
                  <a:srgbClr val="0A9872"/>
                </a:solidFill>
              </a:rPr>
              <a:t>sur la 1ere AMM de la monothérapie </a:t>
            </a:r>
          </a:p>
          <a:p>
            <a:pPr marL="342900" indent="-342900">
              <a:lnSpc>
                <a:spcPct val="120000"/>
              </a:lnSpc>
              <a:spcBef>
                <a:spcPts val="0"/>
              </a:spcBef>
              <a:buFontTx/>
              <a:buChar char="-"/>
            </a:pPr>
            <a:endParaRPr lang="fr-FR" sz="2900" b="1" i="1">
              <a:solidFill>
                <a:srgbClr val="0A9872"/>
              </a:solidFill>
            </a:endParaRPr>
          </a:p>
          <a:p>
            <a:pPr marL="342900" indent="-342900">
              <a:lnSpc>
                <a:spcPct val="120000"/>
              </a:lnSpc>
              <a:spcBef>
                <a:spcPts val="0"/>
              </a:spcBef>
              <a:buFontTx/>
              <a:buChar char="-"/>
            </a:pPr>
            <a:r>
              <a:rPr lang="fr-FR" sz="2900" b="1" i="1">
                <a:solidFill>
                  <a:srgbClr val="0A9872"/>
                </a:solidFill>
              </a:rPr>
              <a:t>ou sur la 1ere AMM de la thérapie combinée</a:t>
            </a:r>
          </a:p>
          <a:p>
            <a:pPr marL="342900" indent="-342900">
              <a:lnSpc>
                <a:spcPct val="120000"/>
              </a:lnSpc>
              <a:spcBef>
                <a:spcPts val="0"/>
              </a:spcBef>
              <a:buFontTx/>
              <a:buChar char="-"/>
            </a:pPr>
            <a:endParaRPr lang="fr-FR" sz="2900" b="1" i="1">
              <a:solidFill>
                <a:srgbClr val="0A9872"/>
              </a:solidFill>
            </a:endParaRPr>
          </a:p>
          <a:p>
            <a:pPr>
              <a:lnSpc>
                <a:spcPct val="120000"/>
              </a:lnSpc>
              <a:spcBef>
                <a:spcPts val="0"/>
              </a:spcBef>
            </a:pPr>
            <a:r>
              <a:rPr lang="fr-FR" sz="2900" b="1" i="1">
                <a:solidFill>
                  <a:srgbClr val="0A9872"/>
                </a:solidFill>
              </a:rPr>
              <a:t>Plus aucun CCP ensuite ?</a:t>
            </a:r>
          </a:p>
          <a:p>
            <a:endParaRPr lang="fr-FR" b="1"/>
          </a:p>
        </p:txBody>
      </p:sp>
      <p:sp>
        <p:nvSpPr>
          <p:cNvPr id="5" name="Espace réservé du numéro de diapositive 4">
            <a:extLst>
              <a:ext uri="{FF2B5EF4-FFF2-40B4-BE49-F238E27FC236}">
                <a16:creationId xmlns:a16="http://schemas.microsoft.com/office/drawing/2014/main" id="{A8AA0C25-F5D9-314B-A7CC-ECF752283376}"/>
              </a:ext>
            </a:extLst>
          </p:cNvPr>
          <p:cNvSpPr>
            <a:spLocks noGrp="1"/>
          </p:cNvSpPr>
          <p:nvPr>
            <p:ph type="sldNum" sz="quarter" idx="12"/>
          </p:nvPr>
        </p:nvSpPr>
        <p:spPr>
          <a:xfrm>
            <a:off x="9186041" y="6379999"/>
            <a:ext cx="2743200" cy="365125"/>
          </a:xfrm>
        </p:spPr>
        <p:txBody>
          <a:bodyPr/>
          <a:lstStyle/>
          <a:p>
            <a:fld id="{B4FF07C7-C679-D742-B653-F9FBC5EA3604}" type="slidenum">
              <a:rPr lang="fr-FR" smtClean="0"/>
              <a:t>16</a:t>
            </a:fld>
            <a:endParaRPr lang="fr-FR" dirty="0"/>
          </a:p>
        </p:txBody>
      </p:sp>
      <p:sp>
        <p:nvSpPr>
          <p:cNvPr id="4" name="Espace réservé du pied de page 3">
            <a:extLst>
              <a:ext uri="{FF2B5EF4-FFF2-40B4-BE49-F238E27FC236}">
                <a16:creationId xmlns:a16="http://schemas.microsoft.com/office/drawing/2014/main" id="{1E1A6913-3B7B-8949-B81B-68E850FA9E28}"/>
              </a:ext>
            </a:extLst>
          </p:cNvPr>
          <p:cNvSpPr>
            <a:spLocks noGrp="1"/>
          </p:cNvSpPr>
          <p:nvPr>
            <p:ph type="ftr" sz="quarter" idx="11"/>
          </p:nvPr>
        </p:nvSpPr>
        <p:spPr/>
        <p:txBody>
          <a:bodyPr/>
          <a:lstStyle/>
          <a:p>
            <a:r>
              <a:rPr lang="fr-FR"/>
              <a:t>Elisabeth Berthet, Avocat associé, 7 juin 2022</a:t>
            </a:r>
          </a:p>
        </p:txBody>
      </p:sp>
    </p:spTree>
    <p:extLst>
      <p:ext uri="{BB962C8B-B14F-4D97-AF65-F5344CB8AC3E}">
        <p14:creationId xmlns:p14="http://schemas.microsoft.com/office/powerpoint/2010/main" val="16496482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01A0888-2804-6642-9211-0A54A4DDDDD1}"/>
              </a:ext>
            </a:extLst>
          </p:cNvPr>
          <p:cNvSpPr>
            <a:spLocks noGrp="1"/>
          </p:cNvSpPr>
          <p:nvPr>
            <p:ph type="ctrTitle"/>
          </p:nvPr>
        </p:nvSpPr>
        <p:spPr>
          <a:xfrm>
            <a:off x="1306286" y="482321"/>
            <a:ext cx="9361714" cy="3027642"/>
          </a:xfrm>
        </p:spPr>
        <p:txBody>
          <a:bodyPr>
            <a:normAutofit fontScale="90000"/>
          </a:bodyPr>
          <a:lstStyle/>
          <a:p>
            <a:pPr lvl="0" algn="just"/>
            <a:br>
              <a:rPr lang="fr-FR" sz="2200" dirty="0"/>
            </a:br>
            <a:br>
              <a:rPr lang="fr-FR" sz="2200" dirty="0"/>
            </a:br>
            <a:br>
              <a:rPr lang="fr-FR" sz="2200" dirty="0"/>
            </a:br>
            <a:br>
              <a:rPr lang="fr-FR" sz="2200" dirty="0"/>
            </a:br>
            <a:br>
              <a:rPr lang="fr-FR" sz="2200" dirty="0"/>
            </a:br>
            <a:br>
              <a:rPr lang="en-GB" altLang="fr-FR" sz="2200" dirty="0"/>
            </a:br>
            <a:br>
              <a:rPr lang="en-GB" altLang="fr-FR" sz="2200" dirty="0"/>
            </a:br>
            <a:br>
              <a:rPr lang="en-GB" altLang="fr-FR" sz="2200" dirty="0"/>
            </a:br>
            <a:br>
              <a:rPr lang="fr-FR" sz="2200" dirty="0"/>
            </a:br>
            <a:br>
              <a:rPr lang="fr-FR" i="1" dirty="0"/>
            </a:br>
            <a:br>
              <a:rPr lang="en-GB" altLang="fr-FR" sz="3600" b="1" dirty="0">
                <a:latin typeface="+mn-lt"/>
                <a:ea typeface="+mn-ea"/>
                <a:cs typeface="+mn-cs"/>
              </a:rPr>
            </a:br>
            <a:br>
              <a:rPr lang="en-GB" altLang="fr-FR" sz="3600" b="1" dirty="0">
                <a:latin typeface="+mn-lt"/>
                <a:ea typeface="+mn-ea"/>
                <a:cs typeface="+mn-cs"/>
              </a:rPr>
            </a:br>
            <a:br>
              <a:rPr lang="fr-FR" dirty="0"/>
            </a:br>
            <a:endParaRPr lang="fr-FR" dirty="0"/>
          </a:p>
        </p:txBody>
      </p:sp>
      <p:sp>
        <p:nvSpPr>
          <p:cNvPr id="3" name="Sous-titre 2">
            <a:extLst>
              <a:ext uri="{FF2B5EF4-FFF2-40B4-BE49-F238E27FC236}">
                <a16:creationId xmlns:a16="http://schemas.microsoft.com/office/drawing/2014/main" id="{A1150C22-F6BF-5F4C-835D-76C520297C96}"/>
              </a:ext>
            </a:extLst>
          </p:cNvPr>
          <p:cNvSpPr>
            <a:spLocks noGrp="1"/>
          </p:cNvSpPr>
          <p:nvPr>
            <p:ph type="subTitle" idx="1"/>
          </p:nvPr>
        </p:nvSpPr>
        <p:spPr>
          <a:xfrm>
            <a:off x="1306286" y="565080"/>
            <a:ext cx="9361715" cy="5198722"/>
          </a:xfrm>
        </p:spPr>
        <p:txBody>
          <a:bodyPr>
            <a:normAutofit fontScale="62500" lnSpcReduction="20000"/>
          </a:bodyPr>
          <a:lstStyle/>
          <a:p>
            <a:pPr algn="just">
              <a:lnSpc>
                <a:spcPct val="110000"/>
              </a:lnSpc>
              <a:spcBef>
                <a:spcPts val="0"/>
              </a:spcBef>
            </a:pPr>
            <a:r>
              <a:rPr lang="fr-FR" sz="2600"/>
              <a:t>4. Si les </a:t>
            </a:r>
            <a:r>
              <a:rPr lang="fr-FR" sz="2600" b="1"/>
              <a:t>revendications</a:t>
            </a:r>
            <a:r>
              <a:rPr lang="fr-FR" sz="2600"/>
              <a:t> d’un brevet couvrent </a:t>
            </a:r>
            <a:r>
              <a:rPr lang="fr-FR" sz="2600" u="sng"/>
              <a:t>à la fois </a:t>
            </a:r>
            <a:r>
              <a:rPr lang="fr-FR" sz="2600"/>
              <a:t>une </a:t>
            </a:r>
            <a:r>
              <a:rPr lang="fr-FR" sz="2600" b="1"/>
              <a:t>nouvelle molécule unique et une combinaison de cette molécule avec un médicament existant et connu</a:t>
            </a:r>
            <a:r>
              <a:rPr lang="fr-FR" sz="2600"/>
              <a:t>, </a:t>
            </a:r>
            <a:r>
              <a:rPr lang="fr-FR" sz="2600" b="1"/>
              <a:t>se trouvant peut-être dans le domaine public</a:t>
            </a:r>
            <a:r>
              <a:rPr lang="fr-FR" sz="2600"/>
              <a:t>, ou s’il existe plusieurs revendications de ce type pour une combinaison, l’article 3, sous c), limite-t-il l’octroi d’un CCP:</a:t>
            </a:r>
          </a:p>
          <a:p>
            <a:pPr algn="just">
              <a:lnSpc>
                <a:spcPct val="110000"/>
              </a:lnSpc>
              <a:spcBef>
                <a:spcPts val="0"/>
              </a:spcBef>
            </a:pPr>
            <a:endParaRPr lang="fr-FR" sz="2600"/>
          </a:p>
          <a:p>
            <a:pPr marL="457200" indent="-457200" algn="just">
              <a:lnSpc>
                <a:spcPct val="110000"/>
              </a:lnSpc>
              <a:spcBef>
                <a:spcPts val="0"/>
              </a:spcBef>
              <a:buAutoNum type="alphaLcParenR"/>
            </a:pPr>
            <a:r>
              <a:rPr lang="fr-FR" sz="2600"/>
              <a:t>uniquement à la </a:t>
            </a:r>
            <a:r>
              <a:rPr lang="fr-FR" sz="2600" u="sng"/>
              <a:t>molécule unique</a:t>
            </a:r>
            <a:r>
              <a:rPr lang="fr-FR" sz="2600"/>
              <a:t> si elle est commercialisée en tant que produit ; </a:t>
            </a:r>
          </a:p>
          <a:p>
            <a:pPr marL="457200" indent="-457200" algn="just">
              <a:lnSpc>
                <a:spcPct val="110000"/>
              </a:lnSpc>
              <a:spcBef>
                <a:spcPts val="0"/>
              </a:spcBef>
              <a:buAutoNum type="alphaLcParenR"/>
            </a:pPr>
            <a:endParaRPr lang="fr-FR" sz="2600"/>
          </a:p>
          <a:p>
            <a:pPr algn="just">
              <a:lnSpc>
                <a:spcPct val="110000"/>
              </a:lnSpc>
              <a:spcBef>
                <a:spcPts val="0"/>
              </a:spcBef>
            </a:pPr>
            <a:r>
              <a:rPr lang="fr-FR" sz="2600"/>
              <a:t>b) [à] la </a:t>
            </a:r>
            <a:r>
              <a:rPr lang="fr-FR" sz="2600" u="sng"/>
              <a:t>première commercialisation d’un produit </a:t>
            </a:r>
            <a:r>
              <a:rPr lang="fr-FR" sz="2600"/>
              <a:t>couvert par le brevet, qu’il s’agisse de la </a:t>
            </a:r>
            <a:r>
              <a:rPr lang="fr-FR" sz="2600" u="sng"/>
              <a:t>monothérapie</a:t>
            </a:r>
            <a:r>
              <a:rPr lang="fr-FR" sz="2600"/>
              <a:t> du médicament couvert par le brevet de base en vigueur ou de la </a:t>
            </a:r>
            <a:r>
              <a:rPr lang="fr-FR" sz="2600" u="sng"/>
              <a:t>première thérapie combinée</a:t>
            </a:r>
            <a:r>
              <a:rPr lang="fr-FR" sz="2600"/>
              <a:t>, ou </a:t>
            </a:r>
          </a:p>
          <a:p>
            <a:pPr algn="just">
              <a:lnSpc>
                <a:spcPct val="110000"/>
              </a:lnSpc>
              <a:spcBef>
                <a:spcPts val="0"/>
              </a:spcBef>
            </a:pPr>
            <a:endParaRPr lang="fr-FR" sz="2600"/>
          </a:p>
          <a:p>
            <a:pPr algn="just">
              <a:lnSpc>
                <a:spcPct val="110000"/>
              </a:lnSpc>
              <a:spcBef>
                <a:spcPts val="0"/>
              </a:spcBef>
            </a:pPr>
            <a:r>
              <a:rPr lang="fr-FR" sz="2600"/>
              <a:t>c) soit a) soit b) au choix du titulaire du brevet, indépendamment de la date de l’AMM ?</a:t>
            </a:r>
          </a:p>
          <a:p>
            <a:pPr algn="just">
              <a:lnSpc>
                <a:spcPct val="110000"/>
              </a:lnSpc>
              <a:spcBef>
                <a:spcPts val="0"/>
              </a:spcBef>
            </a:pPr>
            <a:endParaRPr lang="fr-FR" sz="2600"/>
          </a:p>
          <a:p>
            <a:pPr algn="just">
              <a:lnSpc>
                <a:spcPct val="110000"/>
              </a:lnSpc>
              <a:spcBef>
                <a:spcPts val="0"/>
              </a:spcBef>
            </a:pPr>
            <a:r>
              <a:rPr lang="fr-FR" sz="2600"/>
              <a:t>Si la réponse à l’une des propositions précitées est affirmative, pour quelle raison ?</a:t>
            </a:r>
          </a:p>
          <a:p>
            <a:pPr algn="just">
              <a:lnSpc>
                <a:spcPct val="110000"/>
              </a:lnSpc>
              <a:spcBef>
                <a:spcPts val="0"/>
              </a:spcBef>
            </a:pPr>
            <a:endParaRPr lang="fr-FR" sz="2600"/>
          </a:p>
          <a:p>
            <a:pPr>
              <a:lnSpc>
                <a:spcPct val="110000"/>
              </a:lnSpc>
              <a:spcBef>
                <a:spcPts val="0"/>
              </a:spcBef>
            </a:pPr>
            <a:endParaRPr lang="fr-FR" sz="2600"/>
          </a:p>
          <a:p>
            <a:pPr>
              <a:lnSpc>
                <a:spcPct val="110000"/>
              </a:lnSpc>
              <a:spcBef>
                <a:spcPts val="0"/>
              </a:spcBef>
            </a:pPr>
            <a:r>
              <a:rPr lang="fr-FR" sz="2600" b="1" i="1">
                <a:solidFill>
                  <a:srgbClr val="0A9872"/>
                </a:solidFill>
              </a:rPr>
              <a:t>Seulement un CCP pour la monothérapie </a:t>
            </a:r>
          </a:p>
          <a:p>
            <a:pPr>
              <a:lnSpc>
                <a:spcPct val="110000"/>
              </a:lnSpc>
              <a:spcBef>
                <a:spcPts val="0"/>
              </a:spcBef>
            </a:pPr>
            <a:endParaRPr lang="fr-FR" sz="2600" b="1" i="1">
              <a:solidFill>
                <a:srgbClr val="0A9872"/>
              </a:solidFill>
            </a:endParaRPr>
          </a:p>
          <a:p>
            <a:pPr>
              <a:lnSpc>
                <a:spcPct val="110000"/>
              </a:lnSpc>
              <a:spcBef>
                <a:spcPts val="0"/>
              </a:spcBef>
            </a:pPr>
            <a:r>
              <a:rPr lang="fr-FR" sz="2600" b="1" i="1">
                <a:solidFill>
                  <a:srgbClr val="0A9872"/>
                </a:solidFill>
              </a:rPr>
              <a:t>OU</a:t>
            </a:r>
          </a:p>
          <a:p>
            <a:pPr>
              <a:lnSpc>
                <a:spcPct val="110000"/>
              </a:lnSpc>
              <a:spcBef>
                <a:spcPts val="0"/>
              </a:spcBef>
            </a:pPr>
            <a:r>
              <a:rPr lang="fr-FR" sz="2600" b="1" i="1">
                <a:solidFill>
                  <a:srgbClr val="0A9872"/>
                </a:solidFill>
              </a:rPr>
              <a:t> </a:t>
            </a:r>
          </a:p>
          <a:p>
            <a:pPr>
              <a:lnSpc>
                <a:spcPct val="110000"/>
              </a:lnSpc>
              <a:spcBef>
                <a:spcPts val="0"/>
              </a:spcBef>
            </a:pPr>
            <a:r>
              <a:rPr lang="fr-FR" sz="2600" b="1" i="1">
                <a:solidFill>
                  <a:srgbClr val="0A9872"/>
                </a:solidFill>
              </a:rPr>
              <a:t>Seulement un CCP basé sur la 1ere AMM du produit (seul ou en combinaison) </a:t>
            </a:r>
          </a:p>
          <a:p>
            <a:pPr>
              <a:lnSpc>
                <a:spcPct val="110000"/>
              </a:lnSpc>
              <a:spcBef>
                <a:spcPts val="0"/>
              </a:spcBef>
            </a:pPr>
            <a:endParaRPr lang="fr-FR" sz="2600" b="1" i="1">
              <a:solidFill>
                <a:srgbClr val="0A9872"/>
              </a:solidFill>
            </a:endParaRPr>
          </a:p>
          <a:p>
            <a:pPr>
              <a:lnSpc>
                <a:spcPct val="110000"/>
              </a:lnSpc>
              <a:spcBef>
                <a:spcPts val="0"/>
              </a:spcBef>
            </a:pPr>
            <a:r>
              <a:rPr lang="fr-FR" sz="2600" b="1" i="1">
                <a:solidFill>
                  <a:srgbClr val="0A9872"/>
                </a:solidFill>
              </a:rPr>
              <a:t>OU</a:t>
            </a:r>
          </a:p>
          <a:p>
            <a:pPr>
              <a:lnSpc>
                <a:spcPct val="110000"/>
              </a:lnSpc>
              <a:spcBef>
                <a:spcPts val="0"/>
              </a:spcBef>
            </a:pPr>
            <a:r>
              <a:rPr lang="fr-FR" sz="2600" b="1" i="1">
                <a:solidFill>
                  <a:srgbClr val="0A9872"/>
                </a:solidFill>
              </a:rPr>
              <a:t> </a:t>
            </a:r>
          </a:p>
          <a:p>
            <a:pPr>
              <a:lnSpc>
                <a:spcPct val="110000"/>
              </a:lnSpc>
              <a:spcBef>
                <a:spcPts val="0"/>
              </a:spcBef>
            </a:pPr>
            <a:r>
              <a:rPr lang="fr-FR" sz="2600" b="1" i="1">
                <a:solidFill>
                  <a:srgbClr val="0A9872"/>
                </a:solidFill>
              </a:rPr>
              <a:t>Un CCP au choix du breveté indépendamment de la date de l’AMM ?</a:t>
            </a:r>
          </a:p>
          <a:p>
            <a:pPr marL="457200" indent="-457200">
              <a:buAutoNum type="arabicPeriod"/>
            </a:pPr>
            <a:endParaRPr lang="fr-FR" b="1"/>
          </a:p>
        </p:txBody>
      </p:sp>
      <p:sp>
        <p:nvSpPr>
          <p:cNvPr id="5" name="Espace réservé du numéro de diapositive 4">
            <a:extLst>
              <a:ext uri="{FF2B5EF4-FFF2-40B4-BE49-F238E27FC236}">
                <a16:creationId xmlns:a16="http://schemas.microsoft.com/office/drawing/2014/main" id="{A8AA0C25-F5D9-314B-A7CC-ECF752283376}"/>
              </a:ext>
            </a:extLst>
          </p:cNvPr>
          <p:cNvSpPr>
            <a:spLocks noGrp="1"/>
          </p:cNvSpPr>
          <p:nvPr>
            <p:ph type="sldNum" sz="quarter" idx="12"/>
          </p:nvPr>
        </p:nvSpPr>
        <p:spPr>
          <a:xfrm>
            <a:off x="9186041" y="6379999"/>
            <a:ext cx="2743200" cy="365125"/>
          </a:xfrm>
        </p:spPr>
        <p:txBody>
          <a:bodyPr/>
          <a:lstStyle/>
          <a:p>
            <a:fld id="{B4FF07C7-C679-D742-B653-F9FBC5EA3604}" type="slidenum">
              <a:rPr lang="fr-FR" smtClean="0"/>
              <a:t>17</a:t>
            </a:fld>
            <a:endParaRPr lang="fr-FR" dirty="0"/>
          </a:p>
        </p:txBody>
      </p:sp>
      <p:sp>
        <p:nvSpPr>
          <p:cNvPr id="4" name="Espace réservé du pied de page 3">
            <a:extLst>
              <a:ext uri="{FF2B5EF4-FFF2-40B4-BE49-F238E27FC236}">
                <a16:creationId xmlns:a16="http://schemas.microsoft.com/office/drawing/2014/main" id="{90284CD3-46D2-4047-B263-6B13265DFE32}"/>
              </a:ext>
            </a:extLst>
          </p:cNvPr>
          <p:cNvSpPr>
            <a:spLocks noGrp="1"/>
          </p:cNvSpPr>
          <p:nvPr>
            <p:ph type="ftr" sz="quarter" idx="11"/>
          </p:nvPr>
        </p:nvSpPr>
        <p:spPr/>
        <p:txBody>
          <a:bodyPr/>
          <a:lstStyle/>
          <a:p>
            <a:r>
              <a:rPr lang="fr-FR"/>
              <a:t>Elisabeth Berthet, Avocat associé, 7 juin 2022</a:t>
            </a:r>
          </a:p>
        </p:txBody>
      </p:sp>
    </p:spTree>
    <p:extLst>
      <p:ext uri="{BB962C8B-B14F-4D97-AF65-F5344CB8AC3E}">
        <p14:creationId xmlns:p14="http://schemas.microsoft.com/office/powerpoint/2010/main" val="9275837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01A0888-2804-6642-9211-0A54A4DDDDD1}"/>
              </a:ext>
            </a:extLst>
          </p:cNvPr>
          <p:cNvSpPr>
            <a:spLocks noGrp="1"/>
          </p:cNvSpPr>
          <p:nvPr>
            <p:ph type="ctrTitle"/>
          </p:nvPr>
        </p:nvSpPr>
        <p:spPr>
          <a:xfrm>
            <a:off x="1306286" y="482321"/>
            <a:ext cx="9361714" cy="3027642"/>
          </a:xfrm>
        </p:spPr>
        <p:txBody>
          <a:bodyPr>
            <a:normAutofit fontScale="90000"/>
          </a:bodyPr>
          <a:lstStyle/>
          <a:p>
            <a:pPr lvl="0" algn="just"/>
            <a:br>
              <a:rPr lang="fr-FR" sz="2200" dirty="0"/>
            </a:br>
            <a:br>
              <a:rPr lang="fr-FR" sz="2200" dirty="0"/>
            </a:br>
            <a:br>
              <a:rPr lang="fr-FR" sz="2200" dirty="0"/>
            </a:br>
            <a:br>
              <a:rPr lang="fr-FR" sz="2200" dirty="0"/>
            </a:br>
            <a:br>
              <a:rPr lang="fr-FR" sz="2200" dirty="0"/>
            </a:br>
            <a:br>
              <a:rPr lang="en-GB" altLang="fr-FR" sz="2200" dirty="0"/>
            </a:br>
            <a:br>
              <a:rPr lang="en-GB" altLang="fr-FR" sz="2200" dirty="0"/>
            </a:br>
            <a:br>
              <a:rPr lang="en-GB" altLang="fr-FR" sz="2200" dirty="0"/>
            </a:br>
            <a:br>
              <a:rPr lang="fr-FR" sz="2200" dirty="0"/>
            </a:br>
            <a:br>
              <a:rPr lang="fr-FR" i="1" dirty="0"/>
            </a:br>
            <a:br>
              <a:rPr lang="en-GB" altLang="fr-FR" sz="3600" b="1" dirty="0">
                <a:latin typeface="+mn-lt"/>
                <a:ea typeface="+mn-ea"/>
                <a:cs typeface="+mn-cs"/>
              </a:rPr>
            </a:br>
            <a:br>
              <a:rPr lang="en-GB" altLang="fr-FR" sz="3600" b="1" dirty="0">
                <a:latin typeface="+mn-lt"/>
                <a:ea typeface="+mn-ea"/>
                <a:cs typeface="+mn-cs"/>
              </a:rPr>
            </a:br>
            <a:br>
              <a:rPr lang="en-GB" altLang="fr-FR" sz="3600" b="1" dirty="0">
                <a:latin typeface="+mn-lt"/>
                <a:ea typeface="+mn-ea"/>
                <a:cs typeface="+mn-cs"/>
              </a:rPr>
            </a:br>
            <a:br>
              <a:rPr lang="fr-FR" dirty="0"/>
            </a:br>
            <a:endParaRPr lang="fr-FR" dirty="0"/>
          </a:p>
        </p:txBody>
      </p:sp>
      <p:sp>
        <p:nvSpPr>
          <p:cNvPr id="3" name="Sous-titre 2">
            <a:extLst>
              <a:ext uri="{FF2B5EF4-FFF2-40B4-BE49-F238E27FC236}">
                <a16:creationId xmlns:a16="http://schemas.microsoft.com/office/drawing/2014/main" id="{A1150C22-F6BF-5F4C-835D-76C520297C96}"/>
              </a:ext>
            </a:extLst>
          </p:cNvPr>
          <p:cNvSpPr>
            <a:spLocks noGrp="1"/>
          </p:cNvSpPr>
          <p:nvPr>
            <p:ph type="subTitle" idx="1"/>
          </p:nvPr>
        </p:nvSpPr>
        <p:spPr>
          <a:xfrm>
            <a:off x="1397285" y="751835"/>
            <a:ext cx="9270715" cy="4395518"/>
          </a:xfrm>
        </p:spPr>
        <p:txBody>
          <a:bodyPr>
            <a:normAutofit/>
          </a:bodyPr>
          <a:lstStyle/>
          <a:p>
            <a:endParaRPr lang="fr-FR" b="1">
              <a:solidFill>
                <a:srgbClr val="0A9872"/>
              </a:solidFill>
            </a:endParaRPr>
          </a:p>
          <a:p>
            <a:endParaRPr lang="fr-FR" b="1">
              <a:solidFill>
                <a:srgbClr val="0A9872"/>
              </a:solidFill>
            </a:endParaRPr>
          </a:p>
          <a:p>
            <a:endParaRPr lang="fr-FR" b="1">
              <a:solidFill>
                <a:srgbClr val="0A9872"/>
              </a:solidFill>
            </a:endParaRPr>
          </a:p>
          <a:p>
            <a:endParaRPr lang="fr-FR" sz="3200" b="1">
              <a:solidFill>
                <a:srgbClr val="0A9872"/>
              </a:solidFill>
            </a:endParaRPr>
          </a:p>
          <a:p>
            <a:r>
              <a:rPr lang="fr-FR" sz="3200" b="1">
                <a:solidFill>
                  <a:srgbClr val="0A9872"/>
                </a:solidFill>
              </a:rPr>
              <a:t>Sitagliptine + Metformine</a:t>
            </a:r>
          </a:p>
        </p:txBody>
      </p:sp>
      <p:sp>
        <p:nvSpPr>
          <p:cNvPr id="5" name="Espace réservé du numéro de diapositive 4">
            <a:extLst>
              <a:ext uri="{FF2B5EF4-FFF2-40B4-BE49-F238E27FC236}">
                <a16:creationId xmlns:a16="http://schemas.microsoft.com/office/drawing/2014/main" id="{A8AA0C25-F5D9-314B-A7CC-ECF752283376}"/>
              </a:ext>
            </a:extLst>
          </p:cNvPr>
          <p:cNvSpPr>
            <a:spLocks noGrp="1"/>
          </p:cNvSpPr>
          <p:nvPr>
            <p:ph type="sldNum" sz="quarter" idx="12"/>
          </p:nvPr>
        </p:nvSpPr>
        <p:spPr>
          <a:xfrm>
            <a:off x="9186041" y="6379999"/>
            <a:ext cx="2743200" cy="365125"/>
          </a:xfrm>
        </p:spPr>
        <p:txBody>
          <a:bodyPr/>
          <a:lstStyle/>
          <a:p>
            <a:fld id="{B4FF07C7-C679-D742-B653-F9FBC5EA3604}" type="slidenum">
              <a:rPr lang="fr-FR" smtClean="0"/>
              <a:t>18</a:t>
            </a:fld>
            <a:endParaRPr lang="fr-FR" dirty="0"/>
          </a:p>
        </p:txBody>
      </p:sp>
      <p:sp>
        <p:nvSpPr>
          <p:cNvPr id="4" name="Espace réservé du pied de page 3">
            <a:extLst>
              <a:ext uri="{FF2B5EF4-FFF2-40B4-BE49-F238E27FC236}">
                <a16:creationId xmlns:a16="http://schemas.microsoft.com/office/drawing/2014/main" id="{A42DAFE6-C647-2343-9DA3-93E7FFDC24AC}"/>
              </a:ext>
            </a:extLst>
          </p:cNvPr>
          <p:cNvSpPr>
            <a:spLocks noGrp="1"/>
          </p:cNvSpPr>
          <p:nvPr>
            <p:ph type="ftr" sz="quarter" idx="11"/>
          </p:nvPr>
        </p:nvSpPr>
        <p:spPr/>
        <p:txBody>
          <a:bodyPr/>
          <a:lstStyle/>
          <a:p>
            <a:r>
              <a:rPr lang="fr-FR"/>
              <a:t>Elisabeth Berthet, Avocat associé, 7 juin 2022</a:t>
            </a:r>
          </a:p>
        </p:txBody>
      </p:sp>
    </p:spTree>
    <p:extLst>
      <p:ext uri="{BB962C8B-B14F-4D97-AF65-F5344CB8AC3E}">
        <p14:creationId xmlns:p14="http://schemas.microsoft.com/office/powerpoint/2010/main" val="9807820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01A0888-2804-6642-9211-0A54A4DDDDD1}"/>
              </a:ext>
            </a:extLst>
          </p:cNvPr>
          <p:cNvSpPr>
            <a:spLocks noGrp="1"/>
          </p:cNvSpPr>
          <p:nvPr>
            <p:ph type="ctrTitle"/>
          </p:nvPr>
        </p:nvSpPr>
        <p:spPr>
          <a:xfrm>
            <a:off x="1306286" y="482321"/>
            <a:ext cx="9361714" cy="3027642"/>
          </a:xfrm>
        </p:spPr>
        <p:txBody>
          <a:bodyPr>
            <a:normAutofit fontScale="90000"/>
          </a:bodyPr>
          <a:lstStyle/>
          <a:p>
            <a:pPr lvl="0" algn="just"/>
            <a:br>
              <a:rPr lang="fr-FR" sz="2200" dirty="0"/>
            </a:br>
            <a:br>
              <a:rPr lang="fr-FR" sz="2200" dirty="0"/>
            </a:br>
            <a:br>
              <a:rPr lang="fr-FR" sz="2200" dirty="0"/>
            </a:br>
            <a:br>
              <a:rPr lang="fr-FR" sz="2200" dirty="0"/>
            </a:br>
            <a:br>
              <a:rPr lang="fr-FR" sz="2200" dirty="0"/>
            </a:br>
            <a:br>
              <a:rPr lang="en-GB" altLang="fr-FR" sz="2200" dirty="0"/>
            </a:br>
            <a:br>
              <a:rPr lang="en-GB" altLang="fr-FR" sz="2200" dirty="0"/>
            </a:br>
            <a:br>
              <a:rPr lang="en-GB" altLang="fr-FR" sz="2200" dirty="0"/>
            </a:br>
            <a:br>
              <a:rPr lang="fr-FR" sz="2200" dirty="0"/>
            </a:br>
            <a:br>
              <a:rPr lang="fr-FR" i="1" dirty="0"/>
            </a:br>
            <a:br>
              <a:rPr lang="en-GB" altLang="fr-FR" sz="3600" b="1" dirty="0">
                <a:latin typeface="+mn-lt"/>
                <a:ea typeface="+mn-ea"/>
                <a:cs typeface="+mn-cs"/>
              </a:rPr>
            </a:br>
            <a:br>
              <a:rPr lang="en-GB" altLang="fr-FR" sz="3600" b="1" dirty="0">
                <a:latin typeface="+mn-lt"/>
                <a:ea typeface="+mn-ea"/>
                <a:cs typeface="+mn-cs"/>
              </a:rPr>
            </a:br>
            <a:br>
              <a:rPr lang="fr-FR" dirty="0"/>
            </a:br>
            <a:endParaRPr lang="fr-FR" dirty="0"/>
          </a:p>
        </p:txBody>
      </p:sp>
      <p:sp>
        <p:nvSpPr>
          <p:cNvPr id="3" name="Sous-titre 2">
            <a:extLst>
              <a:ext uri="{FF2B5EF4-FFF2-40B4-BE49-F238E27FC236}">
                <a16:creationId xmlns:a16="http://schemas.microsoft.com/office/drawing/2014/main" id="{A1150C22-F6BF-5F4C-835D-76C520297C96}"/>
              </a:ext>
            </a:extLst>
          </p:cNvPr>
          <p:cNvSpPr>
            <a:spLocks noGrp="1"/>
          </p:cNvSpPr>
          <p:nvPr>
            <p:ph type="subTitle" idx="1"/>
          </p:nvPr>
        </p:nvSpPr>
        <p:spPr>
          <a:xfrm>
            <a:off x="1400537" y="1296365"/>
            <a:ext cx="9267463" cy="3961435"/>
          </a:xfrm>
        </p:spPr>
        <p:txBody>
          <a:bodyPr>
            <a:normAutofit/>
          </a:bodyPr>
          <a:lstStyle/>
          <a:p>
            <a:br>
              <a:rPr lang="fr-FR" dirty="0"/>
            </a:br>
            <a:endParaRPr lang="fr-FR" dirty="0"/>
          </a:p>
          <a:p>
            <a:br>
              <a:rPr lang="fr-FR" dirty="0">
                <a:hlinkClick r:id="rId2"/>
              </a:rPr>
            </a:br>
            <a:r>
              <a:rPr lang="fr-FR" b="1" dirty="0"/>
              <a:t>CJUE, n° C-119/22, Demande (JO) de la Cour, </a:t>
            </a:r>
            <a:r>
              <a:rPr lang="fr-FR" b="1" dirty="0" err="1"/>
              <a:t>Teva</a:t>
            </a:r>
            <a:r>
              <a:rPr lang="fr-FR" b="1" dirty="0"/>
              <a:t> B.V. et </a:t>
            </a:r>
            <a:r>
              <a:rPr lang="fr-FR" b="1" dirty="0" err="1"/>
              <a:t>Teva</a:t>
            </a:r>
            <a:r>
              <a:rPr lang="fr-FR" b="1" dirty="0"/>
              <a:t> </a:t>
            </a:r>
            <a:r>
              <a:rPr lang="fr-FR" b="1" dirty="0" err="1"/>
              <a:t>Finland</a:t>
            </a:r>
            <a:r>
              <a:rPr lang="fr-FR" b="1" dirty="0"/>
              <a:t> </a:t>
            </a:r>
            <a:r>
              <a:rPr lang="fr-FR" b="1" dirty="0" err="1"/>
              <a:t>Oy</a:t>
            </a:r>
            <a:r>
              <a:rPr lang="fr-FR" b="1" dirty="0"/>
              <a:t>/</a:t>
            </a:r>
            <a:r>
              <a:rPr lang="fr-FR" b="1" dirty="0" err="1"/>
              <a:t>Merck</a:t>
            </a:r>
            <a:r>
              <a:rPr lang="fr-FR" b="1" dirty="0"/>
              <a:t> Sharp &amp; </a:t>
            </a:r>
            <a:r>
              <a:rPr lang="fr-FR" b="1" dirty="0" err="1"/>
              <a:t>Dohme</a:t>
            </a:r>
            <a:r>
              <a:rPr lang="fr-FR" b="1" dirty="0"/>
              <a:t> </a:t>
            </a:r>
            <a:r>
              <a:rPr lang="fr-FR" b="1" dirty="0" err="1"/>
              <a:t>Corp</a:t>
            </a:r>
            <a:r>
              <a:rPr lang="fr-FR" b="1" dirty="0"/>
              <a:t>, 17 février 2022</a:t>
            </a:r>
          </a:p>
          <a:p>
            <a:endParaRPr lang="fr-FR" b="1" dirty="0"/>
          </a:p>
          <a:p>
            <a:endParaRPr lang="fr-FR" b="1" dirty="0"/>
          </a:p>
          <a:p>
            <a:r>
              <a:rPr lang="fr-FR" b="1" dirty="0"/>
              <a:t>Questions préjudicielles</a:t>
            </a:r>
          </a:p>
          <a:p>
            <a:endParaRPr lang="fr-FR" b="1" dirty="0"/>
          </a:p>
          <a:p>
            <a:endParaRPr lang="fr-FR" b="1" dirty="0"/>
          </a:p>
          <a:p>
            <a:endParaRPr lang="fr-FR" b="1" dirty="0"/>
          </a:p>
        </p:txBody>
      </p:sp>
      <p:sp>
        <p:nvSpPr>
          <p:cNvPr id="5" name="Espace réservé du numéro de diapositive 4">
            <a:extLst>
              <a:ext uri="{FF2B5EF4-FFF2-40B4-BE49-F238E27FC236}">
                <a16:creationId xmlns:a16="http://schemas.microsoft.com/office/drawing/2014/main" id="{A8AA0C25-F5D9-314B-A7CC-ECF752283376}"/>
              </a:ext>
            </a:extLst>
          </p:cNvPr>
          <p:cNvSpPr>
            <a:spLocks noGrp="1"/>
          </p:cNvSpPr>
          <p:nvPr>
            <p:ph type="sldNum" sz="quarter" idx="12"/>
          </p:nvPr>
        </p:nvSpPr>
        <p:spPr>
          <a:xfrm>
            <a:off x="9186041" y="6379999"/>
            <a:ext cx="2743200" cy="365125"/>
          </a:xfrm>
        </p:spPr>
        <p:txBody>
          <a:bodyPr/>
          <a:lstStyle/>
          <a:p>
            <a:fld id="{B4FF07C7-C679-D742-B653-F9FBC5EA3604}" type="slidenum">
              <a:rPr lang="fr-FR" smtClean="0"/>
              <a:t>19</a:t>
            </a:fld>
            <a:endParaRPr lang="fr-FR" dirty="0"/>
          </a:p>
        </p:txBody>
      </p:sp>
      <p:sp>
        <p:nvSpPr>
          <p:cNvPr id="4" name="Espace réservé du pied de page 3">
            <a:extLst>
              <a:ext uri="{FF2B5EF4-FFF2-40B4-BE49-F238E27FC236}">
                <a16:creationId xmlns:a16="http://schemas.microsoft.com/office/drawing/2014/main" id="{F3C3B920-63FE-9D44-9926-EE26F0A6C81D}"/>
              </a:ext>
            </a:extLst>
          </p:cNvPr>
          <p:cNvSpPr>
            <a:spLocks noGrp="1"/>
          </p:cNvSpPr>
          <p:nvPr>
            <p:ph type="ftr" sz="quarter" idx="11"/>
          </p:nvPr>
        </p:nvSpPr>
        <p:spPr/>
        <p:txBody>
          <a:bodyPr/>
          <a:lstStyle/>
          <a:p>
            <a:r>
              <a:rPr lang="fr-FR"/>
              <a:t>Elisabeth Berthet, Avocat associé, 7 juin 2022</a:t>
            </a:r>
          </a:p>
        </p:txBody>
      </p:sp>
    </p:spTree>
    <p:extLst>
      <p:ext uri="{BB962C8B-B14F-4D97-AF65-F5344CB8AC3E}">
        <p14:creationId xmlns:p14="http://schemas.microsoft.com/office/powerpoint/2010/main" val="37352221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01A0888-2804-6642-9211-0A54A4DDDDD1}"/>
              </a:ext>
            </a:extLst>
          </p:cNvPr>
          <p:cNvSpPr>
            <a:spLocks noGrp="1"/>
          </p:cNvSpPr>
          <p:nvPr>
            <p:ph type="ctrTitle"/>
          </p:nvPr>
        </p:nvSpPr>
        <p:spPr>
          <a:xfrm>
            <a:off x="1306286" y="482321"/>
            <a:ext cx="9361714" cy="3027642"/>
          </a:xfrm>
        </p:spPr>
        <p:txBody>
          <a:bodyPr>
            <a:normAutofit fontScale="90000"/>
          </a:bodyPr>
          <a:lstStyle/>
          <a:p>
            <a:pPr lvl="0" algn="just"/>
            <a:br>
              <a:rPr lang="fr-FR" sz="2200" dirty="0"/>
            </a:br>
            <a:br>
              <a:rPr lang="fr-FR" sz="2200" dirty="0"/>
            </a:br>
            <a:br>
              <a:rPr lang="fr-FR" sz="2200" dirty="0"/>
            </a:br>
            <a:br>
              <a:rPr lang="fr-FR" sz="2200" dirty="0"/>
            </a:br>
            <a:br>
              <a:rPr lang="fr-FR" sz="2200" dirty="0"/>
            </a:br>
            <a:br>
              <a:rPr lang="en-GB" altLang="fr-FR" sz="2200" dirty="0"/>
            </a:br>
            <a:br>
              <a:rPr lang="en-GB" altLang="fr-FR" sz="2200" dirty="0"/>
            </a:br>
            <a:br>
              <a:rPr lang="en-GB" altLang="fr-FR" sz="2200" dirty="0"/>
            </a:br>
            <a:br>
              <a:rPr lang="fr-FR" sz="2200" dirty="0"/>
            </a:br>
            <a:br>
              <a:rPr lang="fr-FR" i="1" dirty="0"/>
            </a:br>
            <a:br>
              <a:rPr lang="en-GB" altLang="fr-FR" sz="3600" b="1" dirty="0">
                <a:latin typeface="+mn-lt"/>
                <a:ea typeface="+mn-ea"/>
                <a:cs typeface="+mn-cs"/>
              </a:rPr>
            </a:br>
            <a:br>
              <a:rPr lang="en-GB" altLang="fr-FR" sz="3600" b="1" dirty="0">
                <a:latin typeface="+mn-lt"/>
                <a:ea typeface="+mn-ea"/>
                <a:cs typeface="+mn-cs"/>
              </a:rPr>
            </a:br>
            <a:br>
              <a:rPr lang="fr-FR" dirty="0"/>
            </a:br>
            <a:endParaRPr lang="fr-FR" dirty="0"/>
          </a:p>
        </p:txBody>
      </p:sp>
      <p:sp>
        <p:nvSpPr>
          <p:cNvPr id="3" name="Sous-titre 2">
            <a:extLst>
              <a:ext uri="{FF2B5EF4-FFF2-40B4-BE49-F238E27FC236}">
                <a16:creationId xmlns:a16="http://schemas.microsoft.com/office/drawing/2014/main" id="{A1150C22-F6BF-5F4C-835D-76C520297C96}"/>
              </a:ext>
            </a:extLst>
          </p:cNvPr>
          <p:cNvSpPr>
            <a:spLocks noGrp="1"/>
          </p:cNvSpPr>
          <p:nvPr>
            <p:ph type="subTitle" idx="1"/>
          </p:nvPr>
        </p:nvSpPr>
        <p:spPr>
          <a:xfrm>
            <a:off x="1400537" y="1296365"/>
            <a:ext cx="9267463" cy="3961435"/>
          </a:xfrm>
        </p:spPr>
        <p:txBody>
          <a:bodyPr>
            <a:normAutofit/>
          </a:bodyPr>
          <a:lstStyle/>
          <a:p>
            <a:endParaRPr lang="fr-FR" sz="3600" b="1">
              <a:solidFill>
                <a:srgbClr val="0A9872"/>
              </a:solidFill>
            </a:endParaRPr>
          </a:p>
          <a:p>
            <a:endParaRPr lang="fr-FR" sz="3600" b="1">
              <a:solidFill>
                <a:srgbClr val="0A9872"/>
              </a:solidFill>
            </a:endParaRPr>
          </a:p>
          <a:p>
            <a:r>
              <a:rPr lang="fr-FR" sz="3600" b="1">
                <a:solidFill>
                  <a:srgbClr val="0A9872"/>
                </a:solidFill>
              </a:rPr>
              <a:t>Jurisprudence</a:t>
            </a:r>
          </a:p>
        </p:txBody>
      </p:sp>
      <p:sp>
        <p:nvSpPr>
          <p:cNvPr id="5" name="Espace réservé du numéro de diapositive 4">
            <a:extLst>
              <a:ext uri="{FF2B5EF4-FFF2-40B4-BE49-F238E27FC236}">
                <a16:creationId xmlns:a16="http://schemas.microsoft.com/office/drawing/2014/main" id="{A8AA0C25-F5D9-314B-A7CC-ECF752283376}"/>
              </a:ext>
            </a:extLst>
          </p:cNvPr>
          <p:cNvSpPr>
            <a:spLocks noGrp="1"/>
          </p:cNvSpPr>
          <p:nvPr>
            <p:ph type="sldNum" sz="quarter" idx="12"/>
          </p:nvPr>
        </p:nvSpPr>
        <p:spPr>
          <a:xfrm>
            <a:off x="9186041" y="6379999"/>
            <a:ext cx="2743200" cy="365125"/>
          </a:xfrm>
        </p:spPr>
        <p:txBody>
          <a:bodyPr/>
          <a:lstStyle/>
          <a:p>
            <a:fld id="{B4FF07C7-C679-D742-B653-F9FBC5EA3604}" type="slidenum">
              <a:rPr lang="fr-FR" smtClean="0"/>
              <a:t>2</a:t>
            </a:fld>
            <a:endParaRPr lang="fr-FR" dirty="0"/>
          </a:p>
        </p:txBody>
      </p:sp>
      <p:sp>
        <p:nvSpPr>
          <p:cNvPr id="4" name="Espace réservé du pied de page 3">
            <a:extLst>
              <a:ext uri="{FF2B5EF4-FFF2-40B4-BE49-F238E27FC236}">
                <a16:creationId xmlns:a16="http://schemas.microsoft.com/office/drawing/2014/main" id="{BCD82413-20CC-8346-B876-61E4362E316E}"/>
              </a:ext>
            </a:extLst>
          </p:cNvPr>
          <p:cNvSpPr>
            <a:spLocks noGrp="1"/>
          </p:cNvSpPr>
          <p:nvPr>
            <p:ph type="ftr" sz="quarter" idx="11"/>
          </p:nvPr>
        </p:nvSpPr>
        <p:spPr/>
        <p:txBody>
          <a:bodyPr/>
          <a:lstStyle/>
          <a:p>
            <a:r>
              <a:rPr lang="fr-FR"/>
              <a:t>Elisabeth Berthet, Avocat associé, 7 juin 2022</a:t>
            </a:r>
          </a:p>
        </p:txBody>
      </p:sp>
    </p:spTree>
    <p:extLst>
      <p:ext uri="{BB962C8B-B14F-4D97-AF65-F5344CB8AC3E}">
        <p14:creationId xmlns:p14="http://schemas.microsoft.com/office/powerpoint/2010/main" val="37159781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01A0888-2804-6642-9211-0A54A4DDDDD1}"/>
              </a:ext>
            </a:extLst>
          </p:cNvPr>
          <p:cNvSpPr>
            <a:spLocks noGrp="1"/>
          </p:cNvSpPr>
          <p:nvPr>
            <p:ph type="ctrTitle"/>
          </p:nvPr>
        </p:nvSpPr>
        <p:spPr>
          <a:xfrm>
            <a:off x="1306286" y="482321"/>
            <a:ext cx="9361714" cy="3027642"/>
          </a:xfrm>
        </p:spPr>
        <p:txBody>
          <a:bodyPr>
            <a:normAutofit fontScale="90000"/>
          </a:bodyPr>
          <a:lstStyle/>
          <a:p>
            <a:pPr lvl="0" algn="just"/>
            <a:br>
              <a:rPr lang="fr-FR" sz="2200" dirty="0"/>
            </a:br>
            <a:br>
              <a:rPr lang="fr-FR" sz="2200" dirty="0"/>
            </a:br>
            <a:br>
              <a:rPr lang="fr-FR" sz="2200" dirty="0"/>
            </a:br>
            <a:br>
              <a:rPr lang="fr-FR" sz="2200" dirty="0"/>
            </a:br>
            <a:br>
              <a:rPr lang="fr-FR" sz="2200" dirty="0"/>
            </a:br>
            <a:br>
              <a:rPr lang="en-GB" altLang="fr-FR" sz="2200" dirty="0"/>
            </a:br>
            <a:br>
              <a:rPr lang="en-GB" altLang="fr-FR" sz="2200" dirty="0"/>
            </a:br>
            <a:br>
              <a:rPr lang="en-GB" altLang="fr-FR" sz="2200" dirty="0"/>
            </a:br>
            <a:br>
              <a:rPr lang="fr-FR" sz="2200" dirty="0"/>
            </a:br>
            <a:br>
              <a:rPr lang="fr-FR" i="1" dirty="0"/>
            </a:br>
            <a:br>
              <a:rPr lang="en-GB" altLang="fr-FR" sz="3600" b="1" dirty="0">
                <a:latin typeface="+mn-lt"/>
                <a:ea typeface="+mn-ea"/>
                <a:cs typeface="+mn-cs"/>
              </a:rPr>
            </a:br>
            <a:br>
              <a:rPr lang="en-GB" altLang="fr-FR" sz="3600" b="1" dirty="0">
                <a:latin typeface="+mn-lt"/>
                <a:ea typeface="+mn-ea"/>
                <a:cs typeface="+mn-cs"/>
              </a:rPr>
            </a:br>
            <a:br>
              <a:rPr lang="fr-FR" dirty="0"/>
            </a:br>
            <a:endParaRPr lang="fr-FR" dirty="0"/>
          </a:p>
        </p:txBody>
      </p:sp>
      <p:sp>
        <p:nvSpPr>
          <p:cNvPr id="3" name="Sous-titre 2">
            <a:extLst>
              <a:ext uri="{FF2B5EF4-FFF2-40B4-BE49-F238E27FC236}">
                <a16:creationId xmlns:a16="http://schemas.microsoft.com/office/drawing/2014/main" id="{A1150C22-F6BF-5F4C-835D-76C520297C96}"/>
              </a:ext>
            </a:extLst>
          </p:cNvPr>
          <p:cNvSpPr>
            <a:spLocks noGrp="1"/>
          </p:cNvSpPr>
          <p:nvPr>
            <p:ph type="subTitle" idx="1"/>
          </p:nvPr>
        </p:nvSpPr>
        <p:spPr>
          <a:xfrm>
            <a:off x="1306287" y="698643"/>
            <a:ext cx="9361714" cy="4559157"/>
          </a:xfrm>
        </p:spPr>
        <p:txBody>
          <a:bodyPr>
            <a:normAutofit/>
          </a:bodyPr>
          <a:lstStyle/>
          <a:p>
            <a:pPr algn="just"/>
            <a:br>
              <a:rPr lang="fr-FR" dirty="0"/>
            </a:br>
            <a:r>
              <a:rPr lang="fr-FR" dirty="0"/>
              <a:t>Un brevet, 2 CCP (Finlande) :</a:t>
            </a:r>
          </a:p>
          <a:p>
            <a:pPr algn="just"/>
            <a:endParaRPr lang="fr-FR" dirty="0"/>
          </a:p>
          <a:p>
            <a:pPr marL="342900" indent="-342900" algn="just">
              <a:buFont typeface="Arial" panose="020B0604020202020204" pitchFamily="34" charset="0"/>
              <a:buChar char="•"/>
            </a:pPr>
            <a:r>
              <a:rPr lang="fr-FR"/>
              <a:t>CCP 343 : sitagliptine seul</a:t>
            </a:r>
          </a:p>
          <a:p>
            <a:pPr marL="342900" indent="-342900" algn="just">
              <a:buFont typeface="Arial" panose="020B0604020202020204" pitchFamily="34" charset="0"/>
              <a:buChar char="•"/>
            </a:pPr>
            <a:endParaRPr lang="fr-FR"/>
          </a:p>
          <a:p>
            <a:pPr marL="342900" indent="-342900" algn="just">
              <a:buFont typeface="Arial" panose="020B0604020202020204" pitchFamily="34" charset="0"/>
              <a:buChar char="•"/>
            </a:pPr>
            <a:r>
              <a:rPr lang="fr-FR"/>
              <a:t>CCP 342 : combinaison sitagliptine + metformine.</a:t>
            </a:r>
          </a:p>
          <a:p>
            <a:pPr algn="just"/>
            <a:endParaRPr lang="fr-FR"/>
          </a:p>
          <a:p>
            <a:pPr algn="just"/>
            <a:r>
              <a:rPr lang="fr-FR"/>
              <a:t>Teva a contesté la validité du CCP 342 sur la base de 3 c).</a:t>
            </a:r>
          </a:p>
          <a:p>
            <a:pPr algn="just"/>
            <a:endParaRPr lang="fr-FR"/>
          </a:p>
          <a:p>
            <a:pPr algn="just"/>
            <a:r>
              <a:rPr lang="fr-FR"/>
              <a:t>Différentes JP CJUE sur 3 a) applicables pour 3 c) ?</a:t>
            </a:r>
          </a:p>
        </p:txBody>
      </p:sp>
      <p:sp>
        <p:nvSpPr>
          <p:cNvPr id="5" name="Espace réservé du numéro de diapositive 4">
            <a:extLst>
              <a:ext uri="{FF2B5EF4-FFF2-40B4-BE49-F238E27FC236}">
                <a16:creationId xmlns:a16="http://schemas.microsoft.com/office/drawing/2014/main" id="{A8AA0C25-F5D9-314B-A7CC-ECF752283376}"/>
              </a:ext>
            </a:extLst>
          </p:cNvPr>
          <p:cNvSpPr>
            <a:spLocks noGrp="1"/>
          </p:cNvSpPr>
          <p:nvPr>
            <p:ph type="sldNum" sz="quarter" idx="12"/>
          </p:nvPr>
        </p:nvSpPr>
        <p:spPr>
          <a:xfrm>
            <a:off x="9186041" y="6379999"/>
            <a:ext cx="2743200" cy="365125"/>
          </a:xfrm>
        </p:spPr>
        <p:txBody>
          <a:bodyPr/>
          <a:lstStyle/>
          <a:p>
            <a:fld id="{B4FF07C7-C679-D742-B653-F9FBC5EA3604}" type="slidenum">
              <a:rPr lang="fr-FR" smtClean="0"/>
              <a:t>20</a:t>
            </a:fld>
            <a:endParaRPr lang="fr-FR" dirty="0"/>
          </a:p>
        </p:txBody>
      </p:sp>
      <p:sp>
        <p:nvSpPr>
          <p:cNvPr id="4" name="Espace réservé du pied de page 3">
            <a:extLst>
              <a:ext uri="{FF2B5EF4-FFF2-40B4-BE49-F238E27FC236}">
                <a16:creationId xmlns:a16="http://schemas.microsoft.com/office/drawing/2014/main" id="{AA3BE61F-B862-2A41-9256-B1BE4776B9B9}"/>
              </a:ext>
            </a:extLst>
          </p:cNvPr>
          <p:cNvSpPr>
            <a:spLocks noGrp="1"/>
          </p:cNvSpPr>
          <p:nvPr>
            <p:ph type="ftr" sz="quarter" idx="11"/>
          </p:nvPr>
        </p:nvSpPr>
        <p:spPr/>
        <p:txBody>
          <a:bodyPr/>
          <a:lstStyle/>
          <a:p>
            <a:r>
              <a:rPr lang="fr-FR"/>
              <a:t>Elisabeth Berthet, Avocat associé, 7 juin 2022</a:t>
            </a:r>
          </a:p>
        </p:txBody>
      </p:sp>
    </p:spTree>
    <p:extLst>
      <p:ext uri="{BB962C8B-B14F-4D97-AF65-F5344CB8AC3E}">
        <p14:creationId xmlns:p14="http://schemas.microsoft.com/office/powerpoint/2010/main" val="23313356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01A0888-2804-6642-9211-0A54A4DDDDD1}"/>
              </a:ext>
            </a:extLst>
          </p:cNvPr>
          <p:cNvSpPr>
            <a:spLocks noGrp="1"/>
          </p:cNvSpPr>
          <p:nvPr>
            <p:ph type="ctrTitle"/>
          </p:nvPr>
        </p:nvSpPr>
        <p:spPr>
          <a:xfrm>
            <a:off x="1306286" y="482321"/>
            <a:ext cx="9361714" cy="3027642"/>
          </a:xfrm>
        </p:spPr>
        <p:txBody>
          <a:bodyPr>
            <a:normAutofit fontScale="90000"/>
          </a:bodyPr>
          <a:lstStyle/>
          <a:p>
            <a:pPr lvl="0" algn="just"/>
            <a:br>
              <a:rPr lang="fr-FR" sz="2200" dirty="0"/>
            </a:br>
            <a:br>
              <a:rPr lang="fr-FR" sz="2200" dirty="0"/>
            </a:br>
            <a:br>
              <a:rPr lang="fr-FR" sz="2200" dirty="0"/>
            </a:br>
            <a:br>
              <a:rPr lang="fr-FR" sz="2200" dirty="0"/>
            </a:br>
            <a:br>
              <a:rPr lang="fr-FR" sz="2200" dirty="0"/>
            </a:br>
            <a:br>
              <a:rPr lang="en-GB" altLang="fr-FR" sz="2200" dirty="0"/>
            </a:br>
            <a:br>
              <a:rPr lang="en-GB" altLang="fr-FR" sz="2200" dirty="0"/>
            </a:br>
            <a:br>
              <a:rPr lang="en-GB" altLang="fr-FR" sz="2200" dirty="0"/>
            </a:br>
            <a:br>
              <a:rPr lang="fr-FR" sz="2200" dirty="0"/>
            </a:br>
            <a:br>
              <a:rPr lang="fr-FR" i="1" dirty="0"/>
            </a:br>
            <a:br>
              <a:rPr lang="en-GB" altLang="fr-FR" sz="3600" b="1" dirty="0">
                <a:latin typeface="+mn-lt"/>
                <a:ea typeface="+mn-ea"/>
                <a:cs typeface="+mn-cs"/>
              </a:rPr>
            </a:br>
            <a:br>
              <a:rPr lang="en-GB" altLang="fr-FR" sz="3600" b="1" dirty="0">
                <a:latin typeface="+mn-lt"/>
                <a:ea typeface="+mn-ea"/>
                <a:cs typeface="+mn-cs"/>
              </a:rPr>
            </a:br>
            <a:br>
              <a:rPr lang="fr-FR" dirty="0"/>
            </a:br>
            <a:endParaRPr lang="fr-FR" dirty="0"/>
          </a:p>
        </p:txBody>
      </p:sp>
      <p:sp>
        <p:nvSpPr>
          <p:cNvPr id="3" name="Sous-titre 2">
            <a:extLst>
              <a:ext uri="{FF2B5EF4-FFF2-40B4-BE49-F238E27FC236}">
                <a16:creationId xmlns:a16="http://schemas.microsoft.com/office/drawing/2014/main" id="{A1150C22-F6BF-5F4C-835D-76C520297C96}"/>
              </a:ext>
            </a:extLst>
          </p:cNvPr>
          <p:cNvSpPr>
            <a:spLocks noGrp="1"/>
          </p:cNvSpPr>
          <p:nvPr>
            <p:ph type="subTitle" idx="1"/>
          </p:nvPr>
        </p:nvSpPr>
        <p:spPr>
          <a:xfrm>
            <a:off x="1232899" y="657546"/>
            <a:ext cx="9435102" cy="5455577"/>
          </a:xfrm>
        </p:spPr>
        <p:txBody>
          <a:bodyPr>
            <a:normAutofit fontScale="25000" lnSpcReduction="20000"/>
          </a:bodyPr>
          <a:lstStyle/>
          <a:p>
            <a:pPr>
              <a:lnSpc>
                <a:spcPct val="120000"/>
              </a:lnSpc>
              <a:spcBef>
                <a:spcPts val="0"/>
              </a:spcBef>
            </a:pPr>
            <a:r>
              <a:rPr lang="fr-FR" sz="6400" b="1">
                <a:solidFill>
                  <a:srgbClr val="0A9872"/>
                </a:solidFill>
                <a:latin typeface="Helvetica" pitchFamily="2" charset="0"/>
              </a:rPr>
              <a:t>Questions préjudicielles </a:t>
            </a:r>
          </a:p>
          <a:p>
            <a:pPr algn="just">
              <a:lnSpc>
                <a:spcPct val="120000"/>
              </a:lnSpc>
              <a:spcBef>
                <a:spcPts val="0"/>
              </a:spcBef>
            </a:pPr>
            <a:endParaRPr lang="fr-FR" sz="6400">
              <a:latin typeface="Helvetica" pitchFamily="2" charset="0"/>
            </a:endParaRPr>
          </a:p>
          <a:p>
            <a:pPr algn="just">
              <a:lnSpc>
                <a:spcPct val="120000"/>
              </a:lnSpc>
              <a:spcBef>
                <a:spcPts val="0"/>
              </a:spcBef>
            </a:pPr>
            <a:r>
              <a:rPr lang="fr-FR" sz="6400" b="1">
                <a:latin typeface="Helvetica" pitchFamily="2" charset="0"/>
              </a:rPr>
              <a:t>1 –</a:t>
            </a:r>
            <a:r>
              <a:rPr lang="fr-FR" sz="6400">
                <a:latin typeface="Helvetica" pitchFamily="2" charset="0"/>
              </a:rPr>
              <a:t> Quels sont les critères à appliquer afin de décider quand un produit n’a pas déjà fait l’objet d’un CCP au sens de l’article 3c) ?</a:t>
            </a:r>
          </a:p>
          <a:p>
            <a:pPr algn="just">
              <a:lnSpc>
                <a:spcPct val="120000"/>
              </a:lnSpc>
              <a:spcBef>
                <a:spcPts val="0"/>
              </a:spcBef>
            </a:pPr>
            <a:r>
              <a:rPr lang="fr-FR" sz="6400">
                <a:latin typeface="Helvetica" pitchFamily="2" charset="0"/>
              </a:rPr>
              <a:t> </a:t>
            </a:r>
          </a:p>
          <a:p>
            <a:pPr algn="just">
              <a:lnSpc>
                <a:spcPct val="120000"/>
              </a:lnSpc>
              <a:spcBef>
                <a:spcPts val="0"/>
              </a:spcBef>
            </a:pPr>
            <a:r>
              <a:rPr lang="fr-FR" sz="6400" b="1">
                <a:latin typeface="Helvetica" pitchFamily="2" charset="0"/>
              </a:rPr>
              <a:t>2 –</a:t>
            </a:r>
            <a:r>
              <a:rPr lang="fr-FR" sz="6400">
                <a:latin typeface="Helvetica" pitchFamily="2" charset="0"/>
              </a:rPr>
              <a:t> Doit-il être considéré que la </a:t>
            </a:r>
            <a:r>
              <a:rPr lang="fr-FR" sz="6400" b="1">
                <a:latin typeface="Helvetica" pitchFamily="2" charset="0"/>
              </a:rPr>
              <a:t>condition prévue à l’article 3 c), s’apprécie différemment de celle prévue à l’article 3 a)</a:t>
            </a:r>
            <a:r>
              <a:rPr lang="fr-FR" sz="6400">
                <a:latin typeface="Helvetica" pitchFamily="2" charset="0"/>
              </a:rPr>
              <a:t>, et, si tel est le cas, dans quelle mesure? </a:t>
            </a:r>
          </a:p>
          <a:p>
            <a:pPr algn="just">
              <a:lnSpc>
                <a:spcPct val="120000"/>
              </a:lnSpc>
              <a:spcBef>
                <a:spcPts val="0"/>
              </a:spcBef>
            </a:pPr>
            <a:r>
              <a:rPr lang="fr-FR" sz="6400">
                <a:latin typeface="Helvetica" pitchFamily="2" charset="0"/>
              </a:rPr>
              <a:t> </a:t>
            </a:r>
          </a:p>
          <a:p>
            <a:pPr algn="just">
              <a:lnSpc>
                <a:spcPct val="120000"/>
              </a:lnSpc>
              <a:spcBef>
                <a:spcPts val="0"/>
              </a:spcBef>
            </a:pPr>
            <a:r>
              <a:rPr lang="fr-FR" sz="6400" b="1">
                <a:latin typeface="Helvetica" pitchFamily="2" charset="0"/>
              </a:rPr>
              <a:t>3 –</a:t>
            </a:r>
            <a:r>
              <a:rPr lang="fr-FR" sz="6400">
                <a:latin typeface="Helvetica" pitchFamily="2" charset="0"/>
              </a:rPr>
              <a:t> Ce qui a été énoncé dans les arrêts Teva UK et Royalty Pharma Collection Trust s’agissant de l’interprétation de l’article 3 a), doit-il être considéré comme étant pertinent aux fins de l’appréciation de la condition prévue à l’article 3 c), et, si tel est le cas, dans quelle mesure ?</a:t>
            </a:r>
          </a:p>
          <a:p>
            <a:pPr algn="just">
              <a:lnSpc>
                <a:spcPct val="120000"/>
              </a:lnSpc>
              <a:spcBef>
                <a:spcPts val="0"/>
              </a:spcBef>
            </a:pPr>
            <a:r>
              <a:rPr lang="fr-FR" sz="6400">
                <a:latin typeface="Helvetica" pitchFamily="2" charset="0"/>
              </a:rPr>
              <a:t> </a:t>
            </a:r>
          </a:p>
          <a:p>
            <a:pPr algn="just">
              <a:lnSpc>
                <a:spcPct val="120000"/>
              </a:lnSpc>
              <a:spcBef>
                <a:spcPts val="0"/>
              </a:spcBef>
            </a:pPr>
            <a:r>
              <a:rPr lang="fr-FR" sz="6400">
                <a:latin typeface="Helvetica" pitchFamily="2" charset="0"/>
              </a:rPr>
              <a:t>À cet égard, une attention particulière est attirée sur ce qui a été jugé dans ces arrêts s’agissant de l’article 3 a), en ce qui concerne: </a:t>
            </a:r>
          </a:p>
          <a:p>
            <a:pPr algn="just">
              <a:lnSpc>
                <a:spcPct val="120000"/>
              </a:lnSpc>
              <a:spcBef>
                <a:spcPts val="0"/>
              </a:spcBef>
            </a:pPr>
            <a:endParaRPr lang="fr-FR" sz="6400">
              <a:latin typeface="Helvetica" pitchFamily="2" charset="0"/>
            </a:endParaRPr>
          </a:p>
          <a:p>
            <a:pPr marL="685800" indent="-685800" algn="just">
              <a:lnSpc>
                <a:spcPct val="120000"/>
              </a:lnSpc>
              <a:spcBef>
                <a:spcPts val="0"/>
              </a:spcBef>
              <a:buFontTx/>
              <a:buChar char="-"/>
            </a:pPr>
            <a:r>
              <a:rPr lang="fr-FR" sz="6400">
                <a:latin typeface="Helvetica" pitchFamily="2" charset="0"/>
              </a:rPr>
              <a:t>l’importance essentielle des revendications et</a:t>
            </a:r>
          </a:p>
          <a:p>
            <a:pPr marL="685800" indent="-685800" algn="just">
              <a:lnSpc>
                <a:spcPct val="120000"/>
              </a:lnSpc>
              <a:spcBef>
                <a:spcPts val="0"/>
              </a:spcBef>
              <a:buFontTx/>
              <a:buChar char="-"/>
            </a:pPr>
            <a:endParaRPr lang="fr-FR" sz="6400" b="1">
              <a:latin typeface="Helvetica" pitchFamily="2" charset="0"/>
            </a:endParaRPr>
          </a:p>
          <a:p>
            <a:pPr marL="685800" indent="-685800" algn="just">
              <a:lnSpc>
                <a:spcPct val="120000"/>
              </a:lnSpc>
              <a:spcBef>
                <a:spcPts val="0"/>
              </a:spcBef>
              <a:buFontTx/>
              <a:buChar char="-"/>
            </a:pPr>
            <a:r>
              <a:rPr lang="fr-FR" sz="6400">
                <a:latin typeface="Helvetica" pitchFamily="2" charset="0"/>
              </a:rPr>
              <a:t>l’appréciation de l’affaire du point de vue de l’homme du métier et sur la base de l’état de la technique à la date de dépôt ou de priorité du brevet de base.</a:t>
            </a:r>
          </a:p>
          <a:p>
            <a:pPr algn="just">
              <a:lnSpc>
                <a:spcPct val="120000"/>
              </a:lnSpc>
              <a:spcBef>
                <a:spcPts val="0"/>
              </a:spcBef>
            </a:pPr>
            <a:endParaRPr lang="fr-FR" sz="5600">
              <a:latin typeface="Helvetica" pitchFamily="2" charset="0"/>
            </a:endParaRPr>
          </a:p>
          <a:p>
            <a:pPr algn="just">
              <a:lnSpc>
                <a:spcPct val="120000"/>
              </a:lnSpc>
              <a:spcBef>
                <a:spcPts val="0"/>
              </a:spcBef>
            </a:pPr>
            <a:endParaRPr lang="fr-FR" sz="5600">
              <a:latin typeface="Helvetica" pitchFamily="2" charset="0"/>
            </a:endParaRPr>
          </a:p>
          <a:p>
            <a:pPr algn="just">
              <a:lnSpc>
                <a:spcPct val="120000"/>
              </a:lnSpc>
              <a:spcBef>
                <a:spcPts val="0"/>
              </a:spcBef>
            </a:pPr>
            <a:r>
              <a:rPr lang="fr-FR" sz="5600">
                <a:latin typeface="Helvetica" pitchFamily="2" charset="0"/>
              </a:rPr>
              <a:t> </a:t>
            </a:r>
            <a:endParaRPr lang="fr-FR" b="1"/>
          </a:p>
        </p:txBody>
      </p:sp>
      <p:sp>
        <p:nvSpPr>
          <p:cNvPr id="5" name="Espace réservé du numéro de diapositive 4">
            <a:extLst>
              <a:ext uri="{FF2B5EF4-FFF2-40B4-BE49-F238E27FC236}">
                <a16:creationId xmlns:a16="http://schemas.microsoft.com/office/drawing/2014/main" id="{A8AA0C25-F5D9-314B-A7CC-ECF752283376}"/>
              </a:ext>
            </a:extLst>
          </p:cNvPr>
          <p:cNvSpPr>
            <a:spLocks noGrp="1"/>
          </p:cNvSpPr>
          <p:nvPr>
            <p:ph type="sldNum" sz="quarter" idx="12"/>
          </p:nvPr>
        </p:nvSpPr>
        <p:spPr>
          <a:xfrm>
            <a:off x="9186041" y="6379999"/>
            <a:ext cx="2743200" cy="365125"/>
          </a:xfrm>
        </p:spPr>
        <p:txBody>
          <a:bodyPr/>
          <a:lstStyle/>
          <a:p>
            <a:fld id="{B4FF07C7-C679-D742-B653-F9FBC5EA3604}" type="slidenum">
              <a:rPr lang="fr-FR" smtClean="0"/>
              <a:t>21</a:t>
            </a:fld>
            <a:endParaRPr lang="fr-FR" dirty="0"/>
          </a:p>
        </p:txBody>
      </p:sp>
      <p:sp>
        <p:nvSpPr>
          <p:cNvPr id="4" name="Espace réservé du pied de page 3">
            <a:extLst>
              <a:ext uri="{FF2B5EF4-FFF2-40B4-BE49-F238E27FC236}">
                <a16:creationId xmlns:a16="http://schemas.microsoft.com/office/drawing/2014/main" id="{CD5DA108-4743-BC4F-AF7C-599B1E950141}"/>
              </a:ext>
            </a:extLst>
          </p:cNvPr>
          <p:cNvSpPr>
            <a:spLocks noGrp="1"/>
          </p:cNvSpPr>
          <p:nvPr>
            <p:ph type="ftr" sz="quarter" idx="11"/>
          </p:nvPr>
        </p:nvSpPr>
        <p:spPr/>
        <p:txBody>
          <a:bodyPr/>
          <a:lstStyle/>
          <a:p>
            <a:r>
              <a:rPr lang="fr-FR"/>
              <a:t>Elisabeth Berthet, Avocat associé, 7 juin 2022</a:t>
            </a:r>
          </a:p>
        </p:txBody>
      </p:sp>
    </p:spTree>
    <p:extLst>
      <p:ext uri="{BB962C8B-B14F-4D97-AF65-F5344CB8AC3E}">
        <p14:creationId xmlns:p14="http://schemas.microsoft.com/office/powerpoint/2010/main" val="27971042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01A0888-2804-6642-9211-0A54A4DDDDD1}"/>
              </a:ext>
            </a:extLst>
          </p:cNvPr>
          <p:cNvSpPr>
            <a:spLocks noGrp="1"/>
          </p:cNvSpPr>
          <p:nvPr>
            <p:ph type="ctrTitle"/>
          </p:nvPr>
        </p:nvSpPr>
        <p:spPr>
          <a:xfrm>
            <a:off x="1306286" y="482321"/>
            <a:ext cx="9361714" cy="3027642"/>
          </a:xfrm>
        </p:spPr>
        <p:txBody>
          <a:bodyPr>
            <a:normAutofit fontScale="90000"/>
          </a:bodyPr>
          <a:lstStyle/>
          <a:p>
            <a:pPr lvl="0" algn="just"/>
            <a:br>
              <a:rPr lang="fr-FR" sz="2200" dirty="0"/>
            </a:br>
            <a:br>
              <a:rPr lang="fr-FR" sz="2200" dirty="0"/>
            </a:br>
            <a:br>
              <a:rPr lang="fr-FR" sz="2200" dirty="0"/>
            </a:br>
            <a:br>
              <a:rPr lang="fr-FR" sz="2200" dirty="0"/>
            </a:br>
            <a:br>
              <a:rPr lang="fr-FR" sz="2200" dirty="0"/>
            </a:br>
            <a:br>
              <a:rPr lang="en-GB" altLang="fr-FR" sz="2200" dirty="0"/>
            </a:br>
            <a:br>
              <a:rPr lang="en-GB" altLang="fr-FR" sz="2200" dirty="0"/>
            </a:br>
            <a:br>
              <a:rPr lang="en-GB" altLang="fr-FR" sz="2200" dirty="0"/>
            </a:br>
            <a:br>
              <a:rPr lang="fr-FR" sz="2200" dirty="0"/>
            </a:br>
            <a:br>
              <a:rPr lang="fr-FR" i="1" dirty="0"/>
            </a:br>
            <a:br>
              <a:rPr lang="en-GB" altLang="fr-FR" sz="3600" b="1" dirty="0">
                <a:latin typeface="+mn-lt"/>
                <a:ea typeface="+mn-ea"/>
                <a:cs typeface="+mn-cs"/>
              </a:rPr>
            </a:br>
            <a:br>
              <a:rPr lang="en-GB" altLang="fr-FR" sz="3600" b="1" dirty="0">
                <a:latin typeface="+mn-lt"/>
                <a:ea typeface="+mn-ea"/>
                <a:cs typeface="+mn-cs"/>
              </a:rPr>
            </a:br>
            <a:br>
              <a:rPr lang="fr-FR" dirty="0"/>
            </a:br>
            <a:endParaRPr lang="fr-FR" dirty="0"/>
          </a:p>
        </p:txBody>
      </p:sp>
      <p:sp>
        <p:nvSpPr>
          <p:cNvPr id="3" name="Sous-titre 2">
            <a:extLst>
              <a:ext uri="{FF2B5EF4-FFF2-40B4-BE49-F238E27FC236}">
                <a16:creationId xmlns:a16="http://schemas.microsoft.com/office/drawing/2014/main" id="{A1150C22-F6BF-5F4C-835D-76C520297C96}"/>
              </a:ext>
            </a:extLst>
          </p:cNvPr>
          <p:cNvSpPr>
            <a:spLocks noGrp="1"/>
          </p:cNvSpPr>
          <p:nvPr>
            <p:ph type="subTitle" idx="1"/>
          </p:nvPr>
        </p:nvSpPr>
        <p:spPr>
          <a:xfrm>
            <a:off x="1232899" y="657546"/>
            <a:ext cx="9435102" cy="5455577"/>
          </a:xfrm>
        </p:spPr>
        <p:txBody>
          <a:bodyPr>
            <a:normAutofit fontScale="32500" lnSpcReduction="20000"/>
          </a:bodyPr>
          <a:lstStyle/>
          <a:p>
            <a:pPr algn="just">
              <a:lnSpc>
                <a:spcPct val="120000"/>
              </a:lnSpc>
              <a:spcBef>
                <a:spcPts val="0"/>
              </a:spcBef>
            </a:pPr>
            <a:endParaRPr lang="fr-FR" sz="5600">
              <a:latin typeface="Helvetica" pitchFamily="2" charset="0"/>
            </a:endParaRPr>
          </a:p>
          <a:p>
            <a:pPr algn="just">
              <a:lnSpc>
                <a:spcPct val="120000"/>
              </a:lnSpc>
              <a:spcBef>
                <a:spcPts val="0"/>
              </a:spcBef>
            </a:pPr>
            <a:r>
              <a:rPr lang="fr-FR" sz="5600" b="1">
                <a:latin typeface="Helvetica" pitchFamily="2" charset="0"/>
              </a:rPr>
              <a:t>4 –</a:t>
            </a:r>
            <a:r>
              <a:rPr lang="fr-FR" sz="5600">
                <a:latin typeface="Helvetica" pitchFamily="2" charset="0"/>
              </a:rPr>
              <a:t> Les notions </a:t>
            </a:r>
            <a:r>
              <a:rPr lang="fr-FR" sz="5600" b="1">
                <a:latin typeface="Helvetica" pitchFamily="2" charset="0"/>
              </a:rPr>
              <a:t>d’ «activité inventive centrale», de «cœur de l’activité inventive» et/ou d’«objet de l’invention»</a:t>
            </a:r>
            <a:r>
              <a:rPr lang="fr-FR" sz="5600" b="1">
                <a:solidFill>
                  <a:srgbClr val="0A9872"/>
                </a:solidFill>
                <a:latin typeface="Helvetica" pitchFamily="2" charset="0"/>
              </a:rPr>
              <a:t> </a:t>
            </a:r>
            <a:r>
              <a:rPr lang="fr-FR" sz="5600">
                <a:latin typeface="Helvetica" pitchFamily="2" charset="0"/>
              </a:rPr>
              <a:t>du brevet de base sont-elles pertinentes aux fins de l’interprétation de l’article 3 c) et, si tel est le cas pour l’une ou plusieurs d’entre elles, comment doivent-elles être comprises dans le contexte de l’interprétation de cette disposition ? </a:t>
            </a:r>
          </a:p>
          <a:p>
            <a:pPr algn="just">
              <a:lnSpc>
                <a:spcPct val="120000"/>
              </a:lnSpc>
              <a:spcBef>
                <a:spcPts val="0"/>
              </a:spcBef>
            </a:pPr>
            <a:endParaRPr lang="fr-FR" sz="5600">
              <a:latin typeface="Helvetica" pitchFamily="2" charset="0"/>
            </a:endParaRPr>
          </a:p>
          <a:p>
            <a:pPr algn="just">
              <a:lnSpc>
                <a:spcPct val="120000"/>
              </a:lnSpc>
              <a:spcBef>
                <a:spcPts val="0"/>
              </a:spcBef>
            </a:pPr>
            <a:r>
              <a:rPr lang="fr-FR" sz="5600">
                <a:latin typeface="Helvetica" pitchFamily="2" charset="0"/>
              </a:rPr>
              <a:t>Existe-t-il une quelconque </a:t>
            </a:r>
            <a:r>
              <a:rPr lang="fr-FR" sz="5600" b="1">
                <a:latin typeface="Helvetica" pitchFamily="2" charset="0"/>
              </a:rPr>
              <a:t>différence pour l’application de ces notions entre </a:t>
            </a:r>
            <a:r>
              <a:rPr lang="fr-FR" sz="5600">
                <a:latin typeface="Helvetica" pitchFamily="2" charset="0"/>
              </a:rPr>
              <a:t>l’hypothèse d’un produit constitué d’un seul principe actif («</a:t>
            </a:r>
            <a:r>
              <a:rPr lang="fr-FR" sz="5500" b="1">
                <a:latin typeface="Helvetica" pitchFamily="2" charset="0"/>
              </a:rPr>
              <a:t>mono-produit</a:t>
            </a:r>
            <a:r>
              <a:rPr lang="fr-FR" sz="5600">
                <a:latin typeface="Helvetica" pitchFamily="2" charset="0"/>
              </a:rPr>
              <a:t>») et celle d’un produit constitué d’une composition de principes actifs («</a:t>
            </a:r>
            <a:r>
              <a:rPr lang="fr-FR" sz="5500" b="1">
                <a:latin typeface="Helvetica" pitchFamily="2" charset="0"/>
              </a:rPr>
              <a:t>produit composé</a:t>
            </a:r>
            <a:r>
              <a:rPr lang="fr-FR" sz="5600">
                <a:latin typeface="Helvetica" pitchFamily="2" charset="0"/>
              </a:rPr>
              <a:t>») et, si tel est le cas, dans quelle mesure ? </a:t>
            </a:r>
          </a:p>
          <a:p>
            <a:pPr algn="just">
              <a:lnSpc>
                <a:spcPct val="120000"/>
              </a:lnSpc>
              <a:spcBef>
                <a:spcPts val="0"/>
              </a:spcBef>
            </a:pPr>
            <a:endParaRPr lang="fr-FR" sz="5600">
              <a:latin typeface="Helvetica" pitchFamily="2" charset="0"/>
            </a:endParaRPr>
          </a:p>
          <a:p>
            <a:pPr algn="just">
              <a:lnSpc>
                <a:spcPct val="120000"/>
              </a:lnSpc>
              <a:spcBef>
                <a:spcPts val="0"/>
              </a:spcBef>
            </a:pPr>
            <a:r>
              <a:rPr lang="fr-FR" sz="5600">
                <a:latin typeface="Helvetica" pitchFamily="2" charset="0"/>
              </a:rPr>
              <a:t>Comment cette question doit-elle être appréciée dans un cas de figure où le brevet de base contient, d’une part, une revendication pour un mono-produit et, d’autre part, une revendication pour un </a:t>
            </a:r>
            <a:r>
              <a:rPr lang="fr-FR" sz="5500" b="1">
                <a:latin typeface="Helvetica" pitchFamily="2" charset="0"/>
              </a:rPr>
              <a:t>produit composé </a:t>
            </a:r>
            <a:r>
              <a:rPr lang="fr-FR" sz="5600">
                <a:latin typeface="Helvetica" pitchFamily="2" charset="0"/>
              </a:rPr>
              <a:t>et où cette dernière revendication porte sur une composition de principes actifs constituée du </a:t>
            </a:r>
            <a:r>
              <a:rPr lang="fr-FR" sz="5500" b="1">
                <a:latin typeface="Helvetica" pitchFamily="2" charset="0"/>
              </a:rPr>
              <a:t>principe actif relatif au mono-produit </a:t>
            </a:r>
            <a:r>
              <a:rPr lang="fr-FR" sz="5600">
                <a:latin typeface="Helvetica" pitchFamily="2" charset="0"/>
              </a:rPr>
              <a:t>et, en outre, </a:t>
            </a:r>
            <a:r>
              <a:rPr lang="fr-FR" sz="5500" b="1">
                <a:latin typeface="Helvetica" pitchFamily="2" charset="0"/>
              </a:rPr>
              <a:t>d’un ou plusieurs principes actifs relevant du niveau d’une technique connue </a:t>
            </a:r>
            <a:r>
              <a:rPr lang="fr-FR" sz="5600">
                <a:latin typeface="Helvetica" pitchFamily="2" charset="0"/>
              </a:rPr>
              <a:t>?</a:t>
            </a:r>
          </a:p>
          <a:p>
            <a:pPr algn="just">
              <a:lnSpc>
                <a:spcPct val="120000"/>
              </a:lnSpc>
              <a:spcBef>
                <a:spcPts val="0"/>
              </a:spcBef>
            </a:pPr>
            <a:r>
              <a:rPr lang="fr-FR" sz="5600">
                <a:latin typeface="Helvetica" pitchFamily="2" charset="0"/>
              </a:rPr>
              <a:t> </a:t>
            </a:r>
            <a:endParaRPr lang="fr-FR" b="1"/>
          </a:p>
        </p:txBody>
      </p:sp>
      <p:sp>
        <p:nvSpPr>
          <p:cNvPr id="5" name="Espace réservé du numéro de diapositive 4">
            <a:extLst>
              <a:ext uri="{FF2B5EF4-FFF2-40B4-BE49-F238E27FC236}">
                <a16:creationId xmlns:a16="http://schemas.microsoft.com/office/drawing/2014/main" id="{A8AA0C25-F5D9-314B-A7CC-ECF752283376}"/>
              </a:ext>
            </a:extLst>
          </p:cNvPr>
          <p:cNvSpPr>
            <a:spLocks noGrp="1"/>
          </p:cNvSpPr>
          <p:nvPr>
            <p:ph type="sldNum" sz="quarter" idx="12"/>
          </p:nvPr>
        </p:nvSpPr>
        <p:spPr>
          <a:xfrm>
            <a:off x="9186041" y="6379999"/>
            <a:ext cx="2743200" cy="365125"/>
          </a:xfrm>
        </p:spPr>
        <p:txBody>
          <a:bodyPr/>
          <a:lstStyle/>
          <a:p>
            <a:fld id="{B4FF07C7-C679-D742-B653-F9FBC5EA3604}" type="slidenum">
              <a:rPr lang="fr-FR" smtClean="0"/>
              <a:t>22</a:t>
            </a:fld>
            <a:endParaRPr lang="fr-FR" dirty="0"/>
          </a:p>
        </p:txBody>
      </p:sp>
      <p:sp>
        <p:nvSpPr>
          <p:cNvPr id="4" name="Espace réservé du pied de page 3">
            <a:extLst>
              <a:ext uri="{FF2B5EF4-FFF2-40B4-BE49-F238E27FC236}">
                <a16:creationId xmlns:a16="http://schemas.microsoft.com/office/drawing/2014/main" id="{80979272-1F63-BF4A-BC63-E367BB0C35A7}"/>
              </a:ext>
            </a:extLst>
          </p:cNvPr>
          <p:cNvSpPr>
            <a:spLocks noGrp="1"/>
          </p:cNvSpPr>
          <p:nvPr>
            <p:ph type="ftr" sz="quarter" idx="11"/>
          </p:nvPr>
        </p:nvSpPr>
        <p:spPr/>
        <p:txBody>
          <a:bodyPr/>
          <a:lstStyle/>
          <a:p>
            <a:r>
              <a:rPr lang="fr-FR"/>
              <a:t>Elisabeth Berthet, Avocat associé, 7 juin 2022</a:t>
            </a:r>
          </a:p>
        </p:txBody>
      </p:sp>
    </p:spTree>
    <p:extLst>
      <p:ext uri="{BB962C8B-B14F-4D97-AF65-F5344CB8AC3E}">
        <p14:creationId xmlns:p14="http://schemas.microsoft.com/office/powerpoint/2010/main" val="40554280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01A0888-2804-6642-9211-0A54A4DDDDD1}"/>
              </a:ext>
            </a:extLst>
          </p:cNvPr>
          <p:cNvSpPr>
            <a:spLocks noGrp="1"/>
          </p:cNvSpPr>
          <p:nvPr>
            <p:ph type="ctrTitle"/>
          </p:nvPr>
        </p:nvSpPr>
        <p:spPr>
          <a:xfrm>
            <a:off x="1306286" y="482321"/>
            <a:ext cx="9361714" cy="3027642"/>
          </a:xfrm>
        </p:spPr>
        <p:txBody>
          <a:bodyPr>
            <a:normAutofit fontScale="90000"/>
          </a:bodyPr>
          <a:lstStyle/>
          <a:p>
            <a:pPr lvl="0" algn="just"/>
            <a:br>
              <a:rPr lang="fr-FR" sz="2200" dirty="0"/>
            </a:br>
            <a:br>
              <a:rPr lang="fr-FR" sz="2200" dirty="0"/>
            </a:br>
            <a:br>
              <a:rPr lang="fr-FR" sz="2200" dirty="0"/>
            </a:br>
            <a:br>
              <a:rPr lang="fr-FR" sz="2200" dirty="0"/>
            </a:br>
            <a:br>
              <a:rPr lang="fr-FR" sz="2200" dirty="0"/>
            </a:br>
            <a:br>
              <a:rPr lang="en-GB" altLang="fr-FR" sz="2200" dirty="0"/>
            </a:br>
            <a:br>
              <a:rPr lang="en-GB" altLang="fr-FR" sz="2200" dirty="0"/>
            </a:br>
            <a:br>
              <a:rPr lang="en-GB" altLang="fr-FR" sz="2200" dirty="0"/>
            </a:br>
            <a:br>
              <a:rPr lang="fr-FR" sz="2200" dirty="0"/>
            </a:br>
            <a:br>
              <a:rPr lang="fr-FR" i="1" dirty="0"/>
            </a:br>
            <a:br>
              <a:rPr lang="en-GB" altLang="fr-FR" sz="3600" b="1" dirty="0">
                <a:latin typeface="+mn-lt"/>
                <a:ea typeface="+mn-ea"/>
                <a:cs typeface="+mn-cs"/>
              </a:rPr>
            </a:br>
            <a:br>
              <a:rPr lang="en-GB" altLang="fr-FR" sz="3600" b="1" dirty="0">
                <a:latin typeface="+mn-lt"/>
                <a:ea typeface="+mn-ea"/>
                <a:cs typeface="+mn-cs"/>
              </a:rPr>
            </a:br>
            <a:br>
              <a:rPr lang="fr-FR" dirty="0"/>
            </a:br>
            <a:endParaRPr lang="fr-FR" dirty="0"/>
          </a:p>
        </p:txBody>
      </p:sp>
      <p:sp>
        <p:nvSpPr>
          <p:cNvPr id="3" name="Sous-titre 2">
            <a:extLst>
              <a:ext uri="{FF2B5EF4-FFF2-40B4-BE49-F238E27FC236}">
                <a16:creationId xmlns:a16="http://schemas.microsoft.com/office/drawing/2014/main" id="{A1150C22-F6BF-5F4C-835D-76C520297C96}"/>
              </a:ext>
            </a:extLst>
          </p:cNvPr>
          <p:cNvSpPr>
            <a:spLocks noGrp="1"/>
          </p:cNvSpPr>
          <p:nvPr>
            <p:ph type="subTitle" idx="1"/>
          </p:nvPr>
        </p:nvSpPr>
        <p:spPr>
          <a:xfrm>
            <a:off x="1232899" y="657546"/>
            <a:ext cx="9435102" cy="5455577"/>
          </a:xfrm>
        </p:spPr>
        <p:txBody>
          <a:bodyPr>
            <a:normAutofit/>
          </a:bodyPr>
          <a:lstStyle/>
          <a:p>
            <a:endParaRPr lang="fr-FR" sz="2800" b="1">
              <a:solidFill>
                <a:srgbClr val="0A9872"/>
              </a:solidFill>
            </a:endParaRPr>
          </a:p>
          <a:p>
            <a:endParaRPr lang="fr-FR" sz="2800" b="1">
              <a:solidFill>
                <a:srgbClr val="0A9872"/>
              </a:solidFill>
            </a:endParaRPr>
          </a:p>
          <a:p>
            <a:endParaRPr lang="fr-FR" sz="2800" b="1">
              <a:solidFill>
                <a:srgbClr val="0A9872"/>
              </a:solidFill>
            </a:endParaRPr>
          </a:p>
          <a:p>
            <a:endParaRPr lang="fr-FR" sz="2800" b="1">
              <a:solidFill>
                <a:srgbClr val="0A9872"/>
              </a:solidFill>
            </a:endParaRPr>
          </a:p>
          <a:p>
            <a:r>
              <a:rPr lang="fr-FR" sz="2800" b="1">
                <a:solidFill>
                  <a:srgbClr val="0A9872"/>
                </a:solidFill>
              </a:rPr>
              <a:t>Produit non explicitement mentionné dans les revendications</a:t>
            </a:r>
          </a:p>
        </p:txBody>
      </p:sp>
      <p:sp>
        <p:nvSpPr>
          <p:cNvPr id="5" name="Espace réservé du numéro de diapositive 4">
            <a:extLst>
              <a:ext uri="{FF2B5EF4-FFF2-40B4-BE49-F238E27FC236}">
                <a16:creationId xmlns:a16="http://schemas.microsoft.com/office/drawing/2014/main" id="{A8AA0C25-F5D9-314B-A7CC-ECF752283376}"/>
              </a:ext>
            </a:extLst>
          </p:cNvPr>
          <p:cNvSpPr>
            <a:spLocks noGrp="1"/>
          </p:cNvSpPr>
          <p:nvPr>
            <p:ph type="sldNum" sz="quarter" idx="12"/>
          </p:nvPr>
        </p:nvSpPr>
        <p:spPr>
          <a:xfrm>
            <a:off x="9186041" y="6379999"/>
            <a:ext cx="2743200" cy="365125"/>
          </a:xfrm>
        </p:spPr>
        <p:txBody>
          <a:bodyPr/>
          <a:lstStyle/>
          <a:p>
            <a:fld id="{B4FF07C7-C679-D742-B653-F9FBC5EA3604}" type="slidenum">
              <a:rPr lang="fr-FR" smtClean="0"/>
              <a:t>23</a:t>
            </a:fld>
            <a:endParaRPr lang="fr-FR" dirty="0"/>
          </a:p>
        </p:txBody>
      </p:sp>
      <p:sp>
        <p:nvSpPr>
          <p:cNvPr id="4" name="Espace réservé du pied de page 3">
            <a:extLst>
              <a:ext uri="{FF2B5EF4-FFF2-40B4-BE49-F238E27FC236}">
                <a16:creationId xmlns:a16="http://schemas.microsoft.com/office/drawing/2014/main" id="{0366D828-CD89-3A4C-B9BF-671E6AE2217A}"/>
              </a:ext>
            </a:extLst>
          </p:cNvPr>
          <p:cNvSpPr>
            <a:spLocks noGrp="1"/>
          </p:cNvSpPr>
          <p:nvPr>
            <p:ph type="ftr" sz="quarter" idx="11"/>
          </p:nvPr>
        </p:nvSpPr>
        <p:spPr/>
        <p:txBody>
          <a:bodyPr/>
          <a:lstStyle/>
          <a:p>
            <a:r>
              <a:rPr lang="fr-FR"/>
              <a:t>Elisabeth Berthet, Avocat associé, 7 juin 2022</a:t>
            </a:r>
          </a:p>
        </p:txBody>
      </p:sp>
    </p:spTree>
    <p:extLst>
      <p:ext uri="{BB962C8B-B14F-4D97-AF65-F5344CB8AC3E}">
        <p14:creationId xmlns:p14="http://schemas.microsoft.com/office/powerpoint/2010/main" val="32246670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01A0888-2804-6642-9211-0A54A4DDDDD1}"/>
              </a:ext>
            </a:extLst>
          </p:cNvPr>
          <p:cNvSpPr>
            <a:spLocks noGrp="1"/>
          </p:cNvSpPr>
          <p:nvPr>
            <p:ph type="ctrTitle"/>
          </p:nvPr>
        </p:nvSpPr>
        <p:spPr>
          <a:xfrm>
            <a:off x="1306286" y="482321"/>
            <a:ext cx="9361714" cy="3027642"/>
          </a:xfrm>
        </p:spPr>
        <p:txBody>
          <a:bodyPr>
            <a:normAutofit fontScale="90000"/>
          </a:bodyPr>
          <a:lstStyle/>
          <a:p>
            <a:pPr lvl="0" algn="just"/>
            <a:br>
              <a:rPr lang="fr-FR" sz="2200" dirty="0"/>
            </a:br>
            <a:br>
              <a:rPr lang="fr-FR" sz="2200" dirty="0"/>
            </a:br>
            <a:br>
              <a:rPr lang="fr-FR" sz="2200" dirty="0"/>
            </a:br>
            <a:br>
              <a:rPr lang="fr-FR" sz="2200" dirty="0"/>
            </a:br>
            <a:br>
              <a:rPr lang="fr-FR" sz="2200" dirty="0"/>
            </a:br>
            <a:br>
              <a:rPr lang="en-GB" altLang="fr-FR" sz="2200" dirty="0"/>
            </a:br>
            <a:br>
              <a:rPr lang="en-GB" altLang="fr-FR" sz="2200" dirty="0"/>
            </a:br>
            <a:br>
              <a:rPr lang="en-GB" altLang="fr-FR" sz="2200" dirty="0"/>
            </a:br>
            <a:br>
              <a:rPr lang="fr-FR" sz="2200" dirty="0"/>
            </a:br>
            <a:br>
              <a:rPr lang="fr-FR" i="1" dirty="0"/>
            </a:br>
            <a:br>
              <a:rPr lang="en-GB" altLang="fr-FR" sz="3600" b="1" dirty="0">
                <a:latin typeface="+mn-lt"/>
                <a:ea typeface="+mn-ea"/>
                <a:cs typeface="+mn-cs"/>
              </a:rPr>
            </a:br>
            <a:br>
              <a:rPr lang="en-GB" altLang="fr-FR" sz="3600" b="1" dirty="0">
                <a:latin typeface="+mn-lt"/>
                <a:ea typeface="+mn-ea"/>
                <a:cs typeface="+mn-cs"/>
              </a:rPr>
            </a:br>
            <a:br>
              <a:rPr lang="fr-FR" dirty="0"/>
            </a:br>
            <a:endParaRPr lang="fr-FR" dirty="0"/>
          </a:p>
        </p:txBody>
      </p:sp>
      <p:sp>
        <p:nvSpPr>
          <p:cNvPr id="3" name="Sous-titre 2">
            <a:extLst>
              <a:ext uri="{FF2B5EF4-FFF2-40B4-BE49-F238E27FC236}">
                <a16:creationId xmlns:a16="http://schemas.microsoft.com/office/drawing/2014/main" id="{A1150C22-F6BF-5F4C-835D-76C520297C96}"/>
              </a:ext>
            </a:extLst>
          </p:cNvPr>
          <p:cNvSpPr>
            <a:spLocks noGrp="1"/>
          </p:cNvSpPr>
          <p:nvPr>
            <p:ph type="subTitle" idx="1"/>
          </p:nvPr>
        </p:nvSpPr>
        <p:spPr>
          <a:xfrm>
            <a:off x="1306287" y="678095"/>
            <a:ext cx="9361714" cy="5887092"/>
          </a:xfrm>
        </p:spPr>
        <p:txBody>
          <a:bodyPr>
            <a:normAutofit fontScale="25000" lnSpcReduction="20000"/>
          </a:bodyPr>
          <a:lstStyle/>
          <a:p>
            <a:pPr>
              <a:lnSpc>
                <a:spcPct val="120000"/>
              </a:lnSpc>
              <a:spcBef>
                <a:spcPts val="0"/>
              </a:spcBef>
            </a:pPr>
            <a:r>
              <a:rPr lang="fr-FR" sz="5600" b="1" dirty="0">
                <a:solidFill>
                  <a:srgbClr val="0A9872"/>
                </a:solidFill>
                <a:latin typeface="Helvetica" pitchFamily="2" charset="0"/>
              </a:rPr>
              <a:t>Royalty Pharma, CJUE, 30 avril 2020,  C‑650/17 </a:t>
            </a:r>
          </a:p>
          <a:p>
            <a:pPr algn="just">
              <a:lnSpc>
                <a:spcPct val="120000"/>
              </a:lnSpc>
              <a:spcBef>
                <a:spcPts val="0"/>
              </a:spcBef>
            </a:pPr>
            <a:endParaRPr lang="fr-FR" sz="5600">
              <a:latin typeface="Helvetica" pitchFamily="2" charset="0"/>
            </a:endParaRPr>
          </a:p>
          <a:p>
            <a:pPr algn="just">
              <a:lnSpc>
                <a:spcPct val="120000"/>
              </a:lnSpc>
              <a:spcBef>
                <a:spcPts val="0"/>
              </a:spcBef>
            </a:pPr>
            <a:r>
              <a:rPr lang="fr-FR" sz="5600">
                <a:latin typeface="Helvetica" pitchFamily="2" charset="0"/>
              </a:rPr>
              <a:t>« </a:t>
            </a:r>
            <a:r>
              <a:rPr lang="fr-FR" sz="5600" i="1">
                <a:latin typeface="Helvetica" pitchFamily="2" charset="0"/>
              </a:rPr>
              <a:t>37      Aux fins de vérifier si un produit donné est protégé par un brevet de base en vigueur, au sens de l’article 3 a), il convient de vérifier, </a:t>
            </a:r>
            <a:r>
              <a:rPr lang="fr-FR" sz="5600" i="1" u="sng">
                <a:solidFill>
                  <a:srgbClr val="0A9872"/>
                </a:solidFill>
                <a:latin typeface="Helvetica" pitchFamily="2" charset="0"/>
              </a:rPr>
              <a:t>lorsque ce produit n’est pas explicitement mentionné dans les revendications</a:t>
            </a:r>
            <a:r>
              <a:rPr lang="fr-FR" sz="5600" i="1">
                <a:solidFill>
                  <a:srgbClr val="0A9872"/>
                </a:solidFill>
                <a:latin typeface="Helvetica" pitchFamily="2" charset="0"/>
              </a:rPr>
              <a:t> </a:t>
            </a:r>
            <a:r>
              <a:rPr lang="fr-FR" sz="5600" i="1">
                <a:latin typeface="Helvetica" pitchFamily="2" charset="0"/>
              </a:rPr>
              <a:t>de ce brevet, </a:t>
            </a:r>
            <a:r>
              <a:rPr lang="fr-FR" sz="5600" b="1" i="1">
                <a:latin typeface="Helvetica" pitchFamily="2" charset="0"/>
              </a:rPr>
              <a:t>si ledit produit est nécessairement et spécifiquement visé dans l’une de ces revendications. </a:t>
            </a:r>
          </a:p>
          <a:p>
            <a:pPr algn="just">
              <a:lnSpc>
                <a:spcPct val="120000"/>
              </a:lnSpc>
              <a:spcBef>
                <a:spcPts val="0"/>
              </a:spcBef>
            </a:pPr>
            <a:endParaRPr lang="fr-FR" sz="5600" b="1" i="1">
              <a:latin typeface="Helvetica" pitchFamily="2" charset="0"/>
            </a:endParaRPr>
          </a:p>
          <a:p>
            <a:pPr algn="just">
              <a:lnSpc>
                <a:spcPct val="120000"/>
              </a:lnSpc>
              <a:spcBef>
                <a:spcPts val="0"/>
              </a:spcBef>
            </a:pPr>
            <a:r>
              <a:rPr lang="fr-FR" sz="5600" i="1">
                <a:latin typeface="Helvetica" pitchFamily="2" charset="0"/>
              </a:rPr>
              <a:t>À cette fin, </a:t>
            </a:r>
            <a:r>
              <a:rPr lang="fr-FR" sz="5600" i="1" u="sng">
                <a:latin typeface="Helvetica" pitchFamily="2" charset="0"/>
              </a:rPr>
              <a:t>deux conditions cumulatives</a:t>
            </a:r>
            <a:r>
              <a:rPr lang="fr-FR" sz="5600" i="1">
                <a:latin typeface="Helvetica" pitchFamily="2" charset="0"/>
              </a:rPr>
              <a:t> doivent être remplies. </a:t>
            </a:r>
          </a:p>
          <a:p>
            <a:pPr algn="just">
              <a:lnSpc>
                <a:spcPct val="120000"/>
              </a:lnSpc>
              <a:spcBef>
                <a:spcPts val="0"/>
              </a:spcBef>
            </a:pPr>
            <a:endParaRPr lang="fr-FR" sz="5600" i="1">
              <a:latin typeface="Helvetica" pitchFamily="2" charset="0"/>
            </a:endParaRPr>
          </a:p>
          <a:p>
            <a:pPr algn="just">
              <a:lnSpc>
                <a:spcPct val="120000"/>
              </a:lnSpc>
              <a:spcBef>
                <a:spcPts val="0"/>
              </a:spcBef>
            </a:pPr>
            <a:r>
              <a:rPr lang="fr-FR" sz="5600" i="1">
                <a:latin typeface="Helvetica" pitchFamily="2" charset="0"/>
              </a:rPr>
              <a:t>D’une part, </a:t>
            </a:r>
            <a:r>
              <a:rPr lang="fr-FR" sz="5600" b="1" i="1">
                <a:latin typeface="Helvetica" pitchFamily="2" charset="0"/>
              </a:rPr>
              <a:t>le produit doit nécessairement relever</a:t>
            </a:r>
            <a:r>
              <a:rPr lang="fr-FR" sz="5600" i="1">
                <a:latin typeface="Helvetica" pitchFamily="2" charset="0"/>
              </a:rPr>
              <a:t>, pour l’homme du métier, à la lumière de la description et des dessins du brevet de base, </a:t>
            </a:r>
            <a:r>
              <a:rPr lang="fr-FR" sz="5600" b="1" i="1">
                <a:latin typeface="Helvetica" pitchFamily="2" charset="0"/>
              </a:rPr>
              <a:t>de l’invention couverte par ce brevet</a:t>
            </a:r>
            <a:r>
              <a:rPr lang="fr-FR" sz="5600" i="1">
                <a:latin typeface="Helvetica" pitchFamily="2" charset="0"/>
              </a:rPr>
              <a:t>. </a:t>
            </a:r>
          </a:p>
          <a:p>
            <a:pPr algn="just">
              <a:lnSpc>
                <a:spcPct val="120000"/>
              </a:lnSpc>
              <a:spcBef>
                <a:spcPts val="0"/>
              </a:spcBef>
            </a:pPr>
            <a:endParaRPr lang="fr-FR" sz="5600" i="1">
              <a:latin typeface="Helvetica" pitchFamily="2" charset="0"/>
            </a:endParaRPr>
          </a:p>
          <a:p>
            <a:pPr>
              <a:lnSpc>
                <a:spcPct val="120000"/>
              </a:lnSpc>
              <a:spcBef>
                <a:spcPts val="0"/>
              </a:spcBef>
            </a:pPr>
            <a:r>
              <a:rPr lang="fr-FR" sz="5600" b="1">
                <a:solidFill>
                  <a:srgbClr val="0A9872"/>
                </a:solidFill>
                <a:latin typeface="Helvetica" pitchFamily="2" charset="0"/>
              </a:rPr>
              <a:t>= « nécessairement visé »</a:t>
            </a:r>
          </a:p>
          <a:p>
            <a:pPr>
              <a:lnSpc>
                <a:spcPct val="120000"/>
              </a:lnSpc>
              <a:spcBef>
                <a:spcPts val="0"/>
              </a:spcBef>
            </a:pPr>
            <a:endParaRPr lang="fr-FR" sz="5600" b="1">
              <a:solidFill>
                <a:srgbClr val="0A9872"/>
              </a:solidFill>
              <a:latin typeface="Helvetica" pitchFamily="2" charset="0"/>
            </a:endParaRPr>
          </a:p>
          <a:p>
            <a:pPr algn="just">
              <a:lnSpc>
                <a:spcPct val="120000"/>
              </a:lnSpc>
              <a:spcBef>
                <a:spcPts val="0"/>
              </a:spcBef>
            </a:pPr>
            <a:r>
              <a:rPr lang="fr-FR" sz="5600" i="1">
                <a:latin typeface="Helvetica" pitchFamily="2" charset="0"/>
              </a:rPr>
              <a:t>D’autre part</a:t>
            </a:r>
            <a:r>
              <a:rPr lang="fr-FR" sz="5600" b="1" i="1">
                <a:latin typeface="Helvetica" pitchFamily="2" charset="0"/>
              </a:rPr>
              <a:t>, l’homme du métier doit être en mesure d’identifier ce produit de façon spécifique </a:t>
            </a:r>
            <a:r>
              <a:rPr lang="fr-FR" sz="5600" i="1">
                <a:latin typeface="Helvetica" pitchFamily="2" charset="0"/>
              </a:rPr>
              <a:t>à la lumière de l’ensemble des éléments divulgués par ledit brevet, et sur la base de l’état de la technique à la date de dépôt ou de priorité du même brevet</a:t>
            </a:r>
            <a:r>
              <a:rPr lang="fr-FR" sz="5600">
                <a:latin typeface="Helvetica" pitchFamily="2" charset="0"/>
              </a:rPr>
              <a:t> » </a:t>
            </a:r>
          </a:p>
          <a:p>
            <a:pPr algn="just">
              <a:lnSpc>
                <a:spcPct val="120000"/>
              </a:lnSpc>
              <a:spcBef>
                <a:spcPts val="0"/>
              </a:spcBef>
            </a:pPr>
            <a:endParaRPr lang="fr-FR" sz="5600">
              <a:latin typeface="Helvetica" pitchFamily="2" charset="0"/>
            </a:endParaRPr>
          </a:p>
          <a:p>
            <a:pPr>
              <a:lnSpc>
                <a:spcPct val="120000"/>
              </a:lnSpc>
              <a:spcBef>
                <a:spcPts val="0"/>
              </a:spcBef>
            </a:pPr>
            <a:r>
              <a:rPr lang="fr-FR" sz="5600" b="1">
                <a:solidFill>
                  <a:srgbClr val="0A9872"/>
                </a:solidFill>
                <a:latin typeface="Helvetica" pitchFamily="2" charset="0"/>
              </a:rPr>
              <a:t>= « spécifiquement identifiable »</a:t>
            </a:r>
          </a:p>
          <a:p>
            <a:pPr algn="just">
              <a:lnSpc>
                <a:spcPct val="120000"/>
              </a:lnSpc>
              <a:spcBef>
                <a:spcPts val="0"/>
              </a:spcBef>
            </a:pPr>
            <a:endParaRPr lang="fr-FR" sz="5600" dirty="0">
              <a:latin typeface="Helvetica" pitchFamily="2" charset="0"/>
            </a:endParaRPr>
          </a:p>
          <a:p>
            <a:pPr algn="just">
              <a:lnSpc>
                <a:spcPct val="120000"/>
              </a:lnSpc>
              <a:spcBef>
                <a:spcPts val="0"/>
              </a:spcBef>
            </a:pPr>
            <a:r>
              <a:rPr lang="fr-FR" sz="5600" dirty="0">
                <a:latin typeface="Helvetica" pitchFamily="2" charset="0"/>
              </a:rPr>
              <a:t>« </a:t>
            </a:r>
            <a:r>
              <a:rPr lang="fr-FR" sz="5600" i="1" dirty="0">
                <a:latin typeface="Helvetica" pitchFamily="2" charset="0"/>
              </a:rPr>
              <a:t>50. </a:t>
            </a:r>
            <a:r>
              <a:rPr lang="fr-FR" sz="5600" b="1" i="1" dirty="0">
                <a:latin typeface="Helvetica" pitchFamily="2" charset="0"/>
              </a:rPr>
              <a:t>Un produit n’est pas protégé par un brevet de base </a:t>
            </a:r>
            <a:r>
              <a:rPr lang="fr-FR" sz="5600" i="1" dirty="0">
                <a:latin typeface="Helvetica" pitchFamily="2" charset="0"/>
              </a:rPr>
              <a:t>en vigueur … lorsque, </a:t>
            </a:r>
          </a:p>
          <a:p>
            <a:pPr algn="just">
              <a:lnSpc>
                <a:spcPct val="120000"/>
              </a:lnSpc>
              <a:spcBef>
                <a:spcPts val="0"/>
              </a:spcBef>
            </a:pPr>
            <a:endParaRPr lang="fr-FR" sz="5600" b="1" i="1" dirty="0">
              <a:latin typeface="Helvetica" pitchFamily="2" charset="0"/>
            </a:endParaRPr>
          </a:p>
          <a:p>
            <a:pPr marL="685800" indent="-685800" algn="just">
              <a:lnSpc>
                <a:spcPct val="120000"/>
              </a:lnSpc>
              <a:spcBef>
                <a:spcPts val="0"/>
              </a:spcBef>
              <a:buFontTx/>
              <a:buChar char="-"/>
            </a:pPr>
            <a:r>
              <a:rPr lang="fr-FR" sz="5600" b="1" i="1" dirty="0">
                <a:latin typeface="Helvetica" pitchFamily="2" charset="0"/>
              </a:rPr>
              <a:t>bien que relevant de la définition fonctionnelle</a:t>
            </a:r>
            <a:r>
              <a:rPr lang="fr-FR" sz="5600" i="1" dirty="0">
                <a:latin typeface="Helvetica" pitchFamily="2" charset="0"/>
              </a:rPr>
              <a:t> donnée dans les revendications de ce brevet, </a:t>
            </a:r>
          </a:p>
          <a:p>
            <a:pPr algn="just">
              <a:lnSpc>
                <a:spcPct val="120000"/>
              </a:lnSpc>
              <a:spcBef>
                <a:spcPts val="0"/>
              </a:spcBef>
            </a:pPr>
            <a:endParaRPr lang="fr-FR" sz="5600" b="1" i="1" dirty="0">
              <a:latin typeface="Helvetica" pitchFamily="2" charset="0"/>
            </a:endParaRPr>
          </a:p>
          <a:p>
            <a:pPr marL="685800" indent="-685800" algn="just">
              <a:lnSpc>
                <a:spcPct val="120000"/>
              </a:lnSpc>
              <a:spcBef>
                <a:spcPts val="0"/>
              </a:spcBef>
              <a:buFontTx/>
              <a:buChar char="-"/>
            </a:pPr>
            <a:r>
              <a:rPr lang="fr-FR" sz="5600" i="1" dirty="0">
                <a:latin typeface="Helvetica" pitchFamily="2" charset="0"/>
              </a:rPr>
              <a:t>il a été </a:t>
            </a:r>
            <a:r>
              <a:rPr lang="fr-FR" sz="5600" b="1" i="1" dirty="0">
                <a:latin typeface="Helvetica" pitchFamily="2" charset="0"/>
              </a:rPr>
              <a:t>développé après la date de dépôt </a:t>
            </a:r>
            <a:r>
              <a:rPr lang="fr-FR" sz="5600" i="1" dirty="0">
                <a:latin typeface="Helvetica" pitchFamily="2" charset="0"/>
              </a:rPr>
              <a:t>de la demande du brevet de base, au terme d’une </a:t>
            </a:r>
            <a:r>
              <a:rPr lang="fr-FR" sz="5600" b="1" i="1" dirty="0">
                <a:latin typeface="Helvetica" pitchFamily="2" charset="0"/>
              </a:rPr>
              <a:t>activité inventive autonome </a:t>
            </a:r>
            <a:r>
              <a:rPr lang="fr-FR" sz="5600" dirty="0">
                <a:latin typeface="Helvetica" pitchFamily="2" charset="0"/>
              </a:rPr>
              <a:t>».</a:t>
            </a:r>
          </a:p>
          <a:p>
            <a:pPr algn="just">
              <a:lnSpc>
                <a:spcPct val="120000"/>
              </a:lnSpc>
              <a:spcBef>
                <a:spcPts val="0"/>
              </a:spcBef>
            </a:pPr>
            <a:endParaRPr lang="fr-FR" sz="5600" dirty="0">
              <a:latin typeface="Helvetica" pitchFamily="2" charset="0"/>
            </a:endParaRPr>
          </a:p>
          <a:p>
            <a:pPr lvl="0"/>
            <a:endParaRPr lang="fr-FR" b="1"/>
          </a:p>
        </p:txBody>
      </p:sp>
      <p:sp>
        <p:nvSpPr>
          <p:cNvPr id="5" name="Espace réservé du numéro de diapositive 4">
            <a:extLst>
              <a:ext uri="{FF2B5EF4-FFF2-40B4-BE49-F238E27FC236}">
                <a16:creationId xmlns:a16="http://schemas.microsoft.com/office/drawing/2014/main" id="{A8AA0C25-F5D9-314B-A7CC-ECF752283376}"/>
              </a:ext>
            </a:extLst>
          </p:cNvPr>
          <p:cNvSpPr>
            <a:spLocks noGrp="1"/>
          </p:cNvSpPr>
          <p:nvPr>
            <p:ph type="sldNum" sz="quarter" idx="12"/>
          </p:nvPr>
        </p:nvSpPr>
        <p:spPr>
          <a:xfrm>
            <a:off x="9186041" y="6379999"/>
            <a:ext cx="2743200" cy="365125"/>
          </a:xfrm>
        </p:spPr>
        <p:txBody>
          <a:bodyPr/>
          <a:lstStyle/>
          <a:p>
            <a:fld id="{B4FF07C7-C679-D742-B653-F9FBC5EA3604}" type="slidenum">
              <a:rPr lang="fr-FR" smtClean="0"/>
              <a:t>24</a:t>
            </a:fld>
            <a:endParaRPr lang="fr-FR" dirty="0"/>
          </a:p>
        </p:txBody>
      </p:sp>
      <p:sp>
        <p:nvSpPr>
          <p:cNvPr id="4" name="Espace réservé du pied de page 3">
            <a:extLst>
              <a:ext uri="{FF2B5EF4-FFF2-40B4-BE49-F238E27FC236}">
                <a16:creationId xmlns:a16="http://schemas.microsoft.com/office/drawing/2014/main" id="{5E8E02B7-1D9E-5841-9643-FE682B17D211}"/>
              </a:ext>
            </a:extLst>
          </p:cNvPr>
          <p:cNvSpPr>
            <a:spLocks noGrp="1"/>
          </p:cNvSpPr>
          <p:nvPr>
            <p:ph type="ftr" sz="quarter" idx="11"/>
          </p:nvPr>
        </p:nvSpPr>
        <p:spPr/>
        <p:txBody>
          <a:bodyPr/>
          <a:lstStyle/>
          <a:p>
            <a:r>
              <a:rPr lang="fr-FR"/>
              <a:t>Elisabeth Berthet, Avocat associé, 7 juin 2022</a:t>
            </a:r>
          </a:p>
        </p:txBody>
      </p:sp>
    </p:spTree>
    <p:extLst>
      <p:ext uri="{BB962C8B-B14F-4D97-AF65-F5344CB8AC3E}">
        <p14:creationId xmlns:p14="http://schemas.microsoft.com/office/powerpoint/2010/main" val="39434360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01A0888-2804-6642-9211-0A54A4DDDDD1}"/>
              </a:ext>
            </a:extLst>
          </p:cNvPr>
          <p:cNvSpPr>
            <a:spLocks noGrp="1"/>
          </p:cNvSpPr>
          <p:nvPr>
            <p:ph type="ctrTitle"/>
          </p:nvPr>
        </p:nvSpPr>
        <p:spPr>
          <a:xfrm>
            <a:off x="1306286" y="482321"/>
            <a:ext cx="9361714" cy="3027642"/>
          </a:xfrm>
        </p:spPr>
        <p:txBody>
          <a:bodyPr>
            <a:normAutofit fontScale="90000"/>
          </a:bodyPr>
          <a:lstStyle/>
          <a:p>
            <a:pPr lvl="0" algn="just"/>
            <a:br>
              <a:rPr lang="fr-FR" sz="2200" dirty="0"/>
            </a:br>
            <a:br>
              <a:rPr lang="fr-FR" sz="2200" dirty="0"/>
            </a:br>
            <a:br>
              <a:rPr lang="fr-FR" sz="2200" dirty="0"/>
            </a:br>
            <a:br>
              <a:rPr lang="fr-FR" sz="2200" dirty="0"/>
            </a:br>
            <a:br>
              <a:rPr lang="fr-FR" sz="2200" dirty="0"/>
            </a:br>
            <a:br>
              <a:rPr lang="en-GB" altLang="fr-FR" sz="2200" dirty="0"/>
            </a:br>
            <a:br>
              <a:rPr lang="en-GB" altLang="fr-FR" sz="2200" dirty="0"/>
            </a:br>
            <a:br>
              <a:rPr lang="en-GB" altLang="fr-FR" sz="2200" dirty="0"/>
            </a:br>
            <a:br>
              <a:rPr lang="fr-FR" sz="2200" dirty="0"/>
            </a:br>
            <a:br>
              <a:rPr lang="fr-FR" i="1" dirty="0"/>
            </a:br>
            <a:br>
              <a:rPr lang="en-GB" altLang="fr-FR" sz="3600" b="1" dirty="0">
                <a:latin typeface="+mn-lt"/>
                <a:ea typeface="+mn-ea"/>
                <a:cs typeface="+mn-cs"/>
              </a:rPr>
            </a:br>
            <a:br>
              <a:rPr lang="en-GB" altLang="fr-FR" sz="3600" b="1" dirty="0">
                <a:latin typeface="+mn-lt"/>
                <a:ea typeface="+mn-ea"/>
                <a:cs typeface="+mn-cs"/>
              </a:rPr>
            </a:br>
            <a:br>
              <a:rPr lang="fr-FR" dirty="0"/>
            </a:br>
            <a:endParaRPr lang="fr-FR" dirty="0"/>
          </a:p>
        </p:txBody>
      </p:sp>
      <p:sp>
        <p:nvSpPr>
          <p:cNvPr id="3" name="Sous-titre 2">
            <a:extLst>
              <a:ext uri="{FF2B5EF4-FFF2-40B4-BE49-F238E27FC236}">
                <a16:creationId xmlns:a16="http://schemas.microsoft.com/office/drawing/2014/main" id="{A1150C22-F6BF-5F4C-835D-76C520297C96}"/>
              </a:ext>
            </a:extLst>
          </p:cNvPr>
          <p:cNvSpPr>
            <a:spLocks noGrp="1"/>
          </p:cNvSpPr>
          <p:nvPr>
            <p:ph type="subTitle" idx="1"/>
          </p:nvPr>
        </p:nvSpPr>
        <p:spPr>
          <a:xfrm>
            <a:off x="1397285" y="678095"/>
            <a:ext cx="9270715" cy="5239820"/>
          </a:xfrm>
        </p:spPr>
        <p:txBody>
          <a:bodyPr>
            <a:normAutofit fontScale="70000" lnSpcReduction="20000"/>
          </a:bodyPr>
          <a:lstStyle/>
          <a:p>
            <a:pPr>
              <a:lnSpc>
                <a:spcPct val="120000"/>
              </a:lnSpc>
              <a:spcBef>
                <a:spcPts val="0"/>
              </a:spcBef>
            </a:pPr>
            <a:br>
              <a:rPr lang="fr-FR" dirty="0"/>
            </a:br>
            <a:r>
              <a:rPr lang="fr-FR" sz="2600" b="1" dirty="0">
                <a:solidFill>
                  <a:srgbClr val="3A946D"/>
                </a:solidFill>
                <a:latin typeface="Helvetica" pitchFamily="2" charset="0"/>
              </a:rPr>
              <a:t>Pembrolizumab – CA Paris, 19 janvier 2021, 18/10522</a:t>
            </a:r>
          </a:p>
          <a:p>
            <a:pPr algn="just">
              <a:lnSpc>
                <a:spcPct val="120000"/>
              </a:lnSpc>
              <a:spcBef>
                <a:spcPts val="0"/>
              </a:spcBef>
            </a:pPr>
            <a:endParaRPr lang="fr-FR" b="1" dirty="0">
              <a:latin typeface="Helvetica" pitchFamily="2" charset="0"/>
            </a:endParaRPr>
          </a:p>
          <a:p>
            <a:pPr algn="just">
              <a:lnSpc>
                <a:spcPct val="120000"/>
              </a:lnSpc>
              <a:spcBef>
                <a:spcPts val="0"/>
              </a:spcBef>
            </a:pPr>
            <a:r>
              <a:rPr lang="fr-FR" b="1" dirty="0">
                <a:latin typeface="Helvetica" pitchFamily="2" charset="0"/>
              </a:rPr>
              <a:t>Rejet par l’INPI d’une demande de CCP sur le fondement de 3 a)</a:t>
            </a:r>
            <a:r>
              <a:rPr lang="fr-FR" sz="2600" dirty="0">
                <a:latin typeface="Helvetica" pitchFamily="2" charset="0"/>
              </a:rPr>
              <a:t> </a:t>
            </a:r>
            <a:r>
              <a:rPr lang="fr-FR" sz="2600" b="1" dirty="0">
                <a:latin typeface="Helvetica" pitchFamily="2" charset="0"/>
              </a:rPr>
              <a:t>– Confirmation par CA</a:t>
            </a:r>
          </a:p>
          <a:p>
            <a:pPr algn="just">
              <a:lnSpc>
                <a:spcPct val="120000"/>
              </a:lnSpc>
              <a:spcBef>
                <a:spcPts val="0"/>
              </a:spcBef>
            </a:pPr>
            <a:endParaRPr lang="fr-FR" sz="2600" b="1" dirty="0">
              <a:latin typeface="Helvetica" pitchFamily="2" charset="0"/>
            </a:endParaRPr>
          </a:p>
          <a:p>
            <a:pPr>
              <a:lnSpc>
                <a:spcPct val="120000"/>
              </a:lnSpc>
              <a:spcBef>
                <a:spcPts val="0"/>
              </a:spcBef>
            </a:pPr>
            <a:r>
              <a:rPr lang="fr-FR" sz="2600" u="sng">
                <a:latin typeface="Helvetica" pitchFamily="2" charset="0"/>
              </a:rPr>
              <a:t>Implicitement et nécessairement visé par ce brevet</a:t>
            </a:r>
          </a:p>
          <a:p>
            <a:pPr algn="just">
              <a:lnSpc>
                <a:spcPct val="120000"/>
              </a:lnSpc>
              <a:spcBef>
                <a:spcPts val="0"/>
              </a:spcBef>
            </a:pPr>
            <a:endParaRPr lang="fr-FR" sz="2600" b="1" dirty="0">
              <a:latin typeface="Helvetica" pitchFamily="2" charset="0"/>
            </a:endParaRPr>
          </a:p>
          <a:p>
            <a:pPr algn="just">
              <a:lnSpc>
                <a:spcPct val="120000"/>
              </a:lnSpc>
              <a:spcBef>
                <a:spcPts val="0"/>
              </a:spcBef>
            </a:pPr>
            <a:r>
              <a:rPr lang="fr-FR" sz="2600">
                <a:latin typeface="Helvetica" pitchFamily="2" charset="0"/>
              </a:rPr>
              <a:t>Pembrolizumab</a:t>
            </a:r>
            <a:r>
              <a:rPr lang="fr-FR" sz="2600" i="1">
                <a:latin typeface="Helvetica" pitchFamily="2" charset="0"/>
              </a:rPr>
              <a:t> </a:t>
            </a:r>
            <a:r>
              <a:rPr lang="fr-FR" sz="2600">
                <a:latin typeface="Helvetica" pitchFamily="2" charset="0"/>
              </a:rPr>
              <a:t>répond au problème technique posé par le brevet + relève de la définition fonctionnelle contenue dans ses revendications </a:t>
            </a:r>
          </a:p>
          <a:p>
            <a:pPr algn="just">
              <a:lnSpc>
                <a:spcPct val="120000"/>
              </a:lnSpc>
              <a:spcBef>
                <a:spcPts val="0"/>
              </a:spcBef>
            </a:pPr>
            <a:endParaRPr lang="fr-FR" sz="2600" b="1" dirty="0">
              <a:latin typeface="Helvetica" pitchFamily="2" charset="0"/>
            </a:endParaRPr>
          </a:p>
          <a:p>
            <a:pPr>
              <a:lnSpc>
                <a:spcPct val="120000"/>
              </a:lnSpc>
              <a:spcBef>
                <a:spcPts val="0"/>
              </a:spcBef>
            </a:pPr>
            <a:r>
              <a:rPr lang="fr-FR" sz="2600" u="sng" dirty="0">
                <a:latin typeface="Helvetica" pitchFamily="2" charset="0"/>
              </a:rPr>
              <a:t>Mais pas spécifiquement identifiable </a:t>
            </a:r>
          </a:p>
          <a:p>
            <a:pPr>
              <a:lnSpc>
                <a:spcPct val="120000"/>
              </a:lnSpc>
              <a:spcBef>
                <a:spcPts val="0"/>
              </a:spcBef>
            </a:pPr>
            <a:endParaRPr lang="fr-FR" sz="2600" dirty="0">
              <a:latin typeface="Helvetica" pitchFamily="2" charset="0"/>
            </a:endParaRPr>
          </a:p>
          <a:p>
            <a:pPr algn="just">
              <a:lnSpc>
                <a:spcPct val="120000"/>
              </a:lnSpc>
              <a:spcBef>
                <a:spcPts val="0"/>
              </a:spcBef>
            </a:pPr>
            <a:r>
              <a:rPr lang="fr-FR" sz="2600" i="1" dirty="0">
                <a:latin typeface="Helvetica" pitchFamily="2" charset="0"/>
              </a:rPr>
              <a:t>« </a:t>
            </a:r>
            <a:r>
              <a:rPr lang="fr-FR" sz="2600" b="1" i="1" dirty="0">
                <a:latin typeface="Helvetica" pitchFamily="2" charset="0"/>
              </a:rPr>
              <a:t>L’identification du pembrolizumab à partir du brevet EP 878 nécessitait</a:t>
            </a:r>
            <a:r>
              <a:rPr lang="fr-FR" sz="2600" i="1" dirty="0">
                <a:latin typeface="Helvetica" pitchFamily="2" charset="0"/>
              </a:rPr>
              <a:t>, non pas une opération de routine, mais </a:t>
            </a:r>
            <a:r>
              <a:rPr lang="fr-FR" sz="2600" b="1" i="1" dirty="0">
                <a:latin typeface="Helvetica" pitchFamily="2" charset="0"/>
              </a:rPr>
              <a:t>une véritable 'activité inventive autonome’</a:t>
            </a:r>
            <a:r>
              <a:rPr lang="fr-FR" sz="2600" i="1" dirty="0">
                <a:latin typeface="Helvetica" pitchFamily="2" charset="0"/>
              </a:rPr>
              <a:t>.</a:t>
            </a:r>
          </a:p>
          <a:p>
            <a:pPr algn="just">
              <a:lnSpc>
                <a:spcPct val="120000"/>
              </a:lnSpc>
              <a:spcBef>
                <a:spcPts val="0"/>
              </a:spcBef>
            </a:pPr>
            <a:endParaRPr lang="fr-FR" sz="2600" i="1" dirty="0">
              <a:latin typeface="Helvetica" pitchFamily="2" charset="0"/>
            </a:endParaRPr>
          </a:p>
          <a:p>
            <a:pPr algn="just">
              <a:lnSpc>
                <a:spcPct val="120000"/>
              </a:lnSpc>
              <a:spcBef>
                <a:spcPts val="0"/>
              </a:spcBef>
            </a:pPr>
            <a:r>
              <a:rPr lang="fr-FR" sz="2600" i="1" dirty="0">
                <a:latin typeface="Helvetica" pitchFamily="2" charset="0"/>
              </a:rPr>
              <a:t>Il a fallu </a:t>
            </a:r>
            <a:r>
              <a:rPr lang="fr-FR" sz="2600" b="1" i="1" dirty="0">
                <a:latin typeface="Helvetica" pitchFamily="2" charset="0"/>
              </a:rPr>
              <a:t>cinq années </a:t>
            </a:r>
            <a:r>
              <a:rPr lang="fr-FR" sz="2600" i="1" dirty="0">
                <a:latin typeface="Helvetica" pitchFamily="2" charset="0"/>
              </a:rPr>
              <a:t>à la société MSD pour déposer, le 13 juin 2008, un brevet EP 2 170 959 (EP 959) concernant spécifiquement le pembrolizumab »</a:t>
            </a:r>
          </a:p>
          <a:p>
            <a:pPr algn="just"/>
            <a:endParaRPr lang="fr-FR" sz="2500" i="1" dirty="0">
              <a:latin typeface="Helvetica" pitchFamily="2" charset="0"/>
            </a:endParaRPr>
          </a:p>
          <a:p>
            <a:pPr lvl="0"/>
            <a:endParaRPr lang="fr-FR" b="1"/>
          </a:p>
        </p:txBody>
      </p:sp>
      <p:sp>
        <p:nvSpPr>
          <p:cNvPr id="5" name="Espace réservé du numéro de diapositive 4">
            <a:extLst>
              <a:ext uri="{FF2B5EF4-FFF2-40B4-BE49-F238E27FC236}">
                <a16:creationId xmlns:a16="http://schemas.microsoft.com/office/drawing/2014/main" id="{A8AA0C25-F5D9-314B-A7CC-ECF752283376}"/>
              </a:ext>
            </a:extLst>
          </p:cNvPr>
          <p:cNvSpPr>
            <a:spLocks noGrp="1"/>
          </p:cNvSpPr>
          <p:nvPr>
            <p:ph type="sldNum" sz="quarter" idx="12"/>
          </p:nvPr>
        </p:nvSpPr>
        <p:spPr>
          <a:xfrm>
            <a:off x="9186041" y="6379999"/>
            <a:ext cx="2743200" cy="365125"/>
          </a:xfrm>
        </p:spPr>
        <p:txBody>
          <a:bodyPr/>
          <a:lstStyle/>
          <a:p>
            <a:fld id="{B4FF07C7-C679-D742-B653-F9FBC5EA3604}" type="slidenum">
              <a:rPr lang="fr-FR" smtClean="0"/>
              <a:t>25</a:t>
            </a:fld>
            <a:endParaRPr lang="fr-FR" dirty="0"/>
          </a:p>
        </p:txBody>
      </p:sp>
      <p:sp>
        <p:nvSpPr>
          <p:cNvPr id="4" name="Espace réservé du pied de page 3">
            <a:extLst>
              <a:ext uri="{FF2B5EF4-FFF2-40B4-BE49-F238E27FC236}">
                <a16:creationId xmlns:a16="http://schemas.microsoft.com/office/drawing/2014/main" id="{4603E7BF-EEEC-5D4A-8F77-98CF5EDD564A}"/>
              </a:ext>
            </a:extLst>
          </p:cNvPr>
          <p:cNvSpPr>
            <a:spLocks noGrp="1"/>
          </p:cNvSpPr>
          <p:nvPr>
            <p:ph type="ftr" sz="quarter" idx="11"/>
          </p:nvPr>
        </p:nvSpPr>
        <p:spPr/>
        <p:txBody>
          <a:bodyPr/>
          <a:lstStyle/>
          <a:p>
            <a:r>
              <a:rPr lang="fr-FR"/>
              <a:t>Elisabeth Berthet, Avocat associé, 7 juin 2022</a:t>
            </a:r>
          </a:p>
        </p:txBody>
      </p:sp>
    </p:spTree>
    <p:extLst>
      <p:ext uri="{BB962C8B-B14F-4D97-AF65-F5344CB8AC3E}">
        <p14:creationId xmlns:p14="http://schemas.microsoft.com/office/powerpoint/2010/main" val="22300070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01A0888-2804-6642-9211-0A54A4DDDDD1}"/>
              </a:ext>
            </a:extLst>
          </p:cNvPr>
          <p:cNvSpPr>
            <a:spLocks noGrp="1"/>
          </p:cNvSpPr>
          <p:nvPr>
            <p:ph type="ctrTitle"/>
          </p:nvPr>
        </p:nvSpPr>
        <p:spPr>
          <a:xfrm>
            <a:off x="1306286" y="482321"/>
            <a:ext cx="9361714" cy="3027642"/>
          </a:xfrm>
        </p:spPr>
        <p:txBody>
          <a:bodyPr>
            <a:normAutofit fontScale="90000"/>
          </a:bodyPr>
          <a:lstStyle/>
          <a:p>
            <a:pPr lvl="0" algn="just"/>
            <a:br>
              <a:rPr lang="fr-FR" sz="2200" dirty="0"/>
            </a:br>
            <a:br>
              <a:rPr lang="fr-FR" sz="2200" dirty="0"/>
            </a:br>
            <a:br>
              <a:rPr lang="fr-FR" sz="2200" dirty="0"/>
            </a:br>
            <a:br>
              <a:rPr lang="fr-FR" sz="2200" dirty="0"/>
            </a:br>
            <a:br>
              <a:rPr lang="fr-FR" sz="2200" dirty="0"/>
            </a:br>
            <a:br>
              <a:rPr lang="en-GB" altLang="fr-FR" sz="2200" dirty="0"/>
            </a:br>
            <a:br>
              <a:rPr lang="en-GB" altLang="fr-FR" sz="2200" dirty="0"/>
            </a:br>
            <a:br>
              <a:rPr lang="en-GB" altLang="fr-FR" sz="2200" dirty="0"/>
            </a:br>
            <a:br>
              <a:rPr lang="fr-FR" sz="2200" dirty="0"/>
            </a:br>
            <a:br>
              <a:rPr lang="fr-FR" i="1" dirty="0"/>
            </a:br>
            <a:br>
              <a:rPr lang="en-GB" altLang="fr-FR" sz="3600" b="1" dirty="0">
                <a:latin typeface="+mn-lt"/>
                <a:ea typeface="+mn-ea"/>
                <a:cs typeface="+mn-cs"/>
              </a:rPr>
            </a:br>
            <a:br>
              <a:rPr lang="en-GB" altLang="fr-FR" sz="3600" b="1" dirty="0">
                <a:latin typeface="+mn-lt"/>
                <a:ea typeface="+mn-ea"/>
                <a:cs typeface="+mn-cs"/>
              </a:rPr>
            </a:br>
            <a:br>
              <a:rPr lang="fr-FR" dirty="0"/>
            </a:br>
            <a:endParaRPr lang="fr-FR" dirty="0"/>
          </a:p>
        </p:txBody>
      </p:sp>
      <p:sp>
        <p:nvSpPr>
          <p:cNvPr id="3" name="Sous-titre 2">
            <a:extLst>
              <a:ext uri="{FF2B5EF4-FFF2-40B4-BE49-F238E27FC236}">
                <a16:creationId xmlns:a16="http://schemas.microsoft.com/office/drawing/2014/main" id="{A1150C22-F6BF-5F4C-835D-76C520297C96}"/>
              </a:ext>
            </a:extLst>
          </p:cNvPr>
          <p:cNvSpPr>
            <a:spLocks noGrp="1"/>
          </p:cNvSpPr>
          <p:nvPr>
            <p:ph type="subTitle" idx="1"/>
          </p:nvPr>
        </p:nvSpPr>
        <p:spPr>
          <a:xfrm>
            <a:off x="1397285" y="678095"/>
            <a:ext cx="9270715" cy="5239820"/>
          </a:xfrm>
        </p:spPr>
        <p:txBody>
          <a:bodyPr>
            <a:normAutofit fontScale="55000" lnSpcReduction="20000"/>
          </a:bodyPr>
          <a:lstStyle/>
          <a:p>
            <a:pPr>
              <a:lnSpc>
                <a:spcPct val="120000"/>
              </a:lnSpc>
              <a:spcBef>
                <a:spcPts val="0"/>
              </a:spcBef>
            </a:pPr>
            <a:br>
              <a:rPr lang="fr-FR" dirty="0"/>
            </a:br>
            <a:r>
              <a:rPr lang="fr-FR" sz="2800" b="1" dirty="0">
                <a:solidFill>
                  <a:srgbClr val="3A946D"/>
                </a:solidFill>
                <a:latin typeface="Helvetica" pitchFamily="2" charset="0"/>
              </a:rPr>
              <a:t>Nivolumab - CA Paris,19 janvier 2021, n° 18/10540</a:t>
            </a:r>
          </a:p>
          <a:p>
            <a:pPr>
              <a:lnSpc>
                <a:spcPct val="120000"/>
              </a:lnSpc>
              <a:spcBef>
                <a:spcPts val="0"/>
              </a:spcBef>
            </a:pPr>
            <a:endParaRPr lang="fr-FR" sz="1800" i="1" dirty="0">
              <a:latin typeface="Helvetica" pitchFamily="2" charset="0"/>
            </a:endParaRPr>
          </a:p>
          <a:p>
            <a:pPr>
              <a:lnSpc>
                <a:spcPct val="120000"/>
              </a:lnSpc>
              <a:spcBef>
                <a:spcPts val="0"/>
              </a:spcBef>
            </a:pPr>
            <a:r>
              <a:rPr lang="fr-FR" sz="2800" b="1" dirty="0">
                <a:latin typeface="Helvetica" pitchFamily="2" charset="0"/>
              </a:rPr>
              <a:t>Rejet par l’INPI d’une demande de CCP sur le fondement de 3 a) et c) – Confirmation par CA</a:t>
            </a:r>
            <a:endParaRPr lang="fr-FR" sz="2800" b="1" i="1" dirty="0">
              <a:latin typeface="Helvetica" pitchFamily="2" charset="0"/>
            </a:endParaRPr>
          </a:p>
          <a:p>
            <a:pPr>
              <a:lnSpc>
                <a:spcPct val="120000"/>
              </a:lnSpc>
              <a:spcBef>
                <a:spcPts val="0"/>
              </a:spcBef>
            </a:pPr>
            <a:endParaRPr lang="fr-FR" sz="2800" u="sng" dirty="0">
              <a:latin typeface="Helvetica" pitchFamily="2" charset="0"/>
            </a:endParaRPr>
          </a:p>
          <a:p>
            <a:pPr>
              <a:lnSpc>
                <a:spcPct val="120000"/>
              </a:lnSpc>
              <a:spcBef>
                <a:spcPts val="0"/>
              </a:spcBef>
            </a:pPr>
            <a:r>
              <a:rPr lang="fr-FR" sz="2800" u="sng" dirty="0">
                <a:latin typeface="Helvetica" pitchFamily="2" charset="0"/>
              </a:rPr>
              <a:t>Sur 3 a)</a:t>
            </a:r>
          </a:p>
          <a:p>
            <a:pPr>
              <a:lnSpc>
                <a:spcPct val="120000"/>
              </a:lnSpc>
              <a:spcBef>
                <a:spcPts val="0"/>
              </a:spcBef>
            </a:pPr>
            <a:endParaRPr lang="fr-FR" sz="2800" i="1" u="sng" dirty="0">
              <a:latin typeface="Helvetica" pitchFamily="2" charset="0"/>
            </a:endParaRPr>
          </a:p>
          <a:p>
            <a:pPr marL="342900" indent="-342900" algn="just">
              <a:lnSpc>
                <a:spcPct val="120000"/>
              </a:lnSpc>
              <a:spcBef>
                <a:spcPts val="0"/>
              </a:spcBef>
              <a:buClr>
                <a:srgbClr val="3A946D"/>
              </a:buClr>
              <a:buFont typeface="Arial" panose="020B0604020202020204" pitchFamily="34" charset="0"/>
              <a:buChar char="•"/>
            </a:pPr>
            <a:r>
              <a:rPr lang="fr-FR" sz="2800" dirty="0">
                <a:latin typeface="Helvetica" pitchFamily="2" charset="0"/>
              </a:rPr>
              <a:t>Implicitement et </a:t>
            </a:r>
            <a:r>
              <a:rPr lang="fr-FR" sz="2800" b="1" dirty="0">
                <a:latin typeface="Helvetica" pitchFamily="2" charset="0"/>
              </a:rPr>
              <a:t>nécessairement visé</a:t>
            </a:r>
            <a:r>
              <a:rPr lang="fr-FR" sz="2800" dirty="0">
                <a:latin typeface="Helvetica" pitchFamily="2" charset="0"/>
              </a:rPr>
              <a:t> par le brevet : nivolumab répond au problème technique posé par le brevet + relève de la définition fonctionnelle contenue dans ses revendications </a:t>
            </a:r>
          </a:p>
          <a:p>
            <a:pPr algn="just">
              <a:lnSpc>
                <a:spcPct val="120000"/>
              </a:lnSpc>
              <a:spcBef>
                <a:spcPts val="0"/>
              </a:spcBef>
            </a:pPr>
            <a:endParaRPr lang="fr-FR" sz="2800" dirty="0">
              <a:latin typeface="Helvetica" pitchFamily="2" charset="0"/>
            </a:endParaRPr>
          </a:p>
          <a:p>
            <a:pPr marL="342900" indent="-342900" algn="just">
              <a:lnSpc>
                <a:spcPct val="120000"/>
              </a:lnSpc>
              <a:spcBef>
                <a:spcPts val="0"/>
              </a:spcBef>
              <a:buClr>
                <a:srgbClr val="3A946D"/>
              </a:buClr>
              <a:buFont typeface="Arial" panose="020B0604020202020204" pitchFamily="34" charset="0"/>
              <a:buChar char="•"/>
            </a:pPr>
            <a:r>
              <a:rPr lang="fr-FR" sz="2800" dirty="0">
                <a:latin typeface="Helvetica" pitchFamily="2" charset="0"/>
              </a:rPr>
              <a:t>MAIS </a:t>
            </a:r>
            <a:r>
              <a:rPr lang="fr-FR" sz="2800" b="1" dirty="0">
                <a:latin typeface="Helvetica" pitchFamily="2" charset="0"/>
              </a:rPr>
              <a:t>pas identifiable spécifiquement </a:t>
            </a:r>
            <a:r>
              <a:rPr lang="fr-FR" sz="2800" dirty="0">
                <a:latin typeface="Helvetica" pitchFamily="2" charset="0"/>
              </a:rPr>
              <a:t>: aucune indication ne permettait à l’homme du métier, à la date du dépôt du brevet de base, d’identifier spécifiquement le nivolumab </a:t>
            </a:r>
          </a:p>
          <a:p>
            <a:pPr marL="342900" indent="-342900" algn="just">
              <a:lnSpc>
                <a:spcPct val="120000"/>
              </a:lnSpc>
              <a:spcBef>
                <a:spcPts val="0"/>
              </a:spcBef>
              <a:buClr>
                <a:srgbClr val="3A946D"/>
              </a:buClr>
              <a:buFont typeface="Arial" panose="020B0604020202020204" pitchFamily="34" charset="0"/>
              <a:buChar char="•"/>
            </a:pPr>
            <a:endParaRPr lang="fr-FR" sz="2800" dirty="0">
              <a:latin typeface="Helvetica" pitchFamily="2" charset="0"/>
            </a:endParaRPr>
          </a:p>
          <a:p>
            <a:pPr marL="342900" indent="-342900" algn="just">
              <a:lnSpc>
                <a:spcPct val="120000"/>
              </a:lnSpc>
              <a:spcBef>
                <a:spcPts val="0"/>
              </a:spcBef>
              <a:buClr>
                <a:srgbClr val="3A946D"/>
              </a:buClr>
              <a:buFont typeface="Arial" panose="020B0604020202020204" pitchFamily="34" charset="0"/>
              <a:buChar char="•"/>
            </a:pPr>
            <a:r>
              <a:rPr lang="fr-FR" sz="2800" dirty="0">
                <a:latin typeface="Helvetica" pitchFamily="2" charset="0"/>
              </a:rPr>
              <a:t>Travail de développement (criblage et purification) supposant une </a:t>
            </a:r>
            <a:r>
              <a:rPr lang="fr-FR" sz="2800" b="1" dirty="0">
                <a:latin typeface="Helvetica" pitchFamily="2" charset="0"/>
              </a:rPr>
              <a:t>activité inventive autonome, </a:t>
            </a:r>
            <a:r>
              <a:rPr lang="fr-FR" sz="2800" dirty="0">
                <a:latin typeface="Helvetica" pitchFamily="2" charset="0"/>
              </a:rPr>
              <a:t>était nécessaire pour l’identifier, parmi des centaines de milliers de possibilités.</a:t>
            </a:r>
          </a:p>
          <a:p>
            <a:pPr marL="342900" indent="-342900" algn="just">
              <a:lnSpc>
                <a:spcPct val="120000"/>
              </a:lnSpc>
              <a:spcBef>
                <a:spcPts val="0"/>
              </a:spcBef>
              <a:buClr>
                <a:srgbClr val="3A946D"/>
              </a:buClr>
              <a:buFont typeface="Arial" panose="020B0604020202020204" pitchFamily="34" charset="0"/>
              <a:buChar char="•"/>
            </a:pPr>
            <a:endParaRPr lang="fr-FR" sz="2800" dirty="0">
              <a:latin typeface="Helvetica" pitchFamily="2" charset="0"/>
            </a:endParaRPr>
          </a:p>
          <a:p>
            <a:pPr algn="just">
              <a:lnSpc>
                <a:spcPct val="120000"/>
              </a:lnSpc>
              <a:spcBef>
                <a:spcPts val="0"/>
              </a:spcBef>
              <a:buClr>
                <a:srgbClr val="3A946D"/>
              </a:buClr>
            </a:pPr>
            <a:r>
              <a:rPr lang="fr-FR" sz="2800" dirty="0">
                <a:latin typeface="Helvetica" pitchFamily="2" charset="0"/>
              </a:rPr>
              <a:t>= 3 années nécessaires à la société ONO, pour déposer, le 2 mai 2006, le brevet EP 336  concernant spécifiquement le nivolumab.</a:t>
            </a:r>
          </a:p>
          <a:p>
            <a:pPr lvl="0"/>
            <a:endParaRPr lang="fr-FR" b="1"/>
          </a:p>
        </p:txBody>
      </p:sp>
      <p:sp>
        <p:nvSpPr>
          <p:cNvPr id="5" name="Espace réservé du numéro de diapositive 4">
            <a:extLst>
              <a:ext uri="{FF2B5EF4-FFF2-40B4-BE49-F238E27FC236}">
                <a16:creationId xmlns:a16="http://schemas.microsoft.com/office/drawing/2014/main" id="{A8AA0C25-F5D9-314B-A7CC-ECF752283376}"/>
              </a:ext>
            </a:extLst>
          </p:cNvPr>
          <p:cNvSpPr>
            <a:spLocks noGrp="1"/>
          </p:cNvSpPr>
          <p:nvPr>
            <p:ph type="sldNum" sz="quarter" idx="12"/>
          </p:nvPr>
        </p:nvSpPr>
        <p:spPr>
          <a:xfrm>
            <a:off x="9186041" y="6379999"/>
            <a:ext cx="2743200" cy="365125"/>
          </a:xfrm>
        </p:spPr>
        <p:txBody>
          <a:bodyPr/>
          <a:lstStyle/>
          <a:p>
            <a:fld id="{B4FF07C7-C679-D742-B653-F9FBC5EA3604}" type="slidenum">
              <a:rPr lang="fr-FR" smtClean="0"/>
              <a:t>26</a:t>
            </a:fld>
            <a:endParaRPr lang="fr-FR" dirty="0"/>
          </a:p>
        </p:txBody>
      </p:sp>
      <p:sp>
        <p:nvSpPr>
          <p:cNvPr id="4" name="Espace réservé du pied de page 3">
            <a:extLst>
              <a:ext uri="{FF2B5EF4-FFF2-40B4-BE49-F238E27FC236}">
                <a16:creationId xmlns:a16="http://schemas.microsoft.com/office/drawing/2014/main" id="{B0147DEE-AD3C-6745-8538-B5A3EE5B1182}"/>
              </a:ext>
            </a:extLst>
          </p:cNvPr>
          <p:cNvSpPr>
            <a:spLocks noGrp="1"/>
          </p:cNvSpPr>
          <p:nvPr>
            <p:ph type="ftr" sz="quarter" idx="11"/>
          </p:nvPr>
        </p:nvSpPr>
        <p:spPr/>
        <p:txBody>
          <a:bodyPr/>
          <a:lstStyle/>
          <a:p>
            <a:r>
              <a:rPr lang="fr-FR"/>
              <a:t>Elisabeth Berthet, Avocat associé, 7 juin 2022</a:t>
            </a:r>
          </a:p>
        </p:txBody>
      </p:sp>
    </p:spTree>
    <p:extLst>
      <p:ext uri="{BB962C8B-B14F-4D97-AF65-F5344CB8AC3E}">
        <p14:creationId xmlns:p14="http://schemas.microsoft.com/office/powerpoint/2010/main" val="16010949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01A0888-2804-6642-9211-0A54A4DDDDD1}"/>
              </a:ext>
            </a:extLst>
          </p:cNvPr>
          <p:cNvSpPr>
            <a:spLocks noGrp="1"/>
          </p:cNvSpPr>
          <p:nvPr>
            <p:ph type="ctrTitle"/>
          </p:nvPr>
        </p:nvSpPr>
        <p:spPr>
          <a:xfrm>
            <a:off x="1306286" y="482321"/>
            <a:ext cx="9361714" cy="3027642"/>
          </a:xfrm>
        </p:spPr>
        <p:txBody>
          <a:bodyPr>
            <a:normAutofit fontScale="90000"/>
          </a:bodyPr>
          <a:lstStyle/>
          <a:p>
            <a:pPr lvl="0" algn="just"/>
            <a:br>
              <a:rPr lang="fr-FR" sz="2200" dirty="0"/>
            </a:br>
            <a:br>
              <a:rPr lang="fr-FR" sz="2200" dirty="0"/>
            </a:br>
            <a:br>
              <a:rPr lang="fr-FR" sz="2200" dirty="0"/>
            </a:br>
            <a:br>
              <a:rPr lang="fr-FR" sz="2200" dirty="0"/>
            </a:br>
            <a:br>
              <a:rPr lang="fr-FR" sz="2200" dirty="0"/>
            </a:br>
            <a:br>
              <a:rPr lang="en-GB" altLang="fr-FR" sz="2200" dirty="0"/>
            </a:br>
            <a:br>
              <a:rPr lang="en-GB" altLang="fr-FR" sz="2200" dirty="0"/>
            </a:br>
            <a:br>
              <a:rPr lang="en-GB" altLang="fr-FR" sz="2200" dirty="0"/>
            </a:br>
            <a:br>
              <a:rPr lang="fr-FR" sz="2200" dirty="0"/>
            </a:br>
            <a:br>
              <a:rPr lang="fr-FR" i="1" dirty="0"/>
            </a:br>
            <a:br>
              <a:rPr lang="en-GB" altLang="fr-FR" sz="3600" b="1" dirty="0">
                <a:latin typeface="+mn-lt"/>
                <a:ea typeface="+mn-ea"/>
                <a:cs typeface="+mn-cs"/>
              </a:rPr>
            </a:br>
            <a:br>
              <a:rPr lang="en-GB" altLang="fr-FR" sz="3600" b="1" dirty="0">
                <a:latin typeface="+mn-lt"/>
                <a:ea typeface="+mn-ea"/>
                <a:cs typeface="+mn-cs"/>
              </a:rPr>
            </a:br>
            <a:br>
              <a:rPr lang="fr-FR" dirty="0"/>
            </a:br>
            <a:endParaRPr lang="fr-FR" dirty="0"/>
          </a:p>
        </p:txBody>
      </p:sp>
      <p:sp>
        <p:nvSpPr>
          <p:cNvPr id="3" name="Sous-titre 2">
            <a:extLst>
              <a:ext uri="{FF2B5EF4-FFF2-40B4-BE49-F238E27FC236}">
                <a16:creationId xmlns:a16="http://schemas.microsoft.com/office/drawing/2014/main" id="{A1150C22-F6BF-5F4C-835D-76C520297C96}"/>
              </a:ext>
            </a:extLst>
          </p:cNvPr>
          <p:cNvSpPr>
            <a:spLocks noGrp="1"/>
          </p:cNvSpPr>
          <p:nvPr>
            <p:ph type="subTitle" idx="1"/>
          </p:nvPr>
        </p:nvSpPr>
        <p:spPr>
          <a:xfrm>
            <a:off x="1397285" y="678095"/>
            <a:ext cx="9270715" cy="5239820"/>
          </a:xfrm>
        </p:spPr>
        <p:txBody>
          <a:bodyPr>
            <a:normAutofit fontScale="62500" lnSpcReduction="20000"/>
          </a:bodyPr>
          <a:lstStyle/>
          <a:p>
            <a:pPr>
              <a:lnSpc>
                <a:spcPct val="120000"/>
              </a:lnSpc>
              <a:spcBef>
                <a:spcPts val="0"/>
              </a:spcBef>
            </a:pPr>
            <a:br>
              <a:rPr lang="fr-FR" dirty="0">
                <a:latin typeface="Helvetica" pitchFamily="2" charset="0"/>
              </a:rPr>
            </a:br>
            <a:r>
              <a:rPr lang="fr-FR" sz="2800" u="sng" dirty="0">
                <a:latin typeface="Helvetica" pitchFamily="2" charset="0"/>
              </a:rPr>
              <a:t>Sur 3 c)</a:t>
            </a:r>
          </a:p>
          <a:p>
            <a:pPr>
              <a:lnSpc>
                <a:spcPct val="120000"/>
              </a:lnSpc>
              <a:spcBef>
                <a:spcPts val="0"/>
              </a:spcBef>
            </a:pPr>
            <a:endParaRPr lang="fr-FR" sz="2800" dirty="0">
              <a:latin typeface="Helvetica" pitchFamily="2" charset="0"/>
            </a:endParaRPr>
          </a:p>
          <a:p>
            <a:pPr marL="342900" indent="-342900" algn="just">
              <a:lnSpc>
                <a:spcPct val="120000"/>
              </a:lnSpc>
              <a:spcBef>
                <a:spcPts val="0"/>
              </a:spcBef>
              <a:buClr>
                <a:srgbClr val="3A946D"/>
              </a:buClr>
              <a:buFont typeface="Arial" panose="020B0604020202020204" pitchFamily="34" charset="0"/>
              <a:buChar char="•"/>
            </a:pPr>
            <a:r>
              <a:rPr lang="fr-FR" sz="2800" dirty="0">
                <a:latin typeface="Helvetica" pitchFamily="2" charset="0"/>
              </a:rPr>
              <a:t>ONO a déjà un CCP sur ce produit (sur la base d’un autre brevet)</a:t>
            </a:r>
          </a:p>
          <a:p>
            <a:pPr marL="342900" indent="-342900" algn="just">
              <a:lnSpc>
                <a:spcPct val="120000"/>
              </a:lnSpc>
              <a:spcBef>
                <a:spcPts val="0"/>
              </a:spcBef>
              <a:buClr>
                <a:srgbClr val="3A946D"/>
              </a:buClr>
              <a:buFont typeface="Arial" panose="020B0604020202020204" pitchFamily="34" charset="0"/>
              <a:buChar char="•"/>
            </a:pPr>
            <a:endParaRPr lang="fr-FR" sz="2800" dirty="0">
              <a:latin typeface="Helvetica" pitchFamily="2" charset="0"/>
            </a:endParaRPr>
          </a:p>
          <a:p>
            <a:pPr marL="342900" indent="-342900" algn="just">
              <a:lnSpc>
                <a:spcPct val="120000"/>
              </a:lnSpc>
              <a:spcBef>
                <a:spcPts val="0"/>
              </a:spcBef>
              <a:buClr>
                <a:srgbClr val="3A946D"/>
              </a:buClr>
              <a:buFont typeface="Arial" panose="020B0604020202020204" pitchFamily="34" charset="0"/>
              <a:buChar char="•"/>
            </a:pPr>
            <a:r>
              <a:rPr lang="fr-FR" sz="2800" dirty="0">
                <a:latin typeface="Helvetica" pitchFamily="2" charset="0"/>
              </a:rPr>
              <a:t>Demande de CCP en cause déposée conjointement par ONO et M. H, Professeur</a:t>
            </a:r>
          </a:p>
          <a:p>
            <a:pPr marL="342900" indent="-342900" algn="just">
              <a:lnSpc>
                <a:spcPct val="120000"/>
              </a:lnSpc>
              <a:spcBef>
                <a:spcPts val="0"/>
              </a:spcBef>
              <a:buClr>
                <a:srgbClr val="3A946D"/>
              </a:buClr>
              <a:buFont typeface="Arial" panose="020B0604020202020204" pitchFamily="34" charset="0"/>
              <a:buChar char="•"/>
            </a:pPr>
            <a:endParaRPr lang="fr-FR" sz="2800" dirty="0">
              <a:latin typeface="Helvetica" pitchFamily="2" charset="0"/>
            </a:endParaRPr>
          </a:p>
          <a:p>
            <a:pPr marL="342900" indent="-342900" algn="just">
              <a:lnSpc>
                <a:spcPct val="120000"/>
              </a:lnSpc>
              <a:spcBef>
                <a:spcPts val="0"/>
              </a:spcBef>
              <a:buClr>
                <a:srgbClr val="3A946D"/>
              </a:buClr>
              <a:buFont typeface="Arial" panose="020B0604020202020204" pitchFamily="34" charset="0"/>
              <a:buChar char="•"/>
            </a:pPr>
            <a:r>
              <a:rPr lang="fr-FR" sz="2800" dirty="0">
                <a:latin typeface="Helvetica" pitchFamily="2" charset="0"/>
              </a:rPr>
              <a:t>Règlement (CE) n° 1610/96 - article 3</a:t>
            </a:r>
          </a:p>
          <a:p>
            <a:pPr algn="just">
              <a:lnSpc>
                <a:spcPct val="120000"/>
              </a:lnSpc>
              <a:spcBef>
                <a:spcPts val="0"/>
              </a:spcBef>
            </a:pPr>
            <a:endParaRPr lang="fr-FR" sz="2800" dirty="0">
              <a:latin typeface="Helvetica" pitchFamily="2" charset="0"/>
            </a:endParaRPr>
          </a:p>
          <a:p>
            <a:pPr algn="just">
              <a:lnSpc>
                <a:spcPct val="120000"/>
              </a:lnSpc>
              <a:spcBef>
                <a:spcPts val="0"/>
              </a:spcBef>
            </a:pPr>
            <a:r>
              <a:rPr lang="fr-FR" sz="2800" i="1" dirty="0">
                <a:latin typeface="Helvetica" pitchFamily="2" charset="0"/>
              </a:rPr>
              <a:t>« 2. Le titulaire de plusieurs brevets portant sur le même produit ne peut se voir octroyer plusieurs certificats pour ce produit. Toutefois, lorsque deux ou plusieurs demandes portant sur le même produit et </a:t>
            </a:r>
            <a:r>
              <a:rPr lang="fr-FR" sz="2800" b="1" i="1" dirty="0">
                <a:latin typeface="Helvetica" pitchFamily="2" charset="0"/>
              </a:rPr>
              <a:t>émanant de deux ou plusieurs titulaires de brevets </a:t>
            </a:r>
            <a:r>
              <a:rPr lang="fr-FR" sz="2800" b="1" i="1" u="sng" dirty="0">
                <a:latin typeface="Helvetica" pitchFamily="2" charset="0"/>
              </a:rPr>
              <a:t>différents</a:t>
            </a:r>
            <a:r>
              <a:rPr lang="fr-FR" sz="2800" i="1" dirty="0">
                <a:latin typeface="Helvetica" pitchFamily="2" charset="0"/>
              </a:rPr>
              <a:t> sont pendantes, </a:t>
            </a:r>
            <a:r>
              <a:rPr lang="fr-FR" sz="2800" b="1" i="1" dirty="0">
                <a:latin typeface="Helvetica" pitchFamily="2" charset="0"/>
              </a:rPr>
              <a:t>chacun des titulaires peut se voir octroyer un certificat pour ce produit ».</a:t>
            </a:r>
          </a:p>
          <a:p>
            <a:pPr algn="just">
              <a:lnSpc>
                <a:spcPct val="120000"/>
              </a:lnSpc>
              <a:spcBef>
                <a:spcPts val="0"/>
              </a:spcBef>
            </a:pPr>
            <a:endParaRPr lang="fr-FR" sz="2800" dirty="0">
              <a:latin typeface="Helvetica" pitchFamily="2" charset="0"/>
            </a:endParaRPr>
          </a:p>
          <a:p>
            <a:pPr marL="342900" indent="-342900" algn="just">
              <a:lnSpc>
                <a:spcPct val="120000"/>
              </a:lnSpc>
              <a:spcBef>
                <a:spcPts val="0"/>
              </a:spcBef>
              <a:buClr>
                <a:srgbClr val="3A946D"/>
              </a:buClr>
              <a:buFont typeface="Arial" panose="020B0604020202020204" pitchFamily="34" charset="0"/>
              <a:buChar char="•"/>
            </a:pPr>
            <a:r>
              <a:rPr lang="fr-FR" sz="2800" dirty="0">
                <a:latin typeface="Helvetica" pitchFamily="2" charset="0"/>
              </a:rPr>
              <a:t>Titulaire pas « différent » au sens de ce texte</a:t>
            </a:r>
          </a:p>
          <a:p>
            <a:pPr marL="342900" indent="-342900" algn="just">
              <a:lnSpc>
                <a:spcPct val="120000"/>
              </a:lnSpc>
              <a:spcBef>
                <a:spcPts val="0"/>
              </a:spcBef>
              <a:buClr>
                <a:srgbClr val="3A946D"/>
              </a:buClr>
              <a:buFont typeface="Arial" panose="020B0604020202020204" pitchFamily="34" charset="0"/>
              <a:buChar char="•"/>
            </a:pPr>
            <a:endParaRPr lang="fr-FR" sz="2800" dirty="0">
              <a:latin typeface="Helvetica" pitchFamily="2" charset="0"/>
            </a:endParaRPr>
          </a:p>
          <a:p>
            <a:pPr marL="342900" indent="-342900">
              <a:lnSpc>
                <a:spcPct val="120000"/>
              </a:lnSpc>
              <a:spcBef>
                <a:spcPts val="0"/>
              </a:spcBef>
              <a:buClr>
                <a:srgbClr val="3A946D"/>
              </a:buClr>
              <a:buFont typeface="Wingdings" pitchFamily="2" charset="2"/>
              <a:buChar char="è"/>
            </a:pPr>
            <a:r>
              <a:rPr lang="fr-FR" sz="2800" dirty="0">
                <a:latin typeface="Helvetica" pitchFamily="2" charset="0"/>
                <a:ea typeface="ＭＳ Ｐゴシック" pitchFamily="34" charset="-128"/>
              </a:rPr>
              <a:t>Rejet du CCP</a:t>
            </a:r>
          </a:p>
          <a:p>
            <a:pPr marL="342900" indent="-342900">
              <a:lnSpc>
                <a:spcPct val="120000"/>
              </a:lnSpc>
              <a:spcBef>
                <a:spcPts val="0"/>
              </a:spcBef>
              <a:buClr>
                <a:srgbClr val="3A946D"/>
              </a:buClr>
              <a:buFont typeface="Wingdings" pitchFamily="2" charset="2"/>
              <a:buChar char="è"/>
            </a:pPr>
            <a:endParaRPr lang="fr-FR" sz="2800" dirty="0">
              <a:latin typeface="Helvetica" pitchFamily="2" charset="0"/>
              <a:ea typeface="ＭＳ Ｐゴシック" pitchFamily="34" charset="-128"/>
            </a:endParaRPr>
          </a:p>
          <a:p>
            <a:pPr lvl="0"/>
            <a:endParaRPr lang="fr-FR" b="1"/>
          </a:p>
        </p:txBody>
      </p:sp>
      <p:sp>
        <p:nvSpPr>
          <p:cNvPr id="5" name="Espace réservé du numéro de diapositive 4">
            <a:extLst>
              <a:ext uri="{FF2B5EF4-FFF2-40B4-BE49-F238E27FC236}">
                <a16:creationId xmlns:a16="http://schemas.microsoft.com/office/drawing/2014/main" id="{A8AA0C25-F5D9-314B-A7CC-ECF752283376}"/>
              </a:ext>
            </a:extLst>
          </p:cNvPr>
          <p:cNvSpPr>
            <a:spLocks noGrp="1"/>
          </p:cNvSpPr>
          <p:nvPr>
            <p:ph type="sldNum" sz="quarter" idx="12"/>
          </p:nvPr>
        </p:nvSpPr>
        <p:spPr>
          <a:xfrm>
            <a:off x="9186041" y="6379999"/>
            <a:ext cx="2743200" cy="365125"/>
          </a:xfrm>
        </p:spPr>
        <p:txBody>
          <a:bodyPr/>
          <a:lstStyle/>
          <a:p>
            <a:fld id="{B4FF07C7-C679-D742-B653-F9FBC5EA3604}" type="slidenum">
              <a:rPr lang="fr-FR" smtClean="0"/>
              <a:t>27</a:t>
            </a:fld>
            <a:endParaRPr lang="fr-FR" dirty="0"/>
          </a:p>
        </p:txBody>
      </p:sp>
      <p:sp>
        <p:nvSpPr>
          <p:cNvPr id="4" name="Espace réservé du pied de page 3">
            <a:extLst>
              <a:ext uri="{FF2B5EF4-FFF2-40B4-BE49-F238E27FC236}">
                <a16:creationId xmlns:a16="http://schemas.microsoft.com/office/drawing/2014/main" id="{8CFF8A04-AF27-7F44-9659-E9DA3B3255B1}"/>
              </a:ext>
            </a:extLst>
          </p:cNvPr>
          <p:cNvSpPr>
            <a:spLocks noGrp="1"/>
          </p:cNvSpPr>
          <p:nvPr>
            <p:ph type="ftr" sz="quarter" idx="11"/>
          </p:nvPr>
        </p:nvSpPr>
        <p:spPr/>
        <p:txBody>
          <a:bodyPr/>
          <a:lstStyle/>
          <a:p>
            <a:r>
              <a:rPr lang="fr-FR"/>
              <a:t>Elisabeth Berthet, Avocat associé, 7 juin 2022</a:t>
            </a:r>
          </a:p>
        </p:txBody>
      </p:sp>
    </p:spTree>
    <p:extLst>
      <p:ext uri="{BB962C8B-B14F-4D97-AF65-F5344CB8AC3E}">
        <p14:creationId xmlns:p14="http://schemas.microsoft.com/office/powerpoint/2010/main" val="24560358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01A0888-2804-6642-9211-0A54A4DDDDD1}"/>
              </a:ext>
            </a:extLst>
          </p:cNvPr>
          <p:cNvSpPr>
            <a:spLocks noGrp="1"/>
          </p:cNvSpPr>
          <p:nvPr>
            <p:ph type="ctrTitle"/>
          </p:nvPr>
        </p:nvSpPr>
        <p:spPr>
          <a:xfrm>
            <a:off x="1306286" y="482321"/>
            <a:ext cx="9361714" cy="3027642"/>
          </a:xfrm>
        </p:spPr>
        <p:txBody>
          <a:bodyPr>
            <a:normAutofit fontScale="90000"/>
          </a:bodyPr>
          <a:lstStyle/>
          <a:p>
            <a:pPr lvl="0" algn="just"/>
            <a:br>
              <a:rPr lang="fr-FR" sz="2200" dirty="0"/>
            </a:br>
            <a:br>
              <a:rPr lang="fr-FR" sz="2200" dirty="0"/>
            </a:br>
            <a:br>
              <a:rPr lang="fr-FR" sz="2200" dirty="0"/>
            </a:br>
            <a:br>
              <a:rPr lang="fr-FR" sz="2200" dirty="0"/>
            </a:br>
            <a:br>
              <a:rPr lang="fr-FR" sz="2200" dirty="0"/>
            </a:br>
            <a:br>
              <a:rPr lang="en-GB" altLang="fr-FR" sz="2200" dirty="0"/>
            </a:br>
            <a:br>
              <a:rPr lang="en-GB" altLang="fr-FR" sz="2200" dirty="0"/>
            </a:br>
            <a:br>
              <a:rPr lang="en-GB" altLang="fr-FR" sz="2200" dirty="0"/>
            </a:br>
            <a:br>
              <a:rPr lang="fr-FR" sz="2200" dirty="0"/>
            </a:br>
            <a:br>
              <a:rPr lang="fr-FR" i="1" dirty="0"/>
            </a:br>
            <a:br>
              <a:rPr lang="en-GB" altLang="fr-FR" sz="3600" b="1" dirty="0">
                <a:latin typeface="+mn-lt"/>
                <a:ea typeface="+mn-ea"/>
                <a:cs typeface="+mn-cs"/>
              </a:rPr>
            </a:br>
            <a:br>
              <a:rPr lang="en-GB" altLang="fr-FR" sz="3600" b="1" dirty="0">
                <a:latin typeface="+mn-lt"/>
                <a:ea typeface="+mn-ea"/>
                <a:cs typeface="+mn-cs"/>
              </a:rPr>
            </a:br>
            <a:br>
              <a:rPr lang="fr-FR" dirty="0"/>
            </a:br>
            <a:endParaRPr lang="fr-FR" dirty="0"/>
          </a:p>
        </p:txBody>
      </p:sp>
      <p:sp>
        <p:nvSpPr>
          <p:cNvPr id="3" name="Sous-titre 2">
            <a:extLst>
              <a:ext uri="{FF2B5EF4-FFF2-40B4-BE49-F238E27FC236}">
                <a16:creationId xmlns:a16="http://schemas.microsoft.com/office/drawing/2014/main" id="{A1150C22-F6BF-5F4C-835D-76C520297C96}"/>
              </a:ext>
            </a:extLst>
          </p:cNvPr>
          <p:cNvSpPr>
            <a:spLocks noGrp="1"/>
          </p:cNvSpPr>
          <p:nvPr>
            <p:ph type="subTitle" idx="1"/>
          </p:nvPr>
        </p:nvSpPr>
        <p:spPr>
          <a:xfrm>
            <a:off x="1397285" y="678095"/>
            <a:ext cx="9270715" cy="5239820"/>
          </a:xfrm>
        </p:spPr>
        <p:txBody>
          <a:bodyPr>
            <a:normAutofit fontScale="70000" lnSpcReduction="20000"/>
          </a:bodyPr>
          <a:lstStyle/>
          <a:p>
            <a:pPr lvl="0"/>
            <a:r>
              <a:rPr lang="fr-FR" b="1" dirty="0">
                <a:solidFill>
                  <a:srgbClr val="3A946D"/>
                </a:solidFill>
                <a:latin typeface="Helvetica" pitchFamily="2" charset="0"/>
              </a:rPr>
              <a:t>Osimertinib - CA Paris, 9 février 2021, n° 19/19410</a:t>
            </a:r>
            <a:endParaRPr lang="fr-FR" dirty="0">
              <a:latin typeface="Helvetica" pitchFamily="2" charset="0"/>
            </a:endParaRPr>
          </a:p>
          <a:p>
            <a:endParaRPr lang="fr-FR" sz="1800" i="1" dirty="0">
              <a:latin typeface="Helvetica" pitchFamily="2" charset="0"/>
            </a:endParaRPr>
          </a:p>
          <a:p>
            <a:pPr>
              <a:lnSpc>
                <a:spcPct val="120000"/>
              </a:lnSpc>
              <a:spcBef>
                <a:spcPts val="0"/>
              </a:spcBef>
            </a:pPr>
            <a:r>
              <a:rPr lang="fr-FR" b="1" dirty="0">
                <a:latin typeface="Helvetica" pitchFamily="2" charset="0"/>
              </a:rPr>
              <a:t>Rejet par l’INPI d’une demande de CCP sur le fondement de 3 a) – Confirmation par CA</a:t>
            </a:r>
          </a:p>
          <a:p>
            <a:pPr>
              <a:lnSpc>
                <a:spcPct val="120000"/>
              </a:lnSpc>
              <a:spcBef>
                <a:spcPts val="0"/>
              </a:spcBef>
            </a:pPr>
            <a:endParaRPr lang="fr-FR" i="1" dirty="0">
              <a:latin typeface="Helvetica" pitchFamily="2" charset="0"/>
            </a:endParaRPr>
          </a:p>
          <a:p>
            <a:pPr marL="342900" indent="-342900" algn="just">
              <a:lnSpc>
                <a:spcPct val="120000"/>
              </a:lnSpc>
              <a:spcBef>
                <a:spcPts val="0"/>
              </a:spcBef>
              <a:buClr>
                <a:srgbClr val="3A946D"/>
              </a:buClr>
              <a:buFont typeface="Arial" panose="020B0604020202020204" pitchFamily="34" charset="0"/>
              <a:buChar char="•"/>
            </a:pPr>
            <a:r>
              <a:rPr lang="fr-FR">
                <a:latin typeface="Helvetica" pitchFamily="2" charset="0"/>
              </a:rPr>
              <a:t>Osimertinib fait partie de la catégorie générale des inhibiteurs du récepteur de l’EGFR, répond donc à la définition fonctionnelle de la revendication 23 </a:t>
            </a:r>
          </a:p>
          <a:p>
            <a:pPr marL="342900" indent="-342900">
              <a:lnSpc>
                <a:spcPct val="120000"/>
              </a:lnSpc>
              <a:spcBef>
                <a:spcPts val="0"/>
              </a:spcBef>
              <a:buClr>
                <a:srgbClr val="3A946D"/>
              </a:buClr>
              <a:buFont typeface="Arial" panose="020B0604020202020204" pitchFamily="34" charset="0"/>
              <a:buChar char="•"/>
            </a:pPr>
            <a:endParaRPr lang="fr-FR" b="1">
              <a:latin typeface="Helvetica" pitchFamily="2" charset="0"/>
            </a:endParaRPr>
          </a:p>
          <a:p>
            <a:pPr>
              <a:lnSpc>
                <a:spcPct val="120000"/>
              </a:lnSpc>
              <a:spcBef>
                <a:spcPts val="0"/>
              </a:spcBef>
              <a:buClr>
                <a:srgbClr val="3A946D"/>
              </a:buClr>
            </a:pPr>
            <a:r>
              <a:rPr lang="fr-FR" b="1">
                <a:latin typeface="Helvetica" pitchFamily="2" charset="0"/>
              </a:rPr>
              <a:t>= « Implicitement et nécessairement » </a:t>
            </a:r>
            <a:r>
              <a:rPr lang="fr-FR" b="1" dirty="0">
                <a:latin typeface="Helvetica" pitchFamily="2" charset="0"/>
              </a:rPr>
              <a:t>visé </a:t>
            </a:r>
            <a:r>
              <a:rPr lang="fr-FR" dirty="0">
                <a:latin typeface="Helvetica" pitchFamily="2" charset="0"/>
              </a:rPr>
              <a:t>par le brevet de base</a:t>
            </a:r>
          </a:p>
          <a:p>
            <a:pPr marL="342900" indent="-342900" algn="just">
              <a:lnSpc>
                <a:spcPct val="120000"/>
              </a:lnSpc>
              <a:spcBef>
                <a:spcPts val="0"/>
              </a:spcBef>
              <a:buClr>
                <a:srgbClr val="3A946D"/>
              </a:buClr>
              <a:buFont typeface="Arial" panose="020B0604020202020204" pitchFamily="34" charset="0"/>
              <a:buChar char="•"/>
            </a:pPr>
            <a:endParaRPr lang="fr-FR" dirty="0">
              <a:latin typeface="Helvetica" pitchFamily="2" charset="0"/>
            </a:endParaRPr>
          </a:p>
          <a:p>
            <a:pPr marL="342900" indent="-342900">
              <a:lnSpc>
                <a:spcPct val="120000"/>
              </a:lnSpc>
              <a:spcBef>
                <a:spcPts val="0"/>
              </a:spcBef>
              <a:buClr>
                <a:srgbClr val="3A946D"/>
              </a:buClr>
              <a:buFont typeface="Arial" panose="020B0604020202020204" pitchFamily="34" charset="0"/>
              <a:buChar char="•"/>
            </a:pPr>
            <a:r>
              <a:rPr lang="fr-FR" b="1" dirty="0">
                <a:latin typeface="Helvetica" pitchFamily="2" charset="0"/>
              </a:rPr>
              <a:t>MAIS pas spécifiquement identifiable </a:t>
            </a:r>
          </a:p>
          <a:p>
            <a:pPr>
              <a:lnSpc>
                <a:spcPct val="120000"/>
              </a:lnSpc>
              <a:spcBef>
                <a:spcPts val="0"/>
              </a:spcBef>
              <a:buClr>
                <a:srgbClr val="3A946D"/>
              </a:buClr>
            </a:pPr>
            <a:r>
              <a:rPr lang="fr-FR" dirty="0">
                <a:latin typeface="Helvetica" pitchFamily="2" charset="0"/>
              </a:rPr>
              <a:t>par l’homme du métier à la date du dépôt du brevet de base </a:t>
            </a:r>
          </a:p>
          <a:p>
            <a:pPr>
              <a:lnSpc>
                <a:spcPct val="120000"/>
              </a:lnSpc>
              <a:spcBef>
                <a:spcPts val="0"/>
              </a:spcBef>
            </a:pPr>
            <a:endParaRPr lang="fr-FR" dirty="0">
              <a:latin typeface="Helvetica" pitchFamily="2" charset="0"/>
            </a:endParaRPr>
          </a:p>
          <a:p>
            <a:pPr marL="342900" indent="-342900" algn="just">
              <a:lnSpc>
                <a:spcPct val="120000"/>
              </a:lnSpc>
              <a:spcBef>
                <a:spcPts val="0"/>
              </a:spcBef>
              <a:buClr>
                <a:srgbClr val="3A946D"/>
              </a:buClr>
              <a:buFont typeface="Arial" panose="020B0604020202020204" pitchFamily="34" charset="0"/>
              <a:buChar char="•"/>
            </a:pPr>
            <a:r>
              <a:rPr lang="fr-FR" dirty="0">
                <a:latin typeface="Helvetica" pitchFamily="2" charset="0"/>
              </a:rPr>
              <a:t>Le brevet de base EP 414 a incontestablement alimenté l’état de la technique et a permis de faire avancer la recherche en matière d’inhibiteur du récepteur de l’EGFR</a:t>
            </a:r>
          </a:p>
          <a:p>
            <a:pPr marL="285750" indent="-285750">
              <a:lnSpc>
                <a:spcPct val="120000"/>
              </a:lnSpc>
              <a:spcBef>
                <a:spcPts val="0"/>
              </a:spcBef>
              <a:buFont typeface="Arial" panose="020B0604020202020204" pitchFamily="34" charset="0"/>
              <a:buChar char="•"/>
            </a:pPr>
            <a:endParaRPr lang="fr-FR" dirty="0">
              <a:latin typeface="Helvetica" pitchFamily="2" charset="0"/>
            </a:endParaRPr>
          </a:p>
          <a:p>
            <a:pPr>
              <a:lnSpc>
                <a:spcPct val="120000"/>
              </a:lnSpc>
              <a:spcBef>
                <a:spcPts val="0"/>
              </a:spcBef>
            </a:pPr>
            <a:r>
              <a:rPr lang="fr-FR" dirty="0">
                <a:latin typeface="Helvetica" pitchFamily="2" charset="0"/>
              </a:rPr>
              <a:t>MAIS plusieurs années de recherche nécessaires pour identifier le produit comme principe actif </a:t>
            </a:r>
          </a:p>
          <a:p>
            <a:pPr>
              <a:lnSpc>
                <a:spcPct val="120000"/>
              </a:lnSpc>
              <a:spcBef>
                <a:spcPts val="0"/>
              </a:spcBef>
            </a:pPr>
            <a:endParaRPr lang="fr-FR" dirty="0">
              <a:latin typeface="Helvetica" pitchFamily="2" charset="0"/>
            </a:endParaRPr>
          </a:p>
          <a:p>
            <a:pPr>
              <a:lnSpc>
                <a:spcPct val="120000"/>
              </a:lnSpc>
              <a:spcBef>
                <a:spcPts val="0"/>
              </a:spcBef>
            </a:pPr>
            <a:r>
              <a:rPr lang="fr-FR" dirty="0">
                <a:latin typeface="Helvetica" pitchFamily="2" charset="0"/>
              </a:rPr>
              <a:t>= « </a:t>
            </a:r>
            <a:r>
              <a:rPr lang="fr-FR" b="1" dirty="0">
                <a:latin typeface="Helvetica" pitchFamily="2" charset="0"/>
              </a:rPr>
              <a:t>activité inventive autonome</a:t>
            </a:r>
            <a:r>
              <a:rPr lang="fr-FR" dirty="0">
                <a:latin typeface="Helvetica" pitchFamily="2" charset="0"/>
              </a:rPr>
              <a:t> »</a:t>
            </a:r>
          </a:p>
          <a:p>
            <a:pPr>
              <a:lnSpc>
                <a:spcPct val="120000"/>
              </a:lnSpc>
              <a:spcBef>
                <a:spcPts val="0"/>
              </a:spcBef>
            </a:pPr>
            <a:endParaRPr lang="fr-FR" dirty="0">
              <a:latin typeface="Helvetica" pitchFamily="2" charset="0"/>
            </a:endParaRPr>
          </a:p>
          <a:p>
            <a:pPr lvl="0"/>
            <a:endParaRPr lang="fr-FR" b="1"/>
          </a:p>
        </p:txBody>
      </p:sp>
      <p:sp>
        <p:nvSpPr>
          <p:cNvPr id="5" name="Espace réservé du numéro de diapositive 4">
            <a:extLst>
              <a:ext uri="{FF2B5EF4-FFF2-40B4-BE49-F238E27FC236}">
                <a16:creationId xmlns:a16="http://schemas.microsoft.com/office/drawing/2014/main" id="{A8AA0C25-F5D9-314B-A7CC-ECF752283376}"/>
              </a:ext>
            </a:extLst>
          </p:cNvPr>
          <p:cNvSpPr>
            <a:spLocks noGrp="1"/>
          </p:cNvSpPr>
          <p:nvPr>
            <p:ph type="sldNum" sz="quarter" idx="12"/>
          </p:nvPr>
        </p:nvSpPr>
        <p:spPr>
          <a:xfrm>
            <a:off x="9186041" y="6379999"/>
            <a:ext cx="2743200" cy="365125"/>
          </a:xfrm>
        </p:spPr>
        <p:txBody>
          <a:bodyPr/>
          <a:lstStyle/>
          <a:p>
            <a:fld id="{B4FF07C7-C679-D742-B653-F9FBC5EA3604}" type="slidenum">
              <a:rPr lang="fr-FR" smtClean="0"/>
              <a:t>28</a:t>
            </a:fld>
            <a:endParaRPr lang="fr-FR" dirty="0"/>
          </a:p>
        </p:txBody>
      </p:sp>
      <p:sp>
        <p:nvSpPr>
          <p:cNvPr id="4" name="Espace réservé du pied de page 3">
            <a:extLst>
              <a:ext uri="{FF2B5EF4-FFF2-40B4-BE49-F238E27FC236}">
                <a16:creationId xmlns:a16="http://schemas.microsoft.com/office/drawing/2014/main" id="{A1E1E2AE-2AF2-B94F-9709-DE3AA4E17997}"/>
              </a:ext>
            </a:extLst>
          </p:cNvPr>
          <p:cNvSpPr>
            <a:spLocks noGrp="1"/>
          </p:cNvSpPr>
          <p:nvPr>
            <p:ph type="ftr" sz="quarter" idx="11"/>
          </p:nvPr>
        </p:nvSpPr>
        <p:spPr/>
        <p:txBody>
          <a:bodyPr/>
          <a:lstStyle/>
          <a:p>
            <a:r>
              <a:rPr lang="fr-FR"/>
              <a:t>Elisabeth Berthet, Avocat associé, 7 juin 2022</a:t>
            </a:r>
          </a:p>
        </p:txBody>
      </p:sp>
    </p:spTree>
    <p:extLst>
      <p:ext uri="{BB962C8B-B14F-4D97-AF65-F5344CB8AC3E}">
        <p14:creationId xmlns:p14="http://schemas.microsoft.com/office/powerpoint/2010/main" val="4371804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01A0888-2804-6642-9211-0A54A4DDDDD1}"/>
              </a:ext>
            </a:extLst>
          </p:cNvPr>
          <p:cNvSpPr>
            <a:spLocks noGrp="1"/>
          </p:cNvSpPr>
          <p:nvPr>
            <p:ph type="ctrTitle"/>
          </p:nvPr>
        </p:nvSpPr>
        <p:spPr>
          <a:xfrm>
            <a:off x="1306286" y="482321"/>
            <a:ext cx="9361714" cy="3027642"/>
          </a:xfrm>
        </p:spPr>
        <p:txBody>
          <a:bodyPr>
            <a:normAutofit fontScale="90000"/>
          </a:bodyPr>
          <a:lstStyle/>
          <a:p>
            <a:pPr lvl="0" algn="just"/>
            <a:br>
              <a:rPr lang="fr-FR" sz="2200" dirty="0"/>
            </a:br>
            <a:br>
              <a:rPr lang="fr-FR" sz="2200" dirty="0"/>
            </a:br>
            <a:br>
              <a:rPr lang="fr-FR" sz="2200" dirty="0"/>
            </a:br>
            <a:br>
              <a:rPr lang="fr-FR" sz="2200" dirty="0"/>
            </a:br>
            <a:br>
              <a:rPr lang="fr-FR" sz="2200" dirty="0"/>
            </a:br>
            <a:br>
              <a:rPr lang="en-GB" altLang="fr-FR" sz="2200" dirty="0"/>
            </a:br>
            <a:br>
              <a:rPr lang="en-GB" altLang="fr-FR" sz="2200" dirty="0"/>
            </a:br>
            <a:br>
              <a:rPr lang="en-GB" altLang="fr-FR" sz="2200" dirty="0"/>
            </a:br>
            <a:br>
              <a:rPr lang="fr-FR" sz="2200" dirty="0"/>
            </a:br>
            <a:br>
              <a:rPr lang="fr-FR" i="1" dirty="0"/>
            </a:br>
            <a:br>
              <a:rPr lang="en-GB" altLang="fr-FR" sz="3600" b="1" dirty="0">
                <a:latin typeface="+mn-lt"/>
                <a:ea typeface="+mn-ea"/>
                <a:cs typeface="+mn-cs"/>
              </a:rPr>
            </a:br>
            <a:br>
              <a:rPr lang="en-GB" altLang="fr-FR" sz="3600" b="1" dirty="0">
                <a:latin typeface="+mn-lt"/>
                <a:ea typeface="+mn-ea"/>
                <a:cs typeface="+mn-cs"/>
              </a:rPr>
            </a:br>
            <a:br>
              <a:rPr lang="fr-FR" dirty="0"/>
            </a:br>
            <a:endParaRPr lang="fr-FR" dirty="0"/>
          </a:p>
        </p:txBody>
      </p:sp>
      <p:sp>
        <p:nvSpPr>
          <p:cNvPr id="3" name="Sous-titre 2">
            <a:extLst>
              <a:ext uri="{FF2B5EF4-FFF2-40B4-BE49-F238E27FC236}">
                <a16:creationId xmlns:a16="http://schemas.microsoft.com/office/drawing/2014/main" id="{A1150C22-F6BF-5F4C-835D-76C520297C96}"/>
              </a:ext>
            </a:extLst>
          </p:cNvPr>
          <p:cNvSpPr>
            <a:spLocks noGrp="1"/>
          </p:cNvSpPr>
          <p:nvPr>
            <p:ph type="subTitle" idx="1"/>
          </p:nvPr>
        </p:nvSpPr>
        <p:spPr>
          <a:xfrm>
            <a:off x="1397285" y="678095"/>
            <a:ext cx="9270715" cy="5239820"/>
          </a:xfrm>
        </p:spPr>
        <p:txBody>
          <a:bodyPr>
            <a:normAutofit/>
          </a:bodyPr>
          <a:lstStyle/>
          <a:p>
            <a:pPr lvl="0"/>
            <a:r>
              <a:rPr lang="fr-FR" sz="1800" b="1" dirty="0">
                <a:solidFill>
                  <a:srgbClr val="3A946D"/>
                </a:solidFill>
                <a:latin typeface="Helvetica" pitchFamily="2" charset="0"/>
              </a:rPr>
              <a:t>Saxagliptine - CA Paris, pôle 5 - ch. 2, 15 oct. 2021, n° 17/04365</a:t>
            </a:r>
          </a:p>
          <a:p>
            <a:pPr algn="just"/>
            <a:r>
              <a:rPr lang="fr-FR" sz="1600" dirty="0">
                <a:latin typeface="Helvetica" pitchFamily="2" charset="0"/>
              </a:rPr>
              <a:t> </a:t>
            </a:r>
          </a:p>
          <a:p>
            <a:r>
              <a:rPr lang="fr-FR" sz="1600" b="1" dirty="0">
                <a:latin typeface="Helvetica" pitchFamily="2" charset="0"/>
              </a:rPr>
              <a:t>Rejet par l’INPI d’une demande de CCP sur le fondement de 3 a) – Confirmation par CA</a:t>
            </a:r>
            <a:endParaRPr lang="fr-FR" sz="1600" b="1" i="1" dirty="0">
              <a:latin typeface="Helvetica" pitchFamily="2" charset="0"/>
            </a:endParaRPr>
          </a:p>
          <a:p>
            <a:pPr algn="just"/>
            <a:endParaRPr lang="fr-FR" sz="1600" dirty="0">
              <a:latin typeface="Helvetica" pitchFamily="2" charset="0"/>
            </a:endParaRPr>
          </a:p>
          <a:p>
            <a:pPr marL="342900" indent="-342900" algn="just">
              <a:buClr>
                <a:srgbClr val="3A946D"/>
              </a:buClr>
              <a:buFont typeface="Arial" panose="020B0604020202020204" pitchFamily="34" charset="0"/>
              <a:buChar char="•"/>
            </a:pPr>
            <a:r>
              <a:rPr lang="fr-FR" sz="1800" dirty="0">
                <a:latin typeface="Helvetica" pitchFamily="2" charset="0"/>
              </a:rPr>
              <a:t>Répond à la définition fonctionnelle couverte par les revendications.</a:t>
            </a:r>
          </a:p>
          <a:p>
            <a:pPr algn="just"/>
            <a:endParaRPr lang="fr-FR" sz="1600" dirty="0">
              <a:latin typeface="Helvetica" pitchFamily="2" charset="0"/>
            </a:endParaRPr>
          </a:p>
          <a:p>
            <a:pPr marL="342900" indent="-342900" algn="just">
              <a:buClr>
                <a:srgbClr val="3A946D"/>
              </a:buClr>
              <a:buFont typeface="Arial" panose="020B0604020202020204" pitchFamily="34" charset="0"/>
              <a:buChar char="•"/>
            </a:pPr>
            <a:r>
              <a:rPr lang="fr-FR" sz="1800" dirty="0">
                <a:latin typeface="Helvetica" pitchFamily="2" charset="0"/>
              </a:rPr>
              <a:t>Mais PAS visé </a:t>
            </a:r>
            <a:r>
              <a:rPr lang="fr-FR" sz="1800" b="1" dirty="0">
                <a:latin typeface="Helvetica" pitchFamily="2" charset="0"/>
              </a:rPr>
              <a:t>« pas de manière nécessaire et spécifique » </a:t>
            </a:r>
            <a:r>
              <a:rPr lang="fr-FR" sz="1800" dirty="0">
                <a:latin typeface="Helvetica" pitchFamily="2" charset="0"/>
              </a:rPr>
              <a:t>dans les revendictaions.</a:t>
            </a:r>
          </a:p>
          <a:p>
            <a:pPr algn="just"/>
            <a:r>
              <a:rPr lang="fr-FR" sz="1600" dirty="0">
                <a:latin typeface="Helvetica" pitchFamily="2" charset="0"/>
              </a:rPr>
              <a:t> </a:t>
            </a:r>
          </a:p>
          <a:p>
            <a:pPr marL="342900" indent="-342900" algn="just">
              <a:buClr>
                <a:srgbClr val="3A946D"/>
              </a:buClr>
              <a:buFont typeface="Arial" panose="020B0604020202020204" pitchFamily="34" charset="0"/>
              <a:buChar char="•"/>
            </a:pPr>
            <a:r>
              <a:rPr lang="fr-FR" sz="1800" b="1" dirty="0">
                <a:latin typeface="Helvetica" pitchFamily="2" charset="0"/>
              </a:rPr>
              <a:t>Activité inventive autonome </a:t>
            </a:r>
            <a:r>
              <a:rPr lang="fr-FR" sz="1800" dirty="0">
                <a:latin typeface="Helvetica" pitchFamily="2" charset="0"/>
              </a:rPr>
              <a:t>par BMS = brevet (4 ans plus tard après le brevet de base) ayant aussi servi de base pour la délivrance d’un CCP.</a:t>
            </a:r>
          </a:p>
          <a:p>
            <a:endParaRPr lang="fr-FR" dirty="0">
              <a:latin typeface="Helvetica" pitchFamily="2" charset="0"/>
            </a:endParaRPr>
          </a:p>
          <a:p>
            <a:pPr lvl="0"/>
            <a:endParaRPr lang="fr-FR" b="1"/>
          </a:p>
        </p:txBody>
      </p:sp>
      <p:sp>
        <p:nvSpPr>
          <p:cNvPr id="5" name="Espace réservé du numéro de diapositive 4">
            <a:extLst>
              <a:ext uri="{FF2B5EF4-FFF2-40B4-BE49-F238E27FC236}">
                <a16:creationId xmlns:a16="http://schemas.microsoft.com/office/drawing/2014/main" id="{A8AA0C25-F5D9-314B-A7CC-ECF752283376}"/>
              </a:ext>
            </a:extLst>
          </p:cNvPr>
          <p:cNvSpPr>
            <a:spLocks noGrp="1"/>
          </p:cNvSpPr>
          <p:nvPr>
            <p:ph type="sldNum" sz="quarter" idx="12"/>
          </p:nvPr>
        </p:nvSpPr>
        <p:spPr>
          <a:xfrm>
            <a:off x="9186041" y="6379999"/>
            <a:ext cx="2743200" cy="365125"/>
          </a:xfrm>
        </p:spPr>
        <p:txBody>
          <a:bodyPr/>
          <a:lstStyle/>
          <a:p>
            <a:fld id="{B4FF07C7-C679-D742-B653-F9FBC5EA3604}" type="slidenum">
              <a:rPr lang="fr-FR" smtClean="0"/>
              <a:t>29</a:t>
            </a:fld>
            <a:endParaRPr lang="fr-FR" dirty="0"/>
          </a:p>
        </p:txBody>
      </p:sp>
      <p:sp>
        <p:nvSpPr>
          <p:cNvPr id="4" name="Espace réservé du pied de page 3">
            <a:extLst>
              <a:ext uri="{FF2B5EF4-FFF2-40B4-BE49-F238E27FC236}">
                <a16:creationId xmlns:a16="http://schemas.microsoft.com/office/drawing/2014/main" id="{9272AE95-4B62-A143-85C9-F73091EC8A6D}"/>
              </a:ext>
            </a:extLst>
          </p:cNvPr>
          <p:cNvSpPr>
            <a:spLocks noGrp="1"/>
          </p:cNvSpPr>
          <p:nvPr>
            <p:ph type="ftr" sz="quarter" idx="11"/>
          </p:nvPr>
        </p:nvSpPr>
        <p:spPr/>
        <p:txBody>
          <a:bodyPr/>
          <a:lstStyle/>
          <a:p>
            <a:r>
              <a:rPr lang="fr-FR"/>
              <a:t>Elisabeth Berthet, Avocat associé, 7 juin 2022</a:t>
            </a:r>
          </a:p>
        </p:txBody>
      </p:sp>
    </p:spTree>
    <p:extLst>
      <p:ext uri="{BB962C8B-B14F-4D97-AF65-F5344CB8AC3E}">
        <p14:creationId xmlns:p14="http://schemas.microsoft.com/office/powerpoint/2010/main" val="13337657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01A0888-2804-6642-9211-0A54A4DDDDD1}"/>
              </a:ext>
            </a:extLst>
          </p:cNvPr>
          <p:cNvSpPr>
            <a:spLocks noGrp="1"/>
          </p:cNvSpPr>
          <p:nvPr>
            <p:ph type="ctrTitle"/>
          </p:nvPr>
        </p:nvSpPr>
        <p:spPr>
          <a:xfrm>
            <a:off x="1306286" y="482321"/>
            <a:ext cx="9361714" cy="3027642"/>
          </a:xfrm>
        </p:spPr>
        <p:txBody>
          <a:bodyPr>
            <a:normAutofit fontScale="90000"/>
          </a:bodyPr>
          <a:lstStyle/>
          <a:p>
            <a:pPr lvl="0" algn="just"/>
            <a:br>
              <a:rPr lang="fr-FR" sz="2200" dirty="0"/>
            </a:br>
            <a:br>
              <a:rPr lang="fr-FR" sz="2200" dirty="0"/>
            </a:br>
            <a:br>
              <a:rPr lang="fr-FR" sz="2200" dirty="0"/>
            </a:br>
            <a:br>
              <a:rPr lang="fr-FR" sz="2200" dirty="0"/>
            </a:br>
            <a:br>
              <a:rPr lang="fr-FR" sz="2200" dirty="0"/>
            </a:br>
            <a:br>
              <a:rPr lang="en-GB" altLang="fr-FR" sz="2200" dirty="0"/>
            </a:br>
            <a:br>
              <a:rPr lang="en-GB" altLang="fr-FR" sz="2200" dirty="0"/>
            </a:br>
            <a:br>
              <a:rPr lang="en-GB" altLang="fr-FR" sz="2200" dirty="0"/>
            </a:br>
            <a:br>
              <a:rPr lang="fr-FR" sz="2200" dirty="0"/>
            </a:br>
            <a:br>
              <a:rPr lang="fr-FR" i="1" dirty="0"/>
            </a:br>
            <a:br>
              <a:rPr lang="en-GB" altLang="fr-FR" sz="3600" b="1" dirty="0">
                <a:latin typeface="+mn-lt"/>
                <a:ea typeface="+mn-ea"/>
                <a:cs typeface="+mn-cs"/>
              </a:rPr>
            </a:br>
            <a:br>
              <a:rPr lang="en-GB" altLang="fr-FR" sz="3600" b="1" dirty="0">
                <a:latin typeface="+mn-lt"/>
                <a:ea typeface="+mn-ea"/>
                <a:cs typeface="+mn-cs"/>
              </a:rPr>
            </a:br>
            <a:br>
              <a:rPr lang="fr-FR" dirty="0"/>
            </a:br>
            <a:endParaRPr lang="fr-FR" dirty="0"/>
          </a:p>
        </p:txBody>
      </p:sp>
      <p:sp>
        <p:nvSpPr>
          <p:cNvPr id="3" name="Sous-titre 2">
            <a:extLst>
              <a:ext uri="{FF2B5EF4-FFF2-40B4-BE49-F238E27FC236}">
                <a16:creationId xmlns:a16="http://schemas.microsoft.com/office/drawing/2014/main" id="{A1150C22-F6BF-5F4C-835D-76C520297C96}"/>
              </a:ext>
            </a:extLst>
          </p:cNvPr>
          <p:cNvSpPr>
            <a:spLocks noGrp="1"/>
          </p:cNvSpPr>
          <p:nvPr>
            <p:ph type="subTitle" idx="1"/>
          </p:nvPr>
        </p:nvSpPr>
        <p:spPr>
          <a:xfrm>
            <a:off x="1400537" y="1296365"/>
            <a:ext cx="9267463" cy="3961435"/>
          </a:xfrm>
        </p:spPr>
        <p:txBody>
          <a:bodyPr>
            <a:normAutofit fontScale="85000" lnSpcReduction="20000"/>
          </a:bodyPr>
          <a:lstStyle/>
          <a:p>
            <a:pPr algn="just">
              <a:lnSpc>
                <a:spcPct val="120000"/>
              </a:lnSpc>
              <a:spcBef>
                <a:spcPts val="0"/>
              </a:spcBef>
            </a:pPr>
            <a:r>
              <a:rPr lang="fr-FR">
                <a:latin typeface="Helvetica" pitchFamily="2" charset="0"/>
              </a:rPr>
              <a:t>Article 3 règlement 469/2009 :</a:t>
            </a:r>
          </a:p>
          <a:p>
            <a:pPr algn="just">
              <a:lnSpc>
                <a:spcPct val="120000"/>
              </a:lnSpc>
              <a:spcBef>
                <a:spcPts val="0"/>
              </a:spcBef>
            </a:pPr>
            <a:endParaRPr lang="fr-FR">
              <a:latin typeface="Helvetica" pitchFamily="2" charset="0"/>
            </a:endParaRPr>
          </a:p>
          <a:p>
            <a:pPr algn="just">
              <a:lnSpc>
                <a:spcPct val="120000"/>
              </a:lnSpc>
              <a:spcBef>
                <a:spcPts val="0"/>
              </a:spcBef>
            </a:pPr>
            <a:r>
              <a:rPr lang="fr-FR">
                <a:latin typeface="Helvetica" pitchFamily="2" charset="0"/>
              </a:rPr>
              <a:t>« </a:t>
            </a:r>
            <a:r>
              <a:rPr lang="fr-FR" i="1">
                <a:latin typeface="Helvetica" pitchFamily="2" charset="0"/>
              </a:rPr>
              <a:t>Le certificat est délivré, si, dans l’État membre où est présentée la demande visée à l’article 7 et à la date de cette demande:</a:t>
            </a:r>
          </a:p>
          <a:p>
            <a:pPr algn="just">
              <a:lnSpc>
                <a:spcPct val="120000"/>
              </a:lnSpc>
              <a:spcBef>
                <a:spcPts val="0"/>
              </a:spcBef>
            </a:pPr>
            <a:endParaRPr lang="fr-FR" b="1" i="1">
              <a:latin typeface="Helvetica" pitchFamily="2" charset="0"/>
            </a:endParaRPr>
          </a:p>
          <a:p>
            <a:pPr marL="457200" indent="-457200" algn="just">
              <a:lnSpc>
                <a:spcPct val="120000"/>
              </a:lnSpc>
              <a:spcBef>
                <a:spcPts val="0"/>
              </a:spcBef>
              <a:buAutoNum type="alphaLcParenR"/>
            </a:pPr>
            <a:r>
              <a:rPr lang="fr-FR" b="1" i="1">
                <a:latin typeface="Helvetica" pitchFamily="2" charset="0"/>
              </a:rPr>
              <a:t>le produit est protégé par un brevet de base en vigueur</a:t>
            </a:r>
          </a:p>
          <a:p>
            <a:pPr marL="457200" indent="-457200" algn="just">
              <a:lnSpc>
                <a:spcPct val="120000"/>
              </a:lnSpc>
              <a:spcBef>
                <a:spcPts val="0"/>
              </a:spcBef>
              <a:buAutoNum type="alphaLcParenR"/>
            </a:pPr>
            <a:r>
              <a:rPr lang="fr-FR" i="1">
                <a:latin typeface="Helvetica" pitchFamily="2" charset="0"/>
              </a:rPr>
              <a:t>le produit, en tant que médicament, a obtenu une AMM en cours de validité conformément à la directive 2001/83/CE ou à la directive 2001/82/CE suivant les cas</a:t>
            </a:r>
          </a:p>
          <a:p>
            <a:pPr marL="457200" indent="-457200" algn="just">
              <a:lnSpc>
                <a:spcPct val="120000"/>
              </a:lnSpc>
              <a:spcBef>
                <a:spcPts val="0"/>
              </a:spcBef>
              <a:buFont typeface="Arial" panose="020B0604020202020204" pitchFamily="34" charset="0"/>
              <a:buAutoNum type="alphaLcParenR"/>
            </a:pPr>
            <a:r>
              <a:rPr lang="fr-FR" b="1" i="1">
                <a:latin typeface="Helvetica" pitchFamily="2" charset="0"/>
              </a:rPr>
              <a:t>le produit n’a pas déjà fait l’objet d’un certificat</a:t>
            </a:r>
          </a:p>
          <a:p>
            <a:pPr marL="457200" indent="-457200" algn="just">
              <a:lnSpc>
                <a:spcPct val="120000"/>
              </a:lnSpc>
              <a:spcBef>
                <a:spcPts val="0"/>
              </a:spcBef>
              <a:buFont typeface="Arial" panose="020B0604020202020204" pitchFamily="34" charset="0"/>
              <a:buAutoNum type="alphaLcParenR"/>
            </a:pPr>
            <a:r>
              <a:rPr lang="fr-FR" b="1" i="1">
                <a:latin typeface="Helvetica" pitchFamily="2" charset="0"/>
              </a:rPr>
              <a:t>l’autorisation mentionnée au point b) est la première AMM du produit, en tant que médicament </a:t>
            </a:r>
            <a:r>
              <a:rPr lang="fr-FR">
                <a:latin typeface="Helvetica" pitchFamily="2" charset="0"/>
              </a:rPr>
              <a:t>».</a:t>
            </a:r>
            <a:endParaRPr lang="fr-FR" b="1">
              <a:latin typeface="Helvetica" pitchFamily="2" charset="0"/>
            </a:endParaRPr>
          </a:p>
        </p:txBody>
      </p:sp>
      <p:sp>
        <p:nvSpPr>
          <p:cNvPr id="5" name="Espace réservé du numéro de diapositive 4">
            <a:extLst>
              <a:ext uri="{FF2B5EF4-FFF2-40B4-BE49-F238E27FC236}">
                <a16:creationId xmlns:a16="http://schemas.microsoft.com/office/drawing/2014/main" id="{A8AA0C25-F5D9-314B-A7CC-ECF752283376}"/>
              </a:ext>
            </a:extLst>
          </p:cNvPr>
          <p:cNvSpPr>
            <a:spLocks noGrp="1"/>
          </p:cNvSpPr>
          <p:nvPr>
            <p:ph type="sldNum" sz="quarter" idx="12"/>
          </p:nvPr>
        </p:nvSpPr>
        <p:spPr>
          <a:xfrm>
            <a:off x="9186041" y="6379999"/>
            <a:ext cx="2743200" cy="365125"/>
          </a:xfrm>
        </p:spPr>
        <p:txBody>
          <a:bodyPr/>
          <a:lstStyle/>
          <a:p>
            <a:fld id="{B4FF07C7-C679-D742-B653-F9FBC5EA3604}" type="slidenum">
              <a:rPr lang="fr-FR" smtClean="0"/>
              <a:t>3</a:t>
            </a:fld>
            <a:endParaRPr lang="fr-FR" dirty="0"/>
          </a:p>
        </p:txBody>
      </p:sp>
      <p:sp>
        <p:nvSpPr>
          <p:cNvPr id="4" name="Espace réservé du pied de page 3">
            <a:extLst>
              <a:ext uri="{FF2B5EF4-FFF2-40B4-BE49-F238E27FC236}">
                <a16:creationId xmlns:a16="http://schemas.microsoft.com/office/drawing/2014/main" id="{16FBFD07-F415-6748-BAC2-4E2734797DED}"/>
              </a:ext>
            </a:extLst>
          </p:cNvPr>
          <p:cNvSpPr>
            <a:spLocks noGrp="1"/>
          </p:cNvSpPr>
          <p:nvPr>
            <p:ph type="ftr" sz="quarter" idx="11"/>
          </p:nvPr>
        </p:nvSpPr>
        <p:spPr/>
        <p:txBody>
          <a:bodyPr/>
          <a:lstStyle/>
          <a:p>
            <a:r>
              <a:rPr lang="fr-FR"/>
              <a:t>Elisabeth Berthet, Avocat associé, 7 juin 2022</a:t>
            </a:r>
          </a:p>
        </p:txBody>
      </p:sp>
    </p:spTree>
    <p:extLst>
      <p:ext uri="{BB962C8B-B14F-4D97-AF65-F5344CB8AC3E}">
        <p14:creationId xmlns:p14="http://schemas.microsoft.com/office/powerpoint/2010/main" val="40548627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01A0888-2804-6642-9211-0A54A4DDDDD1}"/>
              </a:ext>
            </a:extLst>
          </p:cNvPr>
          <p:cNvSpPr>
            <a:spLocks noGrp="1"/>
          </p:cNvSpPr>
          <p:nvPr>
            <p:ph type="ctrTitle"/>
          </p:nvPr>
        </p:nvSpPr>
        <p:spPr>
          <a:xfrm>
            <a:off x="1306286" y="482321"/>
            <a:ext cx="9361714" cy="3027642"/>
          </a:xfrm>
        </p:spPr>
        <p:txBody>
          <a:bodyPr>
            <a:normAutofit fontScale="90000"/>
          </a:bodyPr>
          <a:lstStyle/>
          <a:p>
            <a:pPr lvl="0" algn="just"/>
            <a:br>
              <a:rPr lang="fr-FR" sz="2200" dirty="0"/>
            </a:br>
            <a:br>
              <a:rPr lang="fr-FR" sz="2200" dirty="0"/>
            </a:br>
            <a:br>
              <a:rPr lang="fr-FR" sz="2200" dirty="0"/>
            </a:br>
            <a:br>
              <a:rPr lang="fr-FR" sz="2200" dirty="0"/>
            </a:br>
            <a:br>
              <a:rPr lang="fr-FR" sz="2200" dirty="0"/>
            </a:br>
            <a:br>
              <a:rPr lang="en-GB" altLang="fr-FR" sz="2200" dirty="0"/>
            </a:br>
            <a:br>
              <a:rPr lang="en-GB" altLang="fr-FR" sz="2200" dirty="0"/>
            </a:br>
            <a:br>
              <a:rPr lang="en-GB" altLang="fr-FR" sz="2200" dirty="0"/>
            </a:br>
            <a:br>
              <a:rPr lang="fr-FR" sz="2200" dirty="0"/>
            </a:br>
            <a:br>
              <a:rPr lang="fr-FR" i="1" dirty="0"/>
            </a:br>
            <a:br>
              <a:rPr lang="en-GB" altLang="fr-FR" sz="3600" b="1" dirty="0">
                <a:latin typeface="+mn-lt"/>
                <a:ea typeface="+mn-ea"/>
                <a:cs typeface="+mn-cs"/>
              </a:rPr>
            </a:br>
            <a:br>
              <a:rPr lang="en-GB" altLang="fr-FR" sz="3600" b="1" dirty="0">
                <a:latin typeface="+mn-lt"/>
                <a:ea typeface="+mn-ea"/>
                <a:cs typeface="+mn-cs"/>
              </a:rPr>
            </a:br>
            <a:br>
              <a:rPr lang="fr-FR" dirty="0"/>
            </a:br>
            <a:endParaRPr lang="fr-FR" dirty="0"/>
          </a:p>
        </p:txBody>
      </p:sp>
      <p:sp>
        <p:nvSpPr>
          <p:cNvPr id="3" name="Sous-titre 2">
            <a:extLst>
              <a:ext uri="{FF2B5EF4-FFF2-40B4-BE49-F238E27FC236}">
                <a16:creationId xmlns:a16="http://schemas.microsoft.com/office/drawing/2014/main" id="{A1150C22-F6BF-5F4C-835D-76C520297C96}"/>
              </a:ext>
            </a:extLst>
          </p:cNvPr>
          <p:cNvSpPr>
            <a:spLocks noGrp="1"/>
          </p:cNvSpPr>
          <p:nvPr>
            <p:ph type="subTitle" idx="1"/>
          </p:nvPr>
        </p:nvSpPr>
        <p:spPr>
          <a:xfrm>
            <a:off x="1397285" y="678095"/>
            <a:ext cx="9270715" cy="5239820"/>
          </a:xfrm>
        </p:spPr>
        <p:txBody>
          <a:bodyPr>
            <a:normAutofit/>
          </a:bodyPr>
          <a:lstStyle/>
          <a:p>
            <a:pPr>
              <a:lnSpc>
                <a:spcPct val="110000"/>
              </a:lnSpc>
              <a:spcBef>
                <a:spcPts val="0"/>
              </a:spcBef>
            </a:pPr>
            <a:r>
              <a:rPr lang="fr-FR" sz="1600" b="1" dirty="0">
                <a:solidFill>
                  <a:srgbClr val="3A946D"/>
                </a:solidFill>
                <a:latin typeface="Helvetica" pitchFamily="2" charset="0"/>
              </a:rPr>
              <a:t>Sitagliptine - CA Paris, 15 octobre 2021, n° 17/04327 (</a:t>
            </a:r>
            <a:r>
              <a:rPr lang="fr-FR" sz="1600" b="1">
                <a:solidFill>
                  <a:srgbClr val="3A946D"/>
                </a:solidFill>
                <a:latin typeface="Helvetica" pitchFamily="2" charset="0"/>
              </a:rPr>
              <a:t>Royalty Pharma Collection Trust c. INPI)</a:t>
            </a:r>
            <a:endParaRPr lang="fr-FR" sz="1600" b="1" dirty="0">
              <a:solidFill>
                <a:srgbClr val="3A946D"/>
              </a:solidFill>
              <a:latin typeface="Helvetica" pitchFamily="2" charset="0"/>
            </a:endParaRPr>
          </a:p>
          <a:p>
            <a:pPr>
              <a:lnSpc>
                <a:spcPct val="110000"/>
              </a:lnSpc>
              <a:spcBef>
                <a:spcPts val="0"/>
              </a:spcBef>
            </a:pPr>
            <a:endParaRPr lang="fr-FR" sz="1600" dirty="0">
              <a:latin typeface="Helvetica" pitchFamily="2" charset="0"/>
            </a:endParaRPr>
          </a:p>
          <a:p>
            <a:pPr>
              <a:lnSpc>
                <a:spcPct val="110000"/>
              </a:lnSpc>
              <a:spcBef>
                <a:spcPts val="0"/>
              </a:spcBef>
            </a:pPr>
            <a:r>
              <a:rPr lang="fr-FR" sz="1600" b="1" dirty="0">
                <a:latin typeface="Helvetica" pitchFamily="2" charset="0"/>
              </a:rPr>
              <a:t>Rejet par l’INPI demande de CCP sur le fondement de 3 a) – Confirmation par CA</a:t>
            </a:r>
            <a:endParaRPr lang="fr-FR" sz="1600" b="1" i="1" dirty="0">
              <a:latin typeface="Helvetica" pitchFamily="2" charset="0"/>
            </a:endParaRPr>
          </a:p>
          <a:p>
            <a:pPr>
              <a:lnSpc>
                <a:spcPct val="110000"/>
              </a:lnSpc>
              <a:spcBef>
                <a:spcPts val="0"/>
              </a:spcBef>
            </a:pPr>
            <a:endParaRPr lang="fr-FR" sz="1600" dirty="0">
              <a:latin typeface="Helvetica" pitchFamily="2" charset="0"/>
            </a:endParaRPr>
          </a:p>
          <a:p>
            <a:pPr marL="342900" indent="-342900" algn="just">
              <a:lnSpc>
                <a:spcPct val="110000"/>
              </a:lnSpc>
              <a:spcBef>
                <a:spcPts val="0"/>
              </a:spcBef>
              <a:buClr>
                <a:srgbClr val="3A946D"/>
              </a:buClr>
              <a:buFont typeface="Arial" panose="020B0604020202020204" pitchFamily="34" charset="0"/>
              <a:buChar char="•"/>
            </a:pPr>
            <a:r>
              <a:rPr lang="fr-FR" sz="1600" dirty="0">
                <a:latin typeface="Helvetica" pitchFamily="2" charset="0"/>
              </a:rPr>
              <a:t>= Inhibiteur de la DP IV utilisé dans diabète sucré = répond à la </a:t>
            </a:r>
            <a:r>
              <a:rPr lang="fr-FR" sz="1600" b="1" dirty="0">
                <a:latin typeface="Helvetica" pitchFamily="2" charset="0"/>
              </a:rPr>
              <a:t>définition fonctionnelle </a:t>
            </a:r>
            <a:r>
              <a:rPr lang="fr-FR" sz="1600" dirty="0">
                <a:latin typeface="Helvetica" pitchFamily="2" charset="0"/>
              </a:rPr>
              <a:t>du brevet</a:t>
            </a:r>
          </a:p>
          <a:p>
            <a:pPr>
              <a:lnSpc>
                <a:spcPct val="110000"/>
              </a:lnSpc>
              <a:spcBef>
                <a:spcPts val="0"/>
              </a:spcBef>
            </a:pPr>
            <a:endParaRPr lang="fr-FR" sz="1600" dirty="0">
              <a:latin typeface="Helvetica" pitchFamily="2" charset="0"/>
            </a:endParaRPr>
          </a:p>
          <a:p>
            <a:pPr marL="342900" indent="-342900" algn="just">
              <a:lnSpc>
                <a:spcPct val="110000"/>
              </a:lnSpc>
              <a:spcBef>
                <a:spcPts val="0"/>
              </a:spcBef>
              <a:buClr>
                <a:srgbClr val="3A946D"/>
              </a:buClr>
              <a:buFont typeface="Arial" panose="020B0604020202020204" pitchFamily="34" charset="0"/>
              <a:buChar char="•"/>
            </a:pPr>
            <a:r>
              <a:rPr lang="fr-FR" sz="1600" dirty="0">
                <a:latin typeface="Helvetica" pitchFamily="2" charset="0"/>
              </a:rPr>
              <a:t>MAIS, </a:t>
            </a:r>
            <a:r>
              <a:rPr lang="fr-FR" sz="1600" b="1" dirty="0">
                <a:latin typeface="Helvetica" pitchFamily="2" charset="0"/>
              </a:rPr>
              <a:t>p</a:t>
            </a:r>
            <a:r>
              <a:rPr lang="fr-FR" sz="1600" b="1">
                <a:latin typeface="Helvetica" pitchFamily="2" charset="0"/>
              </a:rPr>
              <a:t>as spécifiquement identifiable </a:t>
            </a:r>
            <a:r>
              <a:rPr lang="fr-FR" sz="1600">
                <a:latin typeface="Helvetica" pitchFamily="2" charset="0"/>
              </a:rPr>
              <a:t>par </a:t>
            </a:r>
            <a:r>
              <a:rPr lang="fr-FR" sz="1600" dirty="0">
                <a:latin typeface="Helvetica" pitchFamily="2" charset="0"/>
              </a:rPr>
              <a:t>homme du métier</a:t>
            </a:r>
            <a:endParaRPr lang="fr-FR" sz="1600" b="1" dirty="0">
              <a:latin typeface="Helvetica" pitchFamily="2" charset="0"/>
            </a:endParaRPr>
          </a:p>
          <a:p>
            <a:pPr>
              <a:lnSpc>
                <a:spcPct val="110000"/>
              </a:lnSpc>
              <a:spcBef>
                <a:spcPts val="0"/>
              </a:spcBef>
            </a:pPr>
            <a:endParaRPr lang="fr-FR" sz="1600" dirty="0">
              <a:latin typeface="Helvetica" pitchFamily="2" charset="0"/>
            </a:endParaRPr>
          </a:p>
          <a:p>
            <a:pPr marL="342900" indent="-342900" algn="just">
              <a:lnSpc>
                <a:spcPct val="110000"/>
              </a:lnSpc>
              <a:spcBef>
                <a:spcPts val="0"/>
              </a:spcBef>
              <a:buClr>
                <a:srgbClr val="3A946D"/>
              </a:buClr>
              <a:buFont typeface="Arial" panose="020B0604020202020204" pitchFamily="34" charset="0"/>
              <a:buChar char="•"/>
            </a:pPr>
            <a:r>
              <a:rPr lang="fr-FR" sz="1600" dirty="0">
                <a:latin typeface="Helvetica" pitchFamily="2" charset="0"/>
              </a:rPr>
              <a:t>Développé au terme d’une </a:t>
            </a:r>
            <a:r>
              <a:rPr lang="fr-FR" sz="1600" b="1" dirty="0">
                <a:latin typeface="Helvetica" pitchFamily="2" charset="0"/>
              </a:rPr>
              <a:t>activité inventive autonome</a:t>
            </a:r>
            <a:r>
              <a:rPr lang="fr-FR" sz="1600" dirty="0">
                <a:latin typeface="Helvetica" pitchFamily="2" charset="0"/>
              </a:rPr>
              <a:t>, </a:t>
            </a:r>
          </a:p>
          <a:p>
            <a:pPr>
              <a:lnSpc>
                <a:spcPct val="110000"/>
              </a:lnSpc>
              <a:spcBef>
                <a:spcPts val="0"/>
              </a:spcBef>
            </a:pPr>
            <a:endParaRPr lang="fr-FR" sz="1600" dirty="0">
              <a:latin typeface="Helvetica" pitchFamily="2" charset="0"/>
            </a:endParaRPr>
          </a:p>
          <a:p>
            <a:pPr algn="just">
              <a:lnSpc>
                <a:spcPct val="110000"/>
              </a:lnSpc>
              <a:spcBef>
                <a:spcPts val="0"/>
              </a:spcBef>
            </a:pPr>
            <a:r>
              <a:rPr lang="fr-FR" sz="1600" dirty="0" err="1">
                <a:latin typeface="Helvetica" pitchFamily="2" charset="0"/>
              </a:rPr>
              <a:t>Sitagliptine</a:t>
            </a:r>
            <a:r>
              <a:rPr lang="fr-FR" sz="1600" dirty="0">
                <a:latin typeface="Helvetica" pitchFamily="2" charset="0"/>
              </a:rPr>
              <a:t> a fait l’objet, en tant que tel, d’un brevet déposé par une autre société plus de </a:t>
            </a:r>
            <a:r>
              <a:rPr lang="fr-FR" sz="1600" b="1" dirty="0">
                <a:latin typeface="Helvetica" pitchFamily="2" charset="0"/>
              </a:rPr>
              <a:t>cinq ans </a:t>
            </a:r>
            <a:r>
              <a:rPr lang="fr-FR" sz="1600" dirty="0">
                <a:latin typeface="Helvetica" pitchFamily="2" charset="0"/>
              </a:rPr>
              <a:t>après le dépôt du brevet de base invoqué</a:t>
            </a:r>
          </a:p>
          <a:p>
            <a:endParaRPr lang="fr-FR" dirty="0">
              <a:latin typeface="Helvetica" pitchFamily="2" charset="0"/>
            </a:endParaRPr>
          </a:p>
          <a:p>
            <a:pPr lvl="0"/>
            <a:endParaRPr lang="fr-FR" b="1"/>
          </a:p>
        </p:txBody>
      </p:sp>
      <p:sp>
        <p:nvSpPr>
          <p:cNvPr id="5" name="Espace réservé du numéro de diapositive 4">
            <a:extLst>
              <a:ext uri="{FF2B5EF4-FFF2-40B4-BE49-F238E27FC236}">
                <a16:creationId xmlns:a16="http://schemas.microsoft.com/office/drawing/2014/main" id="{A8AA0C25-F5D9-314B-A7CC-ECF752283376}"/>
              </a:ext>
            </a:extLst>
          </p:cNvPr>
          <p:cNvSpPr>
            <a:spLocks noGrp="1"/>
          </p:cNvSpPr>
          <p:nvPr>
            <p:ph type="sldNum" sz="quarter" idx="12"/>
          </p:nvPr>
        </p:nvSpPr>
        <p:spPr>
          <a:xfrm>
            <a:off x="9186041" y="6379999"/>
            <a:ext cx="2743200" cy="365125"/>
          </a:xfrm>
        </p:spPr>
        <p:txBody>
          <a:bodyPr/>
          <a:lstStyle/>
          <a:p>
            <a:fld id="{B4FF07C7-C679-D742-B653-F9FBC5EA3604}" type="slidenum">
              <a:rPr lang="fr-FR" smtClean="0"/>
              <a:t>30</a:t>
            </a:fld>
            <a:endParaRPr lang="fr-FR" dirty="0"/>
          </a:p>
        </p:txBody>
      </p:sp>
      <p:sp>
        <p:nvSpPr>
          <p:cNvPr id="4" name="Espace réservé du pied de page 3">
            <a:extLst>
              <a:ext uri="{FF2B5EF4-FFF2-40B4-BE49-F238E27FC236}">
                <a16:creationId xmlns:a16="http://schemas.microsoft.com/office/drawing/2014/main" id="{334466A7-AB2C-D342-81DB-93EDDF2527B6}"/>
              </a:ext>
            </a:extLst>
          </p:cNvPr>
          <p:cNvSpPr>
            <a:spLocks noGrp="1"/>
          </p:cNvSpPr>
          <p:nvPr>
            <p:ph type="ftr" sz="quarter" idx="11"/>
          </p:nvPr>
        </p:nvSpPr>
        <p:spPr/>
        <p:txBody>
          <a:bodyPr/>
          <a:lstStyle/>
          <a:p>
            <a:r>
              <a:rPr lang="fr-FR"/>
              <a:t>Elisabeth Berthet, Avocat associé, 7 juin 2022</a:t>
            </a:r>
          </a:p>
        </p:txBody>
      </p:sp>
    </p:spTree>
    <p:extLst>
      <p:ext uri="{BB962C8B-B14F-4D97-AF65-F5344CB8AC3E}">
        <p14:creationId xmlns:p14="http://schemas.microsoft.com/office/powerpoint/2010/main" val="124379623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01A0888-2804-6642-9211-0A54A4DDDDD1}"/>
              </a:ext>
            </a:extLst>
          </p:cNvPr>
          <p:cNvSpPr>
            <a:spLocks noGrp="1"/>
          </p:cNvSpPr>
          <p:nvPr>
            <p:ph type="ctrTitle"/>
          </p:nvPr>
        </p:nvSpPr>
        <p:spPr>
          <a:xfrm>
            <a:off x="1306286" y="482321"/>
            <a:ext cx="9361714" cy="3027642"/>
          </a:xfrm>
        </p:spPr>
        <p:txBody>
          <a:bodyPr>
            <a:normAutofit fontScale="90000"/>
          </a:bodyPr>
          <a:lstStyle/>
          <a:p>
            <a:pPr lvl="0" algn="just"/>
            <a:br>
              <a:rPr lang="fr-FR" sz="2200" dirty="0"/>
            </a:br>
            <a:br>
              <a:rPr lang="fr-FR" sz="2200" dirty="0"/>
            </a:br>
            <a:br>
              <a:rPr lang="fr-FR" sz="2200" dirty="0"/>
            </a:br>
            <a:br>
              <a:rPr lang="fr-FR" sz="2200" dirty="0"/>
            </a:br>
            <a:br>
              <a:rPr lang="fr-FR" sz="2200" dirty="0"/>
            </a:br>
            <a:br>
              <a:rPr lang="en-GB" altLang="fr-FR" sz="2200" dirty="0"/>
            </a:br>
            <a:br>
              <a:rPr lang="en-GB" altLang="fr-FR" sz="2200" dirty="0"/>
            </a:br>
            <a:br>
              <a:rPr lang="en-GB" altLang="fr-FR" sz="2200" dirty="0"/>
            </a:br>
            <a:br>
              <a:rPr lang="fr-FR" sz="2200" dirty="0"/>
            </a:br>
            <a:br>
              <a:rPr lang="fr-FR" i="1" dirty="0"/>
            </a:br>
            <a:br>
              <a:rPr lang="en-GB" altLang="fr-FR" sz="3600" b="1" dirty="0">
                <a:latin typeface="+mn-lt"/>
                <a:ea typeface="+mn-ea"/>
                <a:cs typeface="+mn-cs"/>
              </a:rPr>
            </a:br>
            <a:br>
              <a:rPr lang="en-GB" altLang="fr-FR" sz="3600" b="1" dirty="0">
                <a:latin typeface="+mn-lt"/>
                <a:ea typeface="+mn-ea"/>
                <a:cs typeface="+mn-cs"/>
              </a:rPr>
            </a:br>
            <a:br>
              <a:rPr lang="fr-FR" dirty="0"/>
            </a:br>
            <a:endParaRPr lang="fr-FR" dirty="0"/>
          </a:p>
        </p:txBody>
      </p:sp>
      <p:sp>
        <p:nvSpPr>
          <p:cNvPr id="3" name="Sous-titre 2">
            <a:extLst>
              <a:ext uri="{FF2B5EF4-FFF2-40B4-BE49-F238E27FC236}">
                <a16:creationId xmlns:a16="http://schemas.microsoft.com/office/drawing/2014/main" id="{A1150C22-F6BF-5F4C-835D-76C520297C96}"/>
              </a:ext>
            </a:extLst>
          </p:cNvPr>
          <p:cNvSpPr>
            <a:spLocks noGrp="1"/>
          </p:cNvSpPr>
          <p:nvPr>
            <p:ph type="subTitle" idx="1"/>
          </p:nvPr>
        </p:nvSpPr>
        <p:spPr>
          <a:xfrm>
            <a:off x="1397285" y="678095"/>
            <a:ext cx="9270715" cy="5239820"/>
          </a:xfrm>
        </p:spPr>
        <p:txBody>
          <a:bodyPr>
            <a:normAutofit/>
          </a:bodyPr>
          <a:lstStyle/>
          <a:p>
            <a:pPr lvl="0">
              <a:lnSpc>
                <a:spcPct val="120000"/>
              </a:lnSpc>
              <a:spcBef>
                <a:spcPts val="0"/>
              </a:spcBef>
            </a:pPr>
            <a:r>
              <a:rPr lang="fr-FR" sz="1600" b="1" dirty="0">
                <a:solidFill>
                  <a:srgbClr val="3A946D"/>
                </a:solidFill>
                <a:latin typeface="Helvetica" pitchFamily="2" charset="0"/>
              </a:rPr>
              <a:t>Linagliptine - CA Paris, pôle 5 - ch. 2, 15 oct. 2021, n° 17/04366</a:t>
            </a:r>
          </a:p>
          <a:p>
            <a:pPr>
              <a:lnSpc>
                <a:spcPct val="120000"/>
              </a:lnSpc>
              <a:spcBef>
                <a:spcPts val="0"/>
              </a:spcBef>
            </a:pPr>
            <a:endParaRPr lang="fr-FR" sz="1600" dirty="0">
              <a:latin typeface="Helvetica" pitchFamily="2" charset="0"/>
            </a:endParaRPr>
          </a:p>
          <a:p>
            <a:pPr>
              <a:lnSpc>
                <a:spcPct val="120000"/>
              </a:lnSpc>
              <a:spcBef>
                <a:spcPts val="0"/>
              </a:spcBef>
            </a:pPr>
            <a:r>
              <a:rPr lang="fr-FR" sz="1600" b="1" dirty="0">
                <a:latin typeface="Helvetica" pitchFamily="2" charset="0"/>
              </a:rPr>
              <a:t>Rejet par l’INPI demande de CCP sur le fondement de 3 a) – Confirmation par CA</a:t>
            </a:r>
            <a:endParaRPr lang="fr-FR" sz="1600" b="1" i="1" dirty="0">
              <a:latin typeface="Helvetica" pitchFamily="2" charset="0"/>
            </a:endParaRPr>
          </a:p>
          <a:p>
            <a:pPr>
              <a:lnSpc>
                <a:spcPct val="120000"/>
              </a:lnSpc>
              <a:spcBef>
                <a:spcPts val="0"/>
              </a:spcBef>
            </a:pPr>
            <a:endParaRPr lang="fr-FR" sz="1600" dirty="0">
              <a:latin typeface="Helvetica" pitchFamily="2" charset="0"/>
            </a:endParaRPr>
          </a:p>
          <a:p>
            <a:pPr>
              <a:lnSpc>
                <a:spcPct val="120000"/>
              </a:lnSpc>
              <a:spcBef>
                <a:spcPts val="0"/>
              </a:spcBef>
            </a:pPr>
            <a:r>
              <a:rPr lang="fr-FR" sz="1600" dirty="0">
                <a:latin typeface="Helvetica" pitchFamily="2" charset="0"/>
              </a:rPr>
              <a:t>Idem :</a:t>
            </a:r>
          </a:p>
          <a:p>
            <a:pPr>
              <a:lnSpc>
                <a:spcPct val="120000"/>
              </a:lnSpc>
              <a:spcBef>
                <a:spcPts val="0"/>
              </a:spcBef>
            </a:pPr>
            <a:endParaRPr lang="fr-FR" sz="1600" dirty="0">
              <a:latin typeface="Helvetica" pitchFamily="2" charset="0"/>
            </a:endParaRPr>
          </a:p>
          <a:p>
            <a:pPr marL="342900" indent="-342900" algn="just">
              <a:lnSpc>
                <a:spcPct val="120000"/>
              </a:lnSpc>
              <a:spcBef>
                <a:spcPts val="0"/>
              </a:spcBef>
              <a:buClr>
                <a:srgbClr val="3A946D"/>
              </a:buClr>
              <a:buFont typeface="Arial" panose="020B0604020202020204" pitchFamily="34" charset="0"/>
              <a:buChar char="•"/>
            </a:pPr>
            <a:r>
              <a:rPr lang="fr-FR" sz="1600" dirty="0">
                <a:latin typeface="Helvetica" pitchFamily="2" charset="0"/>
              </a:rPr>
              <a:t>Remplit la </a:t>
            </a:r>
            <a:r>
              <a:rPr lang="fr-FR" sz="1600" b="1" dirty="0">
                <a:latin typeface="Helvetica" pitchFamily="2" charset="0"/>
              </a:rPr>
              <a:t>définition fonctionnelle </a:t>
            </a:r>
            <a:r>
              <a:rPr lang="fr-FR" sz="1600" dirty="0">
                <a:latin typeface="Helvetica" pitchFamily="2" charset="0"/>
              </a:rPr>
              <a:t>du brevet de base</a:t>
            </a:r>
          </a:p>
          <a:p>
            <a:pPr marL="342900" indent="-342900" algn="just">
              <a:lnSpc>
                <a:spcPct val="120000"/>
              </a:lnSpc>
              <a:spcBef>
                <a:spcPts val="0"/>
              </a:spcBef>
              <a:buClr>
                <a:srgbClr val="3A946D"/>
              </a:buClr>
              <a:buFont typeface="Arial" panose="020B0604020202020204" pitchFamily="34" charset="0"/>
              <a:buChar char="•"/>
            </a:pPr>
            <a:endParaRPr lang="fr-FR" sz="1600" dirty="0">
              <a:latin typeface="Helvetica" pitchFamily="2" charset="0"/>
            </a:endParaRPr>
          </a:p>
          <a:p>
            <a:pPr marL="342900" indent="-342900" algn="just">
              <a:lnSpc>
                <a:spcPct val="120000"/>
              </a:lnSpc>
              <a:spcBef>
                <a:spcPts val="0"/>
              </a:spcBef>
              <a:buClr>
                <a:srgbClr val="3A946D"/>
              </a:buClr>
              <a:buFont typeface="Arial" panose="020B0604020202020204" pitchFamily="34" charset="0"/>
              <a:buChar char="•"/>
            </a:pPr>
            <a:r>
              <a:rPr lang="fr-FR" sz="1600" dirty="0">
                <a:latin typeface="Helvetica" pitchFamily="2" charset="0"/>
              </a:rPr>
              <a:t>MAIS </a:t>
            </a:r>
            <a:r>
              <a:rPr lang="fr-FR" sz="1600" b="1" dirty="0">
                <a:latin typeface="Helvetica" pitchFamily="2" charset="0"/>
              </a:rPr>
              <a:t>pas spécifiquement identifiable </a:t>
            </a:r>
            <a:r>
              <a:rPr lang="fr-FR" sz="1600" dirty="0">
                <a:latin typeface="Helvetica" pitchFamily="2" charset="0"/>
              </a:rPr>
              <a:t>au moment du dépôt du brevet </a:t>
            </a:r>
          </a:p>
          <a:p>
            <a:pPr marL="342900" indent="-342900" algn="just">
              <a:lnSpc>
                <a:spcPct val="120000"/>
              </a:lnSpc>
              <a:spcBef>
                <a:spcPts val="0"/>
              </a:spcBef>
              <a:buClr>
                <a:srgbClr val="3A946D"/>
              </a:buClr>
              <a:buFont typeface="Arial" panose="020B0604020202020204" pitchFamily="34" charset="0"/>
              <a:buChar char="•"/>
            </a:pPr>
            <a:endParaRPr lang="fr-FR" sz="1600" dirty="0">
              <a:latin typeface="Helvetica" pitchFamily="2" charset="0"/>
            </a:endParaRPr>
          </a:p>
          <a:p>
            <a:pPr marL="342900" indent="-342900" algn="just">
              <a:lnSpc>
                <a:spcPct val="120000"/>
              </a:lnSpc>
              <a:spcBef>
                <a:spcPts val="0"/>
              </a:spcBef>
              <a:buClr>
                <a:srgbClr val="3A946D"/>
              </a:buClr>
              <a:buFont typeface="Arial" panose="020B0604020202020204" pitchFamily="34" charset="0"/>
              <a:buChar char="•"/>
            </a:pPr>
            <a:r>
              <a:rPr lang="fr-FR" sz="1600" dirty="0">
                <a:latin typeface="Helvetica" pitchFamily="2" charset="0"/>
              </a:rPr>
              <a:t>+ </a:t>
            </a:r>
            <a:r>
              <a:rPr lang="fr-FR" sz="1600" b="1" dirty="0">
                <a:latin typeface="Helvetica" pitchFamily="2" charset="0"/>
              </a:rPr>
              <a:t>activité inventive autonome</a:t>
            </a:r>
            <a:r>
              <a:rPr lang="fr-FR" sz="1600" dirty="0">
                <a:latin typeface="Helvetica" pitchFamily="2" charset="0"/>
              </a:rPr>
              <a:t> développée après le dépôt du brevet de base par une autre société. </a:t>
            </a:r>
          </a:p>
          <a:p>
            <a:endParaRPr lang="fr-FR" dirty="0">
              <a:latin typeface="Helvetica" pitchFamily="2" charset="0"/>
            </a:endParaRPr>
          </a:p>
          <a:p>
            <a:pPr lvl="0"/>
            <a:endParaRPr lang="fr-FR" b="1"/>
          </a:p>
        </p:txBody>
      </p:sp>
      <p:sp>
        <p:nvSpPr>
          <p:cNvPr id="5" name="Espace réservé du numéro de diapositive 4">
            <a:extLst>
              <a:ext uri="{FF2B5EF4-FFF2-40B4-BE49-F238E27FC236}">
                <a16:creationId xmlns:a16="http://schemas.microsoft.com/office/drawing/2014/main" id="{A8AA0C25-F5D9-314B-A7CC-ECF752283376}"/>
              </a:ext>
            </a:extLst>
          </p:cNvPr>
          <p:cNvSpPr>
            <a:spLocks noGrp="1"/>
          </p:cNvSpPr>
          <p:nvPr>
            <p:ph type="sldNum" sz="quarter" idx="12"/>
          </p:nvPr>
        </p:nvSpPr>
        <p:spPr>
          <a:xfrm>
            <a:off x="9186041" y="6379999"/>
            <a:ext cx="2743200" cy="365125"/>
          </a:xfrm>
        </p:spPr>
        <p:txBody>
          <a:bodyPr/>
          <a:lstStyle/>
          <a:p>
            <a:fld id="{B4FF07C7-C679-D742-B653-F9FBC5EA3604}" type="slidenum">
              <a:rPr lang="fr-FR" smtClean="0"/>
              <a:t>31</a:t>
            </a:fld>
            <a:endParaRPr lang="fr-FR" dirty="0"/>
          </a:p>
        </p:txBody>
      </p:sp>
      <p:sp>
        <p:nvSpPr>
          <p:cNvPr id="4" name="Espace réservé du pied de page 3">
            <a:extLst>
              <a:ext uri="{FF2B5EF4-FFF2-40B4-BE49-F238E27FC236}">
                <a16:creationId xmlns:a16="http://schemas.microsoft.com/office/drawing/2014/main" id="{A8AE8213-D7DA-B142-A5E4-4EBB21371464}"/>
              </a:ext>
            </a:extLst>
          </p:cNvPr>
          <p:cNvSpPr>
            <a:spLocks noGrp="1"/>
          </p:cNvSpPr>
          <p:nvPr>
            <p:ph type="ftr" sz="quarter" idx="11"/>
          </p:nvPr>
        </p:nvSpPr>
        <p:spPr/>
        <p:txBody>
          <a:bodyPr/>
          <a:lstStyle/>
          <a:p>
            <a:r>
              <a:rPr lang="fr-FR"/>
              <a:t>Elisabeth Berthet, Avocat associé, 7 juin 2022</a:t>
            </a:r>
          </a:p>
        </p:txBody>
      </p:sp>
    </p:spTree>
    <p:extLst>
      <p:ext uri="{BB962C8B-B14F-4D97-AF65-F5344CB8AC3E}">
        <p14:creationId xmlns:p14="http://schemas.microsoft.com/office/powerpoint/2010/main" val="37250088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01A0888-2804-6642-9211-0A54A4DDDDD1}"/>
              </a:ext>
            </a:extLst>
          </p:cNvPr>
          <p:cNvSpPr>
            <a:spLocks noGrp="1"/>
          </p:cNvSpPr>
          <p:nvPr>
            <p:ph type="ctrTitle"/>
          </p:nvPr>
        </p:nvSpPr>
        <p:spPr>
          <a:xfrm>
            <a:off x="1306286" y="482321"/>
            <a:ext cx="9361714" cy="3027642"/>
          </a:xfrm>
        </p:spPr>
        <p:txBody>
          <a:bodyPr>
            <a:normAutofit fontScale="90000"/>
          </a:bodyPr>
          <a:lstStyle/>
          <a:p>
            <a:pPr lvl="0" algn="just"/>
            <a:br>
              <a:rPr lang="fr-FR" sz="2200" dirty="0"/>
            </a:br>
            <a:br>
              <a:rPr lang="fr-FR" sz="2200" dirty="0"/>
            </a:br>
            <a:br>
              <a:rPr lang="fr-FR" sz="2200" dirty="0"/>
            </a:br>
            <a:br>
              <a:rPr lang="fr-FR" sz="2200" dirty="0"/>
            </a:br>
            <a:br>
              <a:rPr lang="fr-FR" sz="2200" dirty="0"/>
            </a:br>
            <a:br>
              <a:rPr lang="en-GB" altLang="fr-FR" sz="2200" dirty="0"/>
            </a:br>
            <a:br>
              <a:rPr lang="en-GB" altLang="fr-FR" sz="2200" dirty="0"/>
            </a:br>
            <a:br>
              <a:rPr lang="en-GB" altLang="fr-FR" sz="2200" dirty="0"/>
            </a:br>
            <a:br>
              <a:rPr lang="fr-FR" sz="2200" dirty="0"/>
            </a:br>
            <a:br>
              <a:rPr lang="fr-FR" i="1" dirty="0"/>
            </a:br>
            <a:br>
              <a:rPr lang="en-GB" altLang="fr-FR" sz="3600" b="1" dirty="0">
                <a:latin typeface="+mn-lt"/>
                <a:ea typeface="+mn-ea"/>
                <a:cs typeface="+mn-cs"/>
              </a:rPr>
            </a:br>
            <a:br>
              <a:rPr lang="en-GB" altLang="fr-FR" sz="3600" b="1" dirty="0">
                <a:latin typeface="+mn-lt"/>
                <a:ea typeface="+mn-ea"/>
                <a:cs typeface="+mn-cs"/>
              </a:rPr>
            </a:br>
            <a:br>
              <a:rPr lang="en-GB" altLang="fr-FR" sz="3600" b="1" dirty="0">
                <a:latin typeface="+mn-lt"/>
                <a:ea typeface="+mn-ea"/>
                <a:cs typeface="+mn-cs"/>
              </a:rPr>
            </a:br>
            <a:br>
              <a:rPr lang="en-GB" altLang="fr-FR" sz="3600" b="1" dirty="0">
                <a:latin typeface="+mn-lt"/>
                <a:ea typeface="+mn-ea"/>
                <a:cs typeface="+mn-cs"/>
              </a:rPr>
            </a:br>
            <a:br>
              <a:rPr lang="fr-FR" dirty="0"/>
            </a:br>
            <a:endParaRPr lang="fr-FR" dirty="0"/>
          </a:p>
        </p:txBody>
      </p:sp>
      <p:sp>
        <p:nvSpPr>
          <p:cNvPr id="3" name="Sous-titre 2">
            <a:extLst>
              <a:ext uri="{FF2B5EF4-FFF2-40B4-BE49-F238E27FC236}">
                <a16:creationId xmlns:a16="http://schemas.microsoft.com/office/drawing/2014/main" id="{A1150C22-F6BF-5F4C-835D-76C520297C96}"/>
              </a:ext>
            </a:extLst>
          </p:cNvPr>
          <p:cNvSpPr>
            <a:spLocks noGrp="1"/>
          </p:cNvSpPr>
          <p:nvPr>
            <p:ph type="subTitle" idx="1"/>
          </p:nvPr>
        </p:nvSpPr>
        <p:spPr>
          <a:xfrm>
            <a:off x="1397285" y="678095"/>
            <a:ext cx="9270715" cy="5239820"/>
          </a:xfrm>
        </p:spPr>
        <p:txBody>
          <a:bodyPr>
            <a:normAutofit/>
          </a:bodyPr>
          <a:lstStyle/>
          <a:p>
            <a:pPr lvl="0"/>
            <a:r>
              <a:rPr lang="fr-FR" sz="1800" b="1" dirty="0">
                <a:solidFill>
                  <a:srgbClr val="3A946D"/>
                </a:solidFill>
                <a:latin typeface="Helvetica" pitchFamily="2" charset="0"/>
              </a:rPr>
              <a:t>Vildagliptine - CA Paris, pôle 5 - ch. 2, 15 oct. 2021, n° 17/04361</a:t>
            </a:r>
          </a:p>
          <a:p>
            <a:r>
              <a:rPr lang="fr-FR" sz="1800" b="1" dirty="0">
                <a:solidFill>
                  <a:srgbClr val="3A946D"/>
                </a:solidFill>
                <a:latin typeface="Helvetica" pitchFamily="2" charset="0"/>
              </a:rPr>
              <a:t>Alogliptine - CA Paris, pôle 5 - ch. 2, 15 oct. 2021, n° 17/04369 </a:t>
            </a:r>
          </a:p>
          <a:p>
            <a:pPr algn="just">
              <a:spcBef>
                <a:spcPts val="200"/>
              </a:spcBef>
            </a:pPr>
            <a:endParaRPr lang="fr-FR" sz="1800" dirty="0">
              <a:latin typeface="Helvetica" pitchFamily="2" charset="0"/>
            </a:endParaRPr>
          </a:p>
          <a:p>
            <a:pPr algn="just">
              <a:spcBef>
                <a:spcPts val="200"/>
              </a:spcBef>
            </a:pPr>
            <a:endParaRPr lang="fr-FR" sz="1800" dirty="0">
              <a:latin typeface="Helvetica" pitchFamily="2" charset="0"/>
            </a:endParaRPr>
          </a:p>
          <a:p>
            <a:pPr algn="just">
              <a:spcBef>
                <a:spcPts val="200"/>
              </a:spcBef>
            </a:pPr>
            <a:r>
              <a:rPr lang="fr-FR" sz="1800" b="1" dirty="0">
                <a:latin typeface="Helvetica" pitchFamily="2" charset="0"/>
              </a:rPr>
              <a:t>Rejet par l’INPI demandes de CCP sur le fondement de 3 a) – Confirmation par CA</a:t>
            </a:r>
            <a:endParaRPr lang="fr-FR" sz="1800" b="1" i="1" dirty="0">
              <a:latin typeface="Helvetica" pitchFamily="2" charset="0"/>
            </a:endParaRPr>
          </a:p>
          <a:p>
            <a:pPr algn="just">
              <a:spcBef>
                <a:spcPts val="200"/>
              </a:spcBef>
            </a:pPr>
            <a:endParaRPr lang="en-GB" sz="1800" dirty="0">
              <a:latin typeface="Helvetica" pitchFamily="2" charset="0"/>
              <a:cs typeface="Helvetica"/>
            </a:endParaRPr>
          </a:p>
          <a:p>
            <a:pPr algn="just">
              <a:spcBef>
                <a:spcPts val="200"/>
              </a:spcBef>
            </a:pPr>
            <a:r>
              <a:rPr lang="en-GB" sz="1800" dirty="0">
                <a:latin typeface="Helvetica" pitchFamily="2" charset="0"/>
              </a:rPr>
              <a:t>Idem</a:t>
            </a:r>
          </a:p>
          <a:p>
            <a:pPr algn="just">
              <a:spcBef>
                <a:spcPts val="200"/>
              </a:spcBef>
            </a:pPr>
            <a:endParaRPr lang="en-GB" sz="1800" dirty="0">
              <a:latin typeface="Helvetica" pitchFamily="2" charset="0"/>
            </a:endParaRPr>
          </a:p>
          <a:p>
            <a:pPr algn="just">
              <a:spcBef>
                <a:spcPts val="200"/>
              </a:spcBef>
            </a:pPr>
            <a:r>
              <a:rPr lang="en-GB" sz="1800" dirty="0">
                <a:latin typeface="Helvetica" pitchFamily="2" charset="0"/>
              </a:rPr>
              <a:t>Activité inventive autonome</a:t>
            </a:r>
          </a:p>
          <a:p>
            <a:endParaRPr lang="fr-FR" dirty="0">
              <a:latin typeface="Helvetica" pitchFamily="2" charset="0"/>
            </a:endParaRPr>
          </a:p>
          <a:p>
            <a:pPr lvl="0"/>
            <a:endParaRPr lang="fr-FR" b="1"/>
          </a:p>
        </p:txBody>
      </p:sp>
      <p:sp>
        <p:nvSpPr>
          <p:cNvPr id="5" name="Espace réservé du numéro de diapositive 4">
            <a:extLst>
              <a:ext uri="{FF2B5EF4-FFF2-40B4-BE49-F238E27FC236}">
                <a16:creationId xmlns:a16="http://schemas.microsoft.com/office/drawing/2014/main" id="{A8AA0C25-F5D9-314B-A7CC-ECF752283376}"/>
              </a:ext>
            </a:extLst>
          </p:cNvPr>
          <p:cNvSpPr>
            <a:spLocks noGrp="1"/>
          </p:cNvSpPr>
          <p:nvPr>
            <p:ph type="sldNum" sz="quarter" idx="12"/>
          </p:nvPr>
        </p:nvSpPr>
        <p:spPr>
          <a:xfrm>
            <a:off x="9186041" y="6379999"/>
            <a:ext cx="2743200" cy="365125"/>
          </a:xfrm>
        </p:spPr>
        <p:txBody>
          <a:bodyPr/>
          <a:lstStyle/>
          <a:p>
            <a:fld id="{B4FF07C7-C679-D742-B653-F9FBC5EA3604}" type="slidenum">
              <a:rPr lang="fr-FR" smtClean="0"/>
              <a:t>32</a:t>
            </a:fld>
            <a:endParaRPr lang="fr-FR" dirty="0"/>
          </a:p>
        </p:txBody>
      </p:sp>
      <p:sp>
        <p:nvSpPr>
          <p:cNvPr id="4" name="Espace réservé du pied de page 3">
            <a:extLst>
              <a:ext uri="{FF2B5EF4-FFF2-40B4-BE49-F238E27FC236}">
                <a16:creationId xmlns:a16="http://schemas.microsoft.com/office/drawing/2014/main" id="{5B15CA27-B262-E042-B27D-B9C9BED922F9}"/>
              </a:ext>
            </a:extLst>
          </p:cNvPr>
          <p:cNvSpPr>
            <a:spLocks noGrp="1"/>
          </p:cNvSpPr>
          <p:nvPr>
            <p:ph type="ftr" sz="quarter" idx="11"/>
          </p:nvPr>
        </p:nvSpPr>
        <p:spPr/>
        <p:txBody>
          <a:bodyPr/>
          <a:lstStyle/>
          <a:p>
            <a:r>
              <a:rPr lang="fr-FR"/>
              <a:t>Elisabeth Berthet, Avocat associé, 7 juin 2022</a:t>
            </a:r>
          </a:p>
        </p:txBody>
      </p:sp>
    </p:spTree>
    <p:extLst>
      <p:ext uri="{BB962C8B-B14F-4D97-AF65-F5344CB8AC3E}">
        <p14:creationId xmlns:p14="http://schemas.microsoft.com/office/powerpoint/2010/main" val="412044874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01A0888-2804-6642-9211-0A54A4DDDDD1}"/>
              </a:ext>
            </a:extLst>
          </p:cNvPr>
          <p:cNvSpPr>
            <a:spLocks noGrp="1"/>
          </p:cNvSpPr>
          <p:nvPr>
            <p:ph type="ctrTitle"/>
          </p:nvPr>
        </p:nvSpPr>
        <p:spPr>
          <a:xfrm>
            <a:off x="1306286" y="482321"/>
            <a:ext cx="9361714" cy="3027642"/>
          </a:xfrm>
        </p:spPr>
        <p:txBody>
          <a:bodyPr>
            <a:normAutofit fontScale="90000"/>
          </a:bodyPr>
          <a:lstStyle/>
          <a:p>
            <a:pPr lvl="0" algn="just"/>
            <a:br>
              <a:rPr lang="fr-FR" sz="2200" dirty="0"/>
            </a:br>
            <a:br>
              <a:rPr lang="fr-FR" sz="2200" dirty="0"/>
            </a:br>
            <a:br>
              <a:rPr lang="fr-FR" sz="2200" dirty="0"/>
            </a:br>
            <a:br>
              <a:rPr lang="fr-FR" sz="2200" dirty="0"/>
            </a:br>
            <a:br>
              <a:rPr lang="fr-FR" sz="2200" dirty="0"/>
            </a:br>
            <a:br>
              <a:rPr lang="en-GB" altLang="fr-FR" sz="2200" dirty="0"/>
            </a:br>
            <a:br>
              <a:rPr lang="en-GB" altLang="fr-FR" sz="2200" dirty="0"/>
            </a:br>
            <a:br>
              <a:rPr lang="en-GB" altLang="fr-FR" sz="2200" dirty="0"/>
            </a:br>
            <a:br>
              <a:rPr lang="fr-FR" sz="2200" dirty="0"/>
            </a:br>
            <a:br>
              <a:rPr lang="fr-FR" i="1" dirty="0"/>
            </a:br>
            <a:br>
              <a:rPr lang="en-GB" altLang="fr-FR" sz="3600" b="1" dirty="0">
                <a:latin typeface="+mn-lt"/>
                <a:ea typeface="+mn-ea"/>
                <a:cs typeface="+mn-cs"/>
              </a:rPr>
            </a:br>
            <a:br>
              <a:rPr lang="en-GB" altLang="fr-FR" sz="3600" b="1" dirty="0">
                <a:latin typeface="+mn-lt"/>
                <a:ea typeface="+mn-ea"/>
                <a:cs typeface="+mn-cs"/>
              </a:rPr>
            </a:br>
            <a:br>
              <a:rPr lang="en-GB" altLang="fr-FR" sz="3600" b="1" dirty="0">
                <a:latin typeface="+mn-lt"/>
                <a:ea typeface="+mn-ea"/>
                <a:cs typeface="+mn-cs"/>
              </a:rPr>
            </a:br>
            <a:br>
              <a:rPr lang="en-GB" altLang="fr-FR" sz="3600" b="1" dirty="0">
                <a:latin typeface="+mn-lt"/>
                <a:ea typeface="+mn-ea"/>
                <a:cs typeface="+mn-cs"/>
              </a:rPr>
            </a:br>
            <a:br>
              <a:rPr lang="fr-FR" dirty="0"/>
            </a:br>
            <a:endParaRPr lang="fr-FR" dirty="0"/>
          </a:p>
        </p:txBody>
      </p:sp>
      <p:sp>
        <p:nvSpPr>
          <p:cNvPr id="3" name="Sous-titre 2">
            <a:extLst>
              <a:ext uri="{FF2B5EF4-FFF2-40B4-BE49-F238E27FC236}">
                <a16:creationId xmlns:a16="http://schemas.microsoft.com/office/drawing/2014/main" id="{A1150C22-F6BF-5F4C-835D-76C520297C96}"/>
              </a:ext>
            </a:extLst>
          </p:cNvPr>
          <p:cNvSpPr>
            <a:spLocks noGrp="1"/>
          </p:cNvSpPr>
          <p:nvPr>
            <p:ph type="subTitle" idx="1"/>
          </p:nvPr>
        </p:nvSpPr>
        <p:spPr>
          <a:xfrm>
            <a:off x="1306286" y="339047"/>
            <a:ext cx="9361714" cy="6236414"/>
          </a:xfrm>
        </p:spPr>
        <p:txBody>
          <a:bodyPr>
            <a:normAutofit fontScale="25000" lnSpcReduction="20000"/>
          </a:bodyPr>
          <a:lstStyle/>
          <a:p>
            <a:r>
              <a:rPr lang="fr-FR" sz="5600" b="1" dirty="0">
                <a:solidFill>
                  <a:srgbClr val="3A946D"/>
                </a:solidFill>
                <a:latin typeface="Helvetica" pitchFamily="2" charset="0"/>
              </a:rPr>
              <a:t>Avelumab - CA Paris, pôle 5 - ch. 2, 25 mai 2022, n° </a:t>
            </a:r>
            <a:r>
              <a:rPr lang="fr-FR" sz="5600" b="1">
                <a:solidFill>
                  <a:srgbClr val="3A946D"/>
                </a:solidFill>
                <a:latin typeface="Helvetica" pitchFamily="2" charset="0"/>
              </a:rPr>
              <a:t>21/08514</a:t>
            </a:r>
          </a:p>
          <a:p>
            <a:r>
              <a:rPr lang="fr-FR" sz="5600" b="1" dirty="0">
                <a:latin typeface="Helvetica" pitchFamily="2" charset="0"/>
              </a:rPr>
              <a:t>Rejet par l’INPI demande de CCP sur le fondement de 3 a) – Annulation par CA</a:t>
            </a:r>
            <a:endParaRPr lang="fr-FR" sz="5600" b="1" i="1" dirty="0">
              <a:latin typeface="Helvetica" pitchFamily="2" charset="0"/>
            </a:endParaRPr>
          </a:p>
          <a:p>
            <a:pPr algn="just">
              <a:lnSpc>
                <a:spcPct val="120000"/>
              </a:lnSpc>
              <a:spcBef>
                <a:spcPts val="0"/>
              </a:spcBef>
            </a:pPr>
            <a:endParaRPr lang="fr-FR" sz="3500" dirty="0">
              <a:latin typeface="Helvetica" pitchFamily="2" charset="0"/>
            </a:endParaRPr>
          </a:p>
          <a:p>
            <a:pPr algn="just">
              <a:lnSpc>
                <a:spcPct val="120000"/>
              </a:lnSpc>
              <a:spcBef>
                <a:spcPts val="0"/>
              </a:spcBef>
            </a:pPr>
            <a:endParaRPr lang="fr-FR" sz="5600">
              <a:latin typeface="Helvetica" pitchFamily="2" charset="0"/>
            </a:endParaRPr>
          </a:p>
          <a:p>
            <a:pPr algn="just">
              <a:lnSpc>
                <a:spcPct val="120000"/>
              </a:lnSpc>
              <a:spcBef>
                <a:spcPts val="0"/>
              </a:spcBef>
            </a:pPr>
            <a:r>
              <a:rPr lang="fr-FR" sz="5600">
                <a:latin typeface="Helvetica" pitchFamily="2" charset="0"/>
              </a:rPr>
              <a:t>Avélumab = Ac monoclonal humain qui se lie à Ag PD-L1 </a:t>
            </a:r>
          </a:p>
          <a:p>
            <a:pPr algn="just">
              <a:lnSpc>
                <a:spcPct val="120000"/>
              </a:lnSpc>
              <a:spcBef>
                <a:spcPts val="0"/>
              </a:spcBef>
            </a:pPr>
            <a:endParaRPr lang="fr-FR" sz="5600">
              <a:latin typeface="Helvetica" pitchFamily="2" charset="0"/>
            </a:endParaRPr>
          </a:p>
          <a:p>
            <a:pPr marL="457200" indent="-457200" algn="just">
              <a:lnSpc>
                <a:spcPct val="120000"/>
              </a:lnSpc>
              <a:spcBef>
                <a:spcPts val="0"/>
              </a:spcBef>
              <a:buFont typeface="Arial" panose="020B0604020202020204" pitchFamily="34" charset="0"/>
              <a:buChar char="•"/>
            </a:pPr>
            <a:r>
              <a:rPr lang="fr-FR" sz="5600">
                <a:latin typeface="Helvetica" pitchFamily="2" charset="0"/>
              </a:rPr>
              <a:t>répond au problème technique du brevet de base + relève définition fonctionnelle des revendications 17 et 27</a:t>
            </a:r>
          </a:p>
          <a:p>
            <a:pPr algn="just">
              <a:lnSpc>
                <a:spcPct val="120000"/>
              </a:lnSpc>
              <a:spcBef>
                <a:spcPts val="0"/>
              </a:spcBef>
            </a:pPr>
            <a:endParaRPr lang="fr-FR" sz="5600">
              <a:latin typeface="Helvetica" pitchFamily="2" charset="0"/>
            </a:endParaRPr>
          </a:p>
          <a:p>
            <a:pPr algn="just">
              <a:lnSpc>
                <a:spcPct val="120000"/>
              </a:lnSpc>
              <a:spcBef>
                <a:spcPts val="0"/>
              </a:spcBef>
            </a:pPr>
            <a:r>
              <a:rPr lang="fr-FR" sz="5600">
                <a:latin typeface="Helvetica" pitchFamily="2" charset="0"/>
              </a:rPr>
              <a:t>= est </a:t>
            </a:r>
            <a:r>
              <a:rPr lang="fr-FR" sz="5600" b="1">
                <a:latin typeface="Helvetica" pitchFamily="2" charset="0"/>
              </a:rPr>
              <a:t>'implicitement et nécessairement’ visé </a:t>
            </a:r>
            <a:r>
              <a:rPr lang="fr-FR" sz="5600">
                <a:latin typeface="Helvetica" pitchFamily="2" charset="0"/>
              </a:rPr>
              <a:t>par ce brevet.</a:t>
            </a:r>
          </a:p>
          <a:p>
            <a:pPr algn="just">
              <a:lnSpc>
                <a:spcPct val="120000"/>
              </a:lnSpc>
              <a:spcBef>
                <a:spcPts val="0"/>
              </a:spcBef>
            </a:pPr>
            <a:endParaRPr lang="en-GB" sz="5600" dirty="0">
              <a:latin typeface="Helvetica" pitchFamily="2" charset="0"/>
              <a:cs typeface="Helvetica"/>
            </a:endParaRPr>
          </a:p>
          <a:p>
            <a:pPr marL="457200" indent="-457200" algn="just">
              <a:lnSpc>
                <a:spcPct val="120000"/>
              </a:lnSpc>
              <a:spcBef>
                <a:spcPts val="0"/>
              </a:spcBef>
              <a:buFont typeface="Arial" panose="020B0604020202020204" pitchFamily="34" charset="0"/>
              <a:buChar char="•"/>
            </a:pPr>
            <a:r>
              <a:rPr lang="fr-FR" sz="5600" b="1">
                <a:latin typeface="Helvetica" pitchFamily="2" charset="0"/>
              </a:rPr>
              <a:t>Spécifiquement identifiable ? OUI</a:t>
            </a:r>
          </a:p>
          <a:p>
            <a:pPr algn="just">
              <a:lnSpc>
                <a:spcPct val="120000"/>
              </a:lnSpc>
              <a:spcBef>
                <a:spcPts val="0"/>
              </a:spcBef>
            </a:pPr>
            <a:endParaRPr lang="fr-FR" sz="5600">
              <a:latin typeface="Helvetica" pitchFamily="2" charset="0"/>
            </a:endParaRPr>
          </a:p>
          <a:p>
            <a:pPr algn="just">
              <a:lnSpc>
                <a:spcPct val="120000"/>
              </a:lnSpc>
              <a:spcBef>
                <a:spcPts val="0"/>
              </a:spcBef>
            </a:pPr>
            <a:r>
              <a:rPr lang="fr-FR" sz="5600">
                <a:latin typeface="Helvetica" pitchFamily="2" charset="0"/>
              </a:rPr>
              <a:t>Méthodes pour génération et identification d’un Ac dirigé contre un Ag donné = routine pour homme du métier</a:t>
            </a:r>
          </a:p>
          <a:p>
            <a:pPr algn="just">
              <a:lnSpc>
                <a:spcPct val="120000"/>
              </a:lnSpc>
              <a:spcBef>
                <a:spcPts val="0"/>
              </a:spcBef>
            </a:pPr>
            <a:endParaRPr lang="fr-FR" sz="5600" dirty="0">
              <a:latin typeface="Helvetica" pitchFamily="2" charset="0"/>
            </a:endParaRPr>
          </a:p>
          <a:p>
            <a:pPr marL="342900" indent="-342900" algn="just">
              <a:lnSpc>
                <a:spcPct val="120000"/>
              </a:lnSpc>
              <a:spcBef>
                <a:spcPts val="0"/>
              </a:spcBef>
              <a:buClr>
                <a:srgbClr val="3A946D"/>
              </a:buClr>
              <a:buFont typeface="Wingdings" pitchFamily="2" charset="2"/>
              <a:buChar char="è"/>
            </a:pPr>
            <a:r>
              <a:rPr lang="fr-FR" sz="5600">
                <a:latin typeface="Helvetica" pitchFamily="2" charset="0"/>
              </a:rPr>
              <a:t>si Ag ciblé connu, découverte d’un Ac se liant avec cet Ag ≠ activité inventive </a:t>
            </a:r>
            <a:r>
              <a:rPr lang="fr-FR" sz="5600" u="sng">
                <a:latin typeface="Helvetica" pitchFamily="2" charset="0"/>
              </a:rPr>
              <a:t>sauf si </a:t>
            </a:r>
            <a:r>
              <a:rPr lang="fr-FR" sz="5600">
                <a:latin typeface="Helvetica" pitchFamily="2" charset="0"/>
              </a:rPr>
              <a:t>effet technique surprenant</a:t>
            </a:r>
          </a:p>
          <a:p>
            <a:pPr algn="just">
              <a:lnSpc>
                <a:spcPct val="120000"/>
              </a:lnSpc>
              <a:spcBef>
                <a:spcPts val="0"/>
              </a:spcBef>
              <a:buClr>
                <a:srgbClr val="3A946D"/>
              </a:buClr>
            </a:pPr>
            <a:endParaRPr lang="fr-FR" sz="5600" dirty="0">
              <a:latin typeface="Helvetica" pitchFamily="2" charset="0"/>
              <a:ea typeface="ＭＳ Ｐゴシック" pitchFamily="34" charset="-128"/>
            </a:endParaRPr>
          </a:p>
          <a:p>
            <a:pPr algn="just">
              <a:lnSpc>
                <a:spcPct val="120000"/>
              </a:lnSpc>
              <a:spcBef>
                <a:spcPts val="0"/>
              </a:spcBef>
            </a:pPr>
            <a:r>
              <a:rPr lang="fr-FR" sz="5600">
                <a:latin typeface="Helvetica" pitchFamily="2" charset="0"/>
              </a:rPr>
              <a:t>Avélumab spécifiquement identifiable par essais de routine, potentiellement longs et fastidieux, mais pas d’activité inventive autonome.</a:t>
            </a:r>
          </a:p>
          <a:p>
            <a:pPr algn="just">
              <a:lnSpc>
                <a:spcPct val="120000"/>
              </a:lnSpc>
              <a:spcBef>
                <a:spcPts val="0"/>
              </a:spcBef>
            </a:pPr>
            <a:br>
              <a:rPr lang="fr-FR" sz="5600">
                <a:latin typeface="Helvetica" pitchFamily="2" charset="0"/>
              </a:rPr>
            </a:br>
            <a:r>
              <a:rPr lang="fr-FR" sz="5600">
                <a:latin typeface="Helvetica" pitchFamily="2" charset="0"/>
              </a:rPr>
              <a:t>Brevet Merck concernant Ac anti PD-L1 couvrant notamment l’avélumab : ne suffit pas à démontrer avélumab développé au terme d’une activité inventive autonome après la date de dépôt du brevet de base.</a:t>
            </a:r>
          </a:p>
          <a:p>
            <a:pPr algn="just">
              <a:lnSpc>
                <a:spcPct val="120000"/>
              </a:lnSpc>
              <a:spcBef>
                <a:spcPts val="0"/>
              </a:spcBef>
            </a:pPr>
            <a:endParaRPr lang="fr-FR" sz="5600">
              <a:latin typeface="Helvetica" pitchFamily="2" charset="0"/>
            </a:endParaRPr>
          </a:p>
          <a:p>
            <a:pPr algn="just">
              <a:lnSpc>
                <a:spcPct val="120000"/>
              </a:lnSpc>
              <a:spcBef>
                <a:spcPts val="0"/>
              </a:spcBef>
            </a:pPr>
            <a:r>
              <a:rPr lang="fr-FR" sz="5600">
                <a:latin typeface="Helvetica" pitchFamily="2" charset="0"/>
              </a:rPr>
              <a:t>Car considéré comme inventif du fait réactivité croisée inter-espèces de l’avélumab (= capacité à se combiner à des antigènes différents).</a:t>
            </a:r>
          </a:p>
          <a:p>
            <a:pPr algn="just">
              <a:lnSpc>
                <a:spcPct val="120000"/>
              </a:lnSpc>
              <a:spcBef>
                <a:spcPts val="0"/>
              </a:spcBef>
            </a:pPr>
            <a:br>
              <a:rPr lang="fr-FR" sz="5600">
                <a:latin typeface="Helvetica" pitchFamily="2" charset="0"/>
              </a:rPr>
            </a:br>
            <a:r>
              <a:rPr lang="fr-FR" sz="5600">
                <a:latin typeface="Helvetica" pitchFamily="2" charset="0"/>
              </a:rPr>
              <a:t>Or, AMM de base du CCP = renvoie au seul Ac avélumab dirigé contre Ag PD-L1 et non à une réactivité croisée.</a:t>
            </a:r>
          </a:p>
          <a:p>
            <a:pPr algn="just">
              <a:lnSpc>
                <a:spcPct val="120000"/>
              </a:lnSpc>
              <a:spcBef>
                <a:spcPts val="0"/>
              </a:spcBef>
            </a:pPr>
            <a:endParaRPr lang="fr-FR" sz="5600">
              <a:latin typeface="Helvetica" pitchFamily="2" charset="0"/>
            </a:endParaRPr>
          </a:p>
          <a:p>
            <a:pPr algn="just">
              <a:lnSpc>
                <a:spcPct val="120000"/>
              </a:lnSpc>
              <a:spcBef>
                <a:spcPts val="0"/>
              </a:spcBef>
            </a:pPr>
            <a:r>
              <a:rPr lang="fr-FR" sz="5600">
                <a:latin typeface="Helvetica" pitchFamily="2" charset="0"/>
              </a:rPr>
              <a:t>+ invention couverte par brevet = </a:t>
            </a:r>
            <a:r>
              <a:rPr lang="fr-FR" sz="5600" b="1">
                <a:latin typeface="Helvetica" pitchFamily="2" charset="0"/>
              </a:rPr>
              <a:t>invention de rupture </a:t>
            </a:r>
            <a:r>
              <a:rPr lang="fr-FR" sz="5600">
                <a:latin typeface="Helvetica" pitchFamily="2" charset="0"/>
              </a:rPr>
              <a:t>avec impact décisif en matière de santé publique</a:t>
            </a:r>
            <a:endParaRPr lang="fr-FR" sz="5600" dirty="0">
              <a:latin typeface="Helvetica" pitchFamily="2" charset="0"/>
            </a:endParaRPr>
          </a:p>
          <a:p>
            <a:pPr lvl="0"/>
            <a:endParaRPr lang="fr-FR" b="1"/>
          </a:p>
        </p:txBody>
      </p:sp>
      <p:sp>
        <p:nvSpPr>
          <p:cNvPr id="5" name="Espace réservé du numéro de diapositive 4">
            <a:extLst>
              <a:ext uri="{FF2B5EF4-FFF2-40B4-BE49-F238E27FC236}">
                <a16:creationId xmlns:a16="http://schemas.microsoft.com/office/drawing/2014/main" id="{A8AA0C25-F5D9-314B-A7CC-ECF752283376}"/>
              </a:ext>
            </a:extLst>
          </p:cNvPr>
          <p:cNvSpPr>
            <a:spLocks noGrp="1"/>
          </p:cNvSpPr>
          <p:nvPr>
            <p:ph type="sldNum" sz="quarter" idx="12"/>
          </p:nvPr>
        </p:nvSpPr>
        <p:spPr>
          <a:xfrm>
            <a:off x="9186041" y="6379999"/>
            <a:ext cx="2743200" cy="365125"/>
          </a:xfrm>
        </p:spPr>
        <p:txBody>
          <a:bodyPr/>
          <a:lstStyle/>
          <a:p>
            <a:fld id="{B4FF07C7-C679-D742-B653-F9FBC5EA3604}" type="slidenum">
              <a:rPr lang="fr-FR" smtClean="0"/>
              <a:t>33</a:t>
            </a:fld>
            <a:endParaRPr lang="fr-FR" dirty="0"/>
          </a:p>
        </p:txBody>
      </p:sp>
      <p:sp>
        <p:nvSpPr>
          <p:cNvPr id="4" name="Espace réservé du pied de page 3">
            <a:extLst>
              <a:ext uri="{FF2B5EF4-FFF2-40B4-BE49-F238E27FC236}">
                <a16:creationId xmlns:a16="http://schemas.microsoft.com/office/drawing/2014/main" id="{C53D97CD-6A4F-0348-A255-C30B506949F5}"/>
              </a:ext>
            </a:extLst>
          </p:cNvPr>
          <p:cNvSpPr>
            <a:spLocks noGrp="1"/>
          </p:cNvSpPr>
          <p:nvPr>
            <p:ph type="ftr" sz="quarter" idx="11"/>
          </p:nvPr>
        </p:nvSpPr>
        <p:spPr/>
        <p:txBody>
          <a:bodyPr/>
          <a:lstStyle/>
          <a:p>
            <a:r>
              <a:rPr lang="fr-FR"/>
              <a:t>Elisabeth Berthet, Avocat associé, 7 juin 2022</a:t>
            </a:r>
          </a:p>
        </p:txBody>
      </p:sp>
    </p:spTree>
    <p:extLst>
      <p:ext uri="{BB962C8B-B14F-4D97-AF65-F5344CB8AC3E}">
        <p14:creationId xmlns:p14="http://schemas.microsoft.com/office/powerpoint/2010/main" val="53326278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01A0888-2804-6642-9211-0A54A4DDDDD1}"/>
              </a:ext>
            </a:extLst>
          </p:cNvPr>
          <p:cNvSpPr>
            <a:spLocks noGrp="1"/>
          </p:cNvSpPr>
          <p:nvPr>
            <p:ph type="ctrTitle"/>
          </p:nvPr>
        </p:nvSpPr>
        <p:spPr>
          <a:xfrm>
            <a:off x="1306286" y="482321"/>
            <a:ext cx="9361714" cy="3027642"/>
          </a:xfrm>
        </p:spPr>
        <p:txBody>
          <a:bodyPr>
            <a:normAutofit fontScale="90000"/>
          </a:bodyPr>
          <a:lstStyle/>
          <a:p>
            <a:pPr lvl="0" algn="just"/>
            <a:br>
              <a:rPr lang="fr-FR" sz="2200" dirty="0"/>
            </a:br>
            <a:br>
              <a:rPr lang="fr-FR" sz="2200" dirty="0"/>
            </a:br>
            <a:br>
              <a:rPr lang="fr-FR" sz="2200" dirty="0"/>
            </a:br>
            <a:br>
              <a:rPr lang="fr-FR" sz="2200" dirty="0"/>
            </a:br>
            <a:br>
              <a:rPr lang="fr-FR" sz="2200" dirty="0"/>
            </a:br>
            <a:br>
              <a:rPr lang="en-GB" altLang="fr-FR" sz="2200" dirty="0"/>
            </a:br>
            <a:br>
              <a:rPr lang="en-GB" altLang="fr-FR" sz="2200" dirty="0"/>
            </a:br>
            <a:br>
              <a:rPr lang="en-GB" altLang="fr-FR" sz="2200" dirty="0"/>
            </a:br>
            <a:br>
              <a:rPr lang="fr-FR" sz="2200" dirty="0"/>
            </a:br>
            <a:br>
              <a:rPr lang="fr-FR" i="1" dirty="0"/>
            </a:br>
            <a:br>
              <a:rPr lang="en-GB" altLang="fr-FR" sz="3600" b="1" dirty="0">
                <a:latin typeface="+mn-lt"/>
                <a:ea typeface="+mn-ea"/>
                <a:cs typeface="+mn-cs"/>
              </a:rPr>
            </a:br>
            <a:br>
              <a:rPr lang="en-GB" altLang="fr-FR" sz="3600" b="1" dirty="0">
                <a:latin typeface="+mn-lt"/>
                <a:ea typeface="+mn-ea"/>
                <a:cs typeface="+mn-cs"/>
              </a:rPr>
            </a:br>
            <a:br>
              <a:rPr lang="fr-FR" dirty="0"/>
            </a:br>
            <a:endParaRPr lang="fr-FR" dirty="0"/>
          </a:p>
        </p:txBody>
      </p:sp>
      <p:sp>
        <p:nvSpPr>
          <p:cNvPr id="3" name="Sous-titre 2">
            <a:extLst>
              <a:ext uri="{FF2B5EF4-FFF2-40B4-BE49-F238E27FC236}">
                <a16:creationId xmlns:a16="http://schemas.microsoft.com/office/drawing/2014/main" id="{A1150C22-F6BF-5F4C-835D-76C520297C96}"/>
              </a:ext>
            </a:extLst>
          </p:cNvPr>
          <p:cNvSpPr>
            <a:spLocks noGrp="1"/>
          </p:cNvSpPr>
          <p:nvPr>
            <p:ph type="subTitle" idx="1"/>
          </p:nvPr>
        </p:nvSpPr>
        <p:spPr>
          <a:xfrm>
            <a:off x="1397285" y="678095"/>
            <a:ext cx="9270715" cy="5239820"/>
          </a:xfrm>
        </p:spPr>
        <p:txBody>
          <a:bodyPr>
            <a:normAutofit/>
          </a:bodyPr>
          <a:lstStyle/>
          <a:p>
            <a:br>
              <a:rPr lang="fr-FR" dirty="0"/>
            </a:br>
            <a:endParaRPr lang="fr-FR" dirty="0"/>
          </a:p>
          <a:p>
            <a:endParaRPr lang="fr-FR" b="1" dirty="0">
              <a:solidFill>
                <a:srgbClr val="0A9872"/>
              </a:solidFill>
            </a:endParaRPr>
          </a:p>
          <a:p>
            <a:r>
              <a:rPr lang="fr-FR" b="1">
                <a:solidFill>
                  <a:srgbClr val="3A946D"/>
                </a:solidFill>
                <a:latin typeface="Helvetica" pitchFamily="2" charset="0"/>
              </a:rPr>
              <a:t>Article 3 d)</a:t>
            </a:r>
          </a:p>
          <a:p>
            <a:r>
              <a:rPr lang="fr-FR" b="1" dirty="0">
                <a:solidFill>
                  <a:srgbClr val="3A946D"/>
                </a:solidFill>
                <a:latin typeface="Helvetica" pitchFamily="2" charset="0"/>
              </a:rPr>
              <a:t>AMM = la première AMM du produit (principe actif ou composition de principes actifs), en tant que médicament, dans l’UE</a:t>
            </a:r>
          </a:p>
          <a:p>
            <a:endParaRPr lang="fr-FR" b="1" i="1" dirty="0">
              <a:solidFill>
                <a:srgbClr val="3A946D"/>
              </a:solidFill>
              <a:latin typeface="Helvetica" pitchFamily="2" charset="0"/>
            </a:endParaRPr>
          </a:p>
          <a:p>
            <a:r>
              <a:rPr lang="fr-FR" b="1" dirty="0">
                <a:solidFill>
                  <a:srgbClr val="3A946D"/>
                </a:solidFill>
                <a:latin typeface="Helvetica" pitchFamily="2" charset="0"/>
              </a:rPr>
              <a:t>+ article 13.1</a:t>
            </a:r>
            <a:endParaRPr lang="fr-FR" b="1">
              <a:solidFill>
                <a:srgbClr val="0A9872"/>
              </a:solidFill>
            </a:endParaRPr>
          </a:p>
          <a:p>
            <a:endParaRPr lang="fr-FR" b="1"/>
          </a:p>
        </p:txBody>
      </p:sp>
      <p:sp>
        <p:nvSpPr>
          <p:cNvPr id="5" name="Espace réservé du numéro de diapositive 4">
            <a:extLst>
              <a:ext uri="{FF2B5EF4-FFF2-40B4-BE49-F238E27FC236}">
                <a16:creationId xmlns:a16="http://schemas.microsoft.com/office/drawing/2014/main" id="{A8AA0C25-F5D9-314B-A7CC-ECF752283376}"/>
              </a:ext>
            </a:extLst>
          </p:cNvPr>
          <p:cNvSpPr>
            <a:spLocks noGrp="1"/>
          </p:cNvSpPr>
          <p:nvPr>
            <p:ph type="sldNum" sz="quarter" idx="12"/>
          </p:nvPr>
        </p:nvSpPr>
        <p:spPr>
          <a:xfrm>
            <a:off x="9186041" y="6379999"/>
            <a:ext cx="2743200" cy="365125"/>
          </a:xfrm>
        </p:spPr>
        <p:txBody>
          <a:bodyPr/>
          <a:lstStyle/>
          <a:p>
            <a:fld id="{B4FF07C7-C679-D742-B653-F9FBC5EA3604}" type="slidenum">
              <a:rPr lang="fr-FR" smtClean="0"/>
              <a:t>34</a:t>
            </a:fld>
            <a:endParaRPr lang="fr-FR" dirty="0"/>
          </a:p>
        </p:txBody>
      </p:sp>
      <p:sp>
        <p:nvSpPr>
          <p:cNvPr id="4" name="Espace réservé du pied de page 3">
            <a:extLst>
              <a:ext uri="{FF2B5EF4-FFF2-40B4-BE49-F238E27FC236}">
                <a16:creationId xmlns:a16="http://schemas.microsoft.com/office/drawing/2014/main" id="{67B88FEF-7400-BD46-A193-39B6D5B8F8D9}"/>
              </a:ext>
            </a:extLst>
          </p:cNvPr>
          <p:cNvSpPr>
            <a:spLocks noGrp="1"/>
          </p:cNvSpPr>
          <p:nvPr>
            <p:ph type="ftr" sz="quarter" idx="11"/>
          </p:nvPr>
        </p:nvSpPr>
        <p:spPr/>
        <p:txBody>
          <a:bodyPr/>
          <a:lstStyle/>
          <a:p>
            <a:r>
              <a:rPr lang="fr-FR"/>
              <a:t>Elisabeth Berthet, Avocat associé, 7 juin 2022</a:t>
            </a:r>
          </a:p>
        </p:txBody>
      </p:sp>
    </p:spTree>
    <p:extLst>
      <p:ext uri="{BB962C8B-B14F-4D97-AF65-F5344CB8AC3E}">
        <p14:creationId xmlns:p14="http://schemas.microsoft.com/office/powerpoint/2010/main" val="77992570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01A0888-2804-6642-9211-0A54A4DDDDD1}"/>
              </a:ext>
            </a:extLst>
          </p:cNvPr>
          <p:cNvSpPr>
            <a:spLocks noGrp="1"/>
          </p:cNvSpPr>
          <p:nvPr>
            <p:ph type="ctrTitle"/>
          </p:nvPr>
        </p:nvSpPr>
        <p:spPr>
          <a:xfrm>
            <a:off x="1306286" y="482321"/>
            <a:ext cx="9361714" cy="3027642"/>
          </a:xfrm>
        </p:spPr>
        <p:txBody>
          <a:bodyPr>
            <a:normAutofit fontScale="90000"/>
          </a:bodyPr>
          <a:lstStyle/>
          <a:p>
            <a:pPr lvl="0" algn="just"/>
            <a:br>
              <a:rPr lang="fr-FR" sz="2200" dirty="0"/>
            </a:br>
            <a:br>
              <a:rPr lang="fr-FR" sz="2200" dirty="0"/>
            </a:br>
            <a:br>
              <a:rPr lang="fr-FR" sz="2200" dirty="0"/>
            </a:br>
            <a:br>
              <a:rPr lang="fr-FR" sz="2200" dirty="0"/>
            </a:br>
            <a:br>
              <a:rPr lang="fr-FR" sz="2200" dirty="0"/>
            </a:br>
            <a:br>
              <a:rPr lang="en-GB" altLang="fr-FR" sz="2200" dirty="0"/>
            </a:br>
            <a:br>
              <a:rPr lang="en-GB" altLang="fr-FR" sz="2200" dirty="0"/>
            </a:br>
            <a:br>
              <a:rPr lang="en-GB" altLang="fr-FR" sz="2200" dirty="0"/>
            </a:br>
            <a:br>
              <a:rPr lang="fr-FR" sz="2200" dirty="0"/>
            </a:br>
            <a:br>
              <a:rPr lang="fr-FR" i="1" dirty="0"/>
            </a:br>
            <a:br>
              <a:rPr lang="en-GB" altLang="fr-FR" sz="3600" b="1" dirty="0">
                <a:latin typeface="+mn-lt"/>
                <a:ea typeface="+mn-ea"/>
                <a:cs typeface="+mn-cs"/>
              </a:rPr>
            </a:br>
            <a:br>
              <a:rPr lang="en-GB" altLang="fr-FR" sz="3600" b="1" dirty="0">
                <a:latin typeface="+mn-lt"/>
                <a:ea typeface="+mn-ea"/>
                <a:cs typeface="+mn-cs"/>
              </a:rPr>
            </a:br>
            <a:br>
              <a:rPr lang="fr-FR" dirty="0"/>
            </a:br>
            <a:endParaRPr lang="fr-FR" dirty="0"/>
          </a:p>
        </p:txBody>
      </p:sp>
      <p:sp>
        <p:nvSpPr>
          <p:cNvPr id="3" name="Sous-titre 2">
            <a:extLst>
              <a:ext uri="{FF2B5EF4-FFF2-40B4-BE49-F238E27FC236}">
                <a16:creationId xmlns:a16="http://schemas.microsoft.com/office/drawing/2014/main" id="{A1150C22-F6BF-5F4C-835D-76C520297C96}"/>
              </a:ext>
            </a:extLst>
          </p:cNvPr>
          <p:cNvSpPr>
            <a:spLocks noGrp="1"/>
          </p:cNvSpPr>
          <p:nvPr>
            <p:ph type="subTitle" idx="1"/>
          </p:nvPr>
        </p:nvSpPr>
        <p:spPr>
          <a:xfrm>
            <a:off x="1397285" y="678095"/>
            <a:ext cx="9270715" cy="5239820"/>
          </a:xfrm>
        </p:spPr>
        <p:txBody>
          <a:bodyPr>
            <a:normAutofit/>
          </a:bodyPr>
          <a:lstStyle/>
          <a:p>
            <a:pPr lvl="0"/>
            <a:br>
              <a:rPr lang="fr-FR" dirty="0"/>
            </a:br>
            <a:r>
              <a:rPr lang="fr-FR" b="1" dirty="0">
                <a:solidFill>
                  <a:srgbClr val="3A946D"/>
                </a:solidFill>
                <a:latin typeface="Helvetica" pitchFamily="2" charset="0"/>
              </a:rPr>
              <a:t>CA Paris, 15 décembre 2020, n° 18/14332 </a:t>
            </a:r>
          </a:p>
          <a:p>
            <a:pPr algn="just">
              <a:lnSpc>
                <a:spcPct val="120000"/>
              </a:lnSpc>
              <a:spcBef>
                <a:spcPts val="0"/>
              </a:spcBef>
            </a:pPr>
            <a:endParaRPr lang="fr-FR" dirty="0">
              <a:latin typeface="Helvetica" pitchFamily="2" charset="0"/>
            </a:endParaRPr>
          </a:p>
          <a:p>
            <a:pPr algn="just">
              <a:lnSpc>
                <a:spcPct val="120000"/>
              </a:lnSpc>
              <a:spcBef>
                <a:spcPts val="0"/>
              </a:spcBef>
            </a:pPr>
            <a:endParaRPr lang="fr-FR" sz="2000" dirty="0">
              <a:latin typeface="Helvetica" pitchFamily="2" charset="0"/>
            </a:endParaRPr>
          </a:p>
          <a:p>
            <a:pPr algn="just">
              <a:lnSpc>
                <a:spcPct val="120000"/>
              </a:lnSpc>
              <a:spcBef>
                <a:spcPts val="0"/>
              </a:spcBef>
            </a:pPr>
            <a:r>
              <a:rPr lang="fr-FR" sz="2000" dirty="0">
                <a:latin typeface="Helvetica" pitchFamily="2" charset="0"/>
              </a:rPr>
              <a:t>Rejet par l’INPI d’une demande de CCP avec AMM sur composition « Trastuzumab et hyaluronidase humaine recombinante » – Confirmation CA</a:t>
            </a:r>
            <a:endParaRPr lang="fr-FR" sz="2000" i="1" dirty="0">
              <a:latin typeface="Helvetica" pitchFamily="2" charset="0"/>
            </a:endParaRPr>
          </a:p>
          <a:p>
            <a:pPr algn="just">
              <a:lnSpc>
                <a:spcPct val="120000"/>
              </a:lnSpc>
              <a:spcBef>
                <a:spcPts val="0"/>
              </a:spcBef>
            </a:pPr>
            <a:endParaRPr lang="fr-FR" sz="2000" dirty="0">
              <a:latin typeface="Helvetica" pitchFamily="2" charset="0"/>
            </a:endParaRPr>
          </a:p>
          <a:p>
            <a:pPr algn="just">
              <a:lnSpc>
                <a:spcPct val="120000"/>
              </a:lnSpc>
              <a:spcBef>
                <a:spcPts val="0"/>
              </a:spcBef>
            </a:pPr>
            <a:r>
              <a:rPr lang="fr-FR" sz="2000" dirty="0">
                <a:latin typeface="Helvetica" pitchFamily="2" charset="0"/>
              </a:rPr>
              <a:t>« Hyaluronidase humaine recombinante » = dénuée d’effet pharmacologique propre </a:t>
            </a:r>
          </a:p>
          <a:p>
            <a:pPr marL="342900" indent="-342900">
              <a:lnSpc>
                <a:spcPct val="120000"/>
              </a:lnSpc>
              <a:spcBef>
                <a:spcPts val="0"/>
              </a:spcBef>
              <a:buFont typeface="Arial" panose="020B0604020202020204" pitchFamily="34" charset="0"/>
              <a:buChar char="•"/>
            </a:pPr>
            <a:endParaRPr lang="fr-FR" sz="2000" dirty="0">
              <a:latin typeface="Helvetica" pitchFamily="2" charset="0"/>
            </a:endParaRPr>
          </a:p>
          <a:p>
            <a:pPr marL="342900" indent="-342900">
              <a:lnSpc>
                <a:spcPct val="120000"/>
              </a:lnSpc>
              <a:spcBef>
                <a:spcPts val="0"/>
              </a:spcBef>
              <a:buClr>
                <a:srgbClr val="3A946D"/>
              </a:buClr>
              <a:buFont typeface="Wingdings" pitchFamily="2" charset="2"/>
              <a:buChar char="è"/>
            </a:pPr>
            <a:r>
              <a:rPr lang="en-GB" sz="2000" dirty="0">
                <a:latin typeface="Helvetica" pitchFamily="2" charset="0"/>
                <a:ea typeface="ＭＳ Ｐゴシック" pitchFamily="34" charset="-128"/>
                <a:sym typeface="Wingdings"/>
              </a:rPr>
              <a:t>Ne peut </a:t>
            </a:r>
            <a:r>
              <a:rPr lang="fr-FR" sz="2000" dirty="0">
                <a:latin typeface="Helvetica" pitchFamily="2" charset="0"/>
              </a:rPr>
              <a:t>être qualifiée de « principe actif ». </a:t>
            </a:r>
          </a:p>
          <a:p>
            <a:pPr>
              <a:lnSpc>
                <a:spcPct val="120000"/>
              </a:lnSpc>
              <a:spcBef>
                <a:spcPts val="0"/>
              </a:spcBef>
            </a:pPr>
            <a:endParaRPr lang="fr-FR" sz="2000" dirty="0">
              <a:latin typeface="Helvetica" pitchFamily="2" charset="0"/>
            </a:endParaRPr>
          </a:p>
          <a:p>
            <a:pPr algn="just">
              <a:lnSpc>
                <a:spcPct val="120000"/>
              </a:lnSpc>
              <a:spcBef>
                <a:spcPts val="0"/>
              </a:spcBef>
            </a:pPr>
            <a:r>
              <a:rPr lang="fr-FR" sz="2000" dirty="0">
                <a:latin typeface="Helvetica" pitchFamily="2" charset="0"/>
              </a:rPr>
              <a:t>AMM antérieure pour Trastuzumab seul</a:t>
            </a:r>
          </a:p>
          <a:p>
            <a:endParaRPr lang="fr-FR" b="1"/>
          </a:p>
        </p:txBody>
      </p:sp>
      <p:sp>
        <p:nvSpPr>
          <p:cNvPr id="5" name="Espace réservé du numéro de diapositive 4">
            <a:extLst>
              <a:ext uri="{FF2B5EF4-FFF2-40B4-BE49-F238E27FC236}">
                <a16:creationId xmlns:a16="http://schemas.microsoft.com/office/drawing/2014/main" id="{A8AA0C25-F5D9-314B-A7CC-ECF752283376}"/>
              </a:ext>
            </a:extLst>
          </p:cNvPr>
          <p:cNvSpPr>
            <a:spLocks noGrp="1"/>
          </p:cNvSpPr>
          <p:nvPr>
            <p:ph type="sldNum" sz="quarter" idx="12"/>
          </p:nvPr>
        </p:nvSpPr>
        <p:spPr>
          <a:xfrm>
            <a:off x="9186041" y="6379999"/>
            <a:ext cx="2743200" cy="365125"/>
          </a:xfrm>
        </p:spPr>
        <p:txBody>
          <a:bodyPr/>
          <a:lstStyle/>
          <a:p>
            <a:fld id="{B4FF07C7-C679-D742-B653-F9FBC5EA3604}" type="slidenum">
              <a:rPr lang="fr-FR" smtClean="0"/>
              <a:t>35</a:t>
            </a:fld>
            <a:endParaRPr lang="fr-FR" dirty="0"/>
          </a:p>
        </p:txBody>
      </p:sp>
      <p:sp>
        <p:nvSpPr>
          <p:cNvPr id="4" name="Espace réservé du pied de page 3">
            <a:extLst>
              <a:ext uri="{FF2B5EF4-FFF2-40B4-BE49-F238E27FC236}">
                <a16:creationId xmlns:a16="http://schemas.microsoft.com/office/drawing/2014/main" id="{8A45EA86-D50C-9740-9112-AFCCC05E123A}"/>
              </a:ext>
            </a:extLst>
          </p:cNvPr>
          <p:cNvSpPr>
            <a:spLocks noGrp="1"/>
          </p:cNvSpPr>
          <p:nvPr>
            <p:ph type="ftr" sz="quarter" idx="11"/>
          </p:nvPr>
        </p:nvSpPr>
        <p:spPr/>
        <p:txBody>
          <a:bodyPr/>
          <a:lstStyle/>
          <a:p>
            <a:r>
              <a:rPr lang="fr-FR"/>
              <a:t>Elisabeth Berthet, Avocat associé, 7 juin 2022</a:t>
            </a:r>
          </a:p>
        </p:txBody>
      </p:sp>
    </p:spTree>
    <p:extLst>
      <p:ext uri="{BB962C8B-B14F-4D97-AF65-F5344CB8AC3E}">
        <p14:creationId xmlns:p14="http://schemas.microsoft.com/office/powerpoint/2010/main" val="198448943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01A0888-2804-6642-9211-0A54A4DDDDD1}"/>
              </a:ext>
            </a:extLst>
          </p:cNvPr>
          <p:cNvSpPr>
            <a:spLocks noGrp="1"/>
          </p:cNvSpPr>
          <p:nvPr>
            <p:ph type="ctrTitle"/>
          </p:nvPr>
        </p:nvSpPr>
        <p:spPr>
          <a:xfrm>
            <a:off x="1306286" y="482321"/>
            <a:ext cx="9361714" cy="3027642"/>
          </a:xfrm>
        </p:spPr>
        <p:txBody>
          <a:bodyPr>
            <a:normAutofit fontScale="90000"/>
          </a:bodyPr>
          <a:lstStyle/>
          <a:p>
            <a:pPr lvl="0" algn="just"/>
            <a:br>
              <a:rPr lang="fr-FR" sz="2200" dirty="0"/>
            </a:br>
            <a:br>
              <a:rPr lang="fr-FR" sz="2200" dirty="0"/>
            </a:br>
            <a:br>
              <a:rPr lang="fr-FR" sz="2200" dirty="0"/>
            </a:br>
            <a:br>
              <a:rPr lang="fr-FR" sz="2200" dirty="0"/>
            </a:br>
            <a:br>
              <a:rPr lang="fr-FR" sz="2200" dirty="0"/>
            </a:br>
            <a:br>
              <a:rPr lang="en-GB" altLang="fr-FR" sz="2200" dirty="0"/>
            </a:br>
            <a:br>
              <a:rPr lang="en-GB" altLang="fr-FR" sz="2200" dirty="0"/>
            </a:br>
            <a:br>
              <a:rPr lang="en-GB" altLang="fr-FR" sz="2200" dirty="0"/>
            </a:br>
            <a:br>
              <a:rPr lang="fr-FR" sz="2200" dirty="0"/>
            </a:br>
            <a:br>
              <a:rPr lang="fr-FR" i="1" dirty="0"/>
            </a:br>
            <a:br>
              <a:rPr lang="en-GB" altLang="fr-FR" sz="3600" b="1" dirty="0">
                <a:latin typeface="+mn-lt"/>
                <a:ea typeface="+mn-ea"/>
                <a:cs typeface="+mn-cs"/>
              </a:rPr>
            </a:br>
            <a:br>
              <a:rPr lang="en-GB" altLang="fr-FR" sz="3600" b="1" dirty="0">
                <a:latin typeface="+mn-lt"/>
                <a:ea typeface="+mn-ea"/>
                <a:cs typeface="+mn-cs"/>
              </a:rPr>
            </a:br>
            <a:br>
              <a:rPr lang="fr-FR" dirty="0"/>
            </a:br>
            <a:endParaRPr lang="fr-FR" dirty="0"/>
          </a:p>
        </p:txBody>
      </p:sp>
      <p:sp>
        <p:nvSpPr>
          <p:cNvPr id="3" name="Sous-titre 2">
            <a:extLst>
              <a:ext uri="{FF2B5EF4-FFF2-40B4-BE49-F238E27FC236}">
                <a16:creationId xmlns:a16="http://schemas.microsoft.com/office/drawing/2014/main" id="{A1150C22-F6BF-5F4C-835D-76C520297C96}"/>
              </a:ext>
            </a:extLst>
          </p:cNvPr>
          <p:cNvSpPr>
            <a:spLocks noGrp="1"/>
          </p:cNvSpPr>
          <p:nvPr>
            <p:ph type="subTitle" idx="1"/>
          </p:nvPr>
        </p:nvSpPr>
        <p:spPr>
          <a:xfrm>
            <a:off x="1306287" y="482321"/>
            <a:ext cx="9361714" cy="5435594"/>
          </a:xfrm>
        </p:spPr>
        <p:txBody>
          <a:bodyPr>
            <a:normAutofit fontScale="25000" lnSpcReduction="20000"/>
          </a:bodyPr>
          <a:lstStyle/>
          <a:p>
            <a:pPr lvl="0"/>
            <a:r>
              <a:rPr lang="fr-FR" sz="5600" b="1" dirty="0">
                <a:solidFill>
                  <a:srgbClr val="3A946D"/>
                </a:solidFill>
                <a:latin typeface="Helvetica" pitchFamily="2" charset="0"/>
              </a:rPr>
              <a:t>CA Paris, pôle 5, 18 janv. 2022, n° 20/17731</a:t>
            </a:r>
          </a:p>
          <a:p>
            <a:pPr lvl="0" algn="just">
              <a:lnSpc>
                <a:spcPct val="120000"/>
              </a:lnSpc>
              <a:spcBef>
                <a:spcPts val="0"/>
              </a:spcBef>
            </a:pPr>
            <a:endParaRPr lang="fr-FR" sz="5600" dirty="0">
              <a:latin typeface="Helvetica" pitchFamily="2" charset="0"/>
            </a:endParaRPr>
          </a:p>
          <a:p>
            <a:pPr algn="just">
              <a:lnSpc>
                <a:spcPct val="120000"/>
              </a:lnSpc>
              <a:spcBef>
                <a:spcPts val="0"/>
              </a:spcBef>
            </a:pPr>
            <a:r>
              <a:rPr lang="fr-FR" sz="5600" dirty="0">
                <a:latin typeface="Helvetica" pitchFamily="2" charset="0"/>
              </a:rPr>
              <a:t>Rejet par l’INPI d’une demande de CCP sur la base d’une AMM sur la combinaison «Rituximab et hyaluronidase humaine recombinante » – Confirmation par CA</a:t>
            </a:r>
          </a:p>
          <a:p>
            <a:pPr algn="just">
              <a:lnSpc>
                <a:spcPct val="120000"/>
              </a:lnSpc>
              <a:spcBef>
                <a:spcPts val="0"/>
              </a:spcBef>
            </a:pPr>
            <a:endParaRPr lang="fr-FR" sz="5600" dirty="0">
              <a:latin typeface="Helvetica" pitchFamily="2" charset="0"/>
            </a:endParaRPr>
          </a:p>
          <a:p>
            <a:pPr marL="342900" indent="-342900" algn="just">
              <a:lnSpc>
                <a:spcPct val="120000"/>
              </a:lnSpc>
              <a:spcBef>
                <a:spcPts val="0"/>
              </a:spcBef>
              <a:buClr>
                <a:srgbClr val="3A946D"/>
              </a:buClr>
              <a:buFont typeface="Arial" panose="020B0604020202020204" pitchFamily="34" charset="0"/>
              <a:buChar char="•"/>
            </a:pPr>
            <a:r>
              <a:rPr lang="fr-FR" sz="5600">
                <a:latin typeface="Helvetica" pitchFamily="2" charset="0"/>
              </a:rPr>
              <a:t>Dans l’AMM : hyaluronidase humaine recombinante = excipient</a:t>
            </a:r>
          </a:p>
          <a:p>
            <a:pPr algn="just">
              <a:lnSpc>
                <a:spcPct val="120000"/>
              </a:lnSpc>
              <a:spcBef>
                <a:spcPts val="0"/>
              </a:spcBef>
              <a:buClr>
                <a:srgbClr val="3A946D"/>
              </a:buClr>
            </a:pPr>
            <a:endParaRPr lang="fr-FR" sz="5600" dirty="0">
              <a:latin typeface="Helvetica" pitchFamily="2" charset="0"/>
            </a:endParaRPr>
          </a:p>
          <a:p>
            <a:pPr lvl="0" algn="just">
              <a:lnSpc>
                <a:spcPct val="120000"/>
              </a:lnSpc>
              <a:spcBef>
                <a:spcPts val="0"/>
              </a:spcBef>
              <a:buClr>
                <a:srgbClr val="3A946D"/>
              </a:buClr>
            </a:pPr>
            <a:r>
              <a:rPr lang="fr-FR" sz="5600" dirty="0">
                <a:latin typeface="Helvetica" pitchFamily="2" charset="0"/>
              </a:rPr>
              <a:t>Permet d’accroître les effets thérapeutiques du principe actif en facilitant son absorption et sa dispersion</a:t>
            </a:r>
          </a:p>
          <a:p>
            <a:pPr lvl="0" algn="just">
              <a:lnSpc>
                <a:spcPct val="120000"/>
              </a:lnSpc>
              <a:spcBef>
                <a:spcPts val="0"/>
              </a:spcBef>
            </a:pPr>
            <a:endParaRPr lang="fr-FR" sz="5600" dirty="0">
              <a:latin typeface="Helvetica" pitchFamily="2" charset="0"/>
            </a:endParaRPr>
          </a:p>
          <a:p>
            <a:pPr marL="342900" indent="-342900" algn="just">
              <a:lnSpc>
                <a:spcPct val="120000"/>
              </a:lnSpc>
              <a:spcBef>
                <a:spcPts val="0"/>
              </a:spcBef>
              <a:buClr>
                <a:srgbClr val="3A946D"/>
              </a:buClr>
              <a:buFont typeface="Arial" panose="020B0604020202020204" pitchFamily="34" charset="0"/>
              <a:buChar char="•"/>
            </a:pPr>
            <a:r>
              <a:rPr lang="fr-FR" sz="5600" dirty="0">
                <a:latin typeface="Helvetica" pitchFamily="2" charset="0"/>
              </a:rPr>
              <a:t>Directive 2011/62/UE du 8 juin 2011 : </a:t>
            </a:r>
          </a:p>
          <a:p>
            <a:pPr marL="342900" indent="-342900" algn="just">
              <a:lnSpc>
                <a:spcPct val="120000"/>
              </a:lnSpc>
              <a:spcBef>
                <a:spcPts val="0"/>
              </a:spcBef>
              <a:buClr>
                <a:srgbClr val="3A946D"/>
              </a:buClr>
              <a:buFont typeface="Arial" panose="020B0604020202020204" pitchFamily="34" charset="0"/>
              <a:buChar char="•"/>
            </a:pPr>
            <a:endParaRPr lang="fr-FR" sz="5600" dirty="0">
              <a:latin typeface="Helvetica" pitchFamily="2" charset="0"/>
            </a:endParaRPr>
          </a:p>
          <a:p>
            <a:pPr marL="800100" lvl="1" indent="-342900" algn="just">
              <a:lnSpc>
                <a:spcPct val="120000"/>
              </a:lnSpc>
              <a:spcBef>
                <a:spcPts val="0"/>
              </a:spcBef>
              <a:buClr>
                <a:srgbClr val="3A946D"/>
              </a:buClr>
              <a:buFont typeface="Arial" panose="020B0604020202020204" pitchFamily="34" charset="0"/>
              <a:buChar char="•"/>
            </a:pPr>
            <a:r>
              <a:rPr lang="fr-FR" sz="5600" dirty="0">
                <a:latin typeface="Helvetica" pitchFamily="2" charset="0"/>
              </a:rPr>
              <a:t>art. 1, a), 3 bis : substance active = produit une </a:t>
            </a:r>
            <a:r>
              <a:rPr lang="fr-FR" sz="5600" b="1" dirty="0">
                <a:latin typeface="Helvetica" pitchFamily="2" charset="0"/>
              </a:rPr>
              <a:t>action pharmacologique, immunologique ou métabolique propre. </a:t>
            </a:r>
          </a:p>
          <a:p>
            <a:pPr marL="800100" lvl="1" indent="-342900" algn="just">
              <a:lnSpc>
                <a:spcPct val="120000"/>
              </a:lnSpc>
              <a:spcBef>
                <a:spcPts val="0"/>
              </a:spcBef>
              <a:buClr>
                <a:srgbClr val="3A946D"/>
              </a:buClr>
              <a:buFont typeface="Arial" panose="020B0604020202020204" pitchFamily="34" charset="0"/>
              <a:buChar char="•"/>
            </a:pPr>
            <a:endParaRPr lang="fr-FR" sz="5600" dirty="0">
              <a:latin typeface="Helvetica" pitchFamily="2" charset="0"/>
            </a:endParaRPr>
          </a:p>
          <a:p>
            <a:pPr marL="800100" lvl="1" indent="-342900" algn="just">
              <a:lnSpc>
                <a:spcPct val="120000"/>
              </a:lnSpc>
              <a:spcBef>
                <a:spcPts val="0"/>
              </a:spcBef>
              <a:buClr>
                <a:srgbClr val="3A946D"/>
              </a:buClr>
              <a:buFont typeface="Arial" panose="020B0604020202020204" pitchFamily="34" charset="0"/>
              <a:buChar char="•"/>
            </a:pPr>
            <a:r>
              <a:rPr lang="fr-FR" sz="5600" dirty="0">
                <a:latin typeface="Helvetica" pitchFamily="2" charset="0"/>
              </a:rPr>
              <a:t>Point 3 ter art 1 : excipient = « tout composant d’un médicament, autre qu’une substance active et les matériaux d’emballage ».</a:t>
            </a:r>
          </a:p>
          <a:p>
            <a:pPr lvl="0" algn="just">
              <a:lnSpc>
                <a:spcPct val="120000"/>
              </a:lnSpc>
              <a:spcBef>
                <a:spcPts val="0"/>
              </a:spcBef>
              <a:buClr>
                <a:srgbClr val="3A946D"/>
              </a:buClr>
            </a:pPr>
            <a:endParaRPr lang="fr-FR" sz="5600" dirty="0">
              <a:latin typeface="Helvetica" pitchFamily="2" charset="0"/>
            </a:endParaRPr>
          </a:p>
          <a:p>
            <a:pPr marL="342900" indent="-342900" algn="just">
              <a:lnSpc>
                <a:spcPct val="120000"/>
              </a:lnSpc>
              <a:spcBef>
                <a:spcPts val="0"/>
              </a:spcBef>
              <a:buClr>
                <a:srgbClr val="3A946D"/>
              </a:buClr>
              <a:buFont typeface="Arial" panose="020B0604020202020204" pitchFamily="34" charset="0"/>
              <a:buChar char="•"/>
            </a:pPr>
            <a:r>
              <a:rPr lang="fr-FR" sz="5600" dirty="0">
                <a:latin typeface="Helvetica" pitchFamily="2" charset="0"/>
              </a:rPr>
              <a:t>Combinaison Rituximab  + Hyaluronidase humaine recombinante ≠ combinaison de principes actifs </a:t>
            </a:r>
          </a:p>
          <a:p>
            <a:pPr lvl="0" algn="just">
              <a:lnSpc>
                <a:spcPct val="120000"/>
              </a:lnSpc>
              <a:spcBef>
                <a:spcPts val="0"/>
              </a:spcBef>
              <a:buClr>
                <a:srgbClr val="3A946D"/>
              </a:buClr>
            </a:pPr>
            <a:endParaRPr lang="fr-FR" sz="5600" dirty="0">
              <a:latin typeface="Helvetica" pitchFamily="2" charset="0"/>
            </a:endParaRPr>
          </a:p>
          <a:p>
            <a:pPr marL="342900" lvl="0" indent="-342900" algn="just">
              <a:lnSpc>
                <a:spcPct val="120000"/>
              </a:lnSpc>
              <a:spcBef>
                <a:spcPts val="0"/>
              </a:spcBef>
              <a:buClr>
                <a:srgbClr val="3A946D"/>
              </a:buClr>
              <a:buFont typeface="Arial" panose="020B0604020202020204" pitchFamily="34" charset="0"/>
              <a:buChar char="•"/>
            </a:pPr>
            <a:r>
              <a:rPr lang="fr-FR" sz="5600" dirty="0">
                <a:latin typeface="Helvetica" pitchFamily="2" charset="0"/>
              </a:rPr>
              <a:t>Rituximab a déjà fait l’objet de deux AMM antérieures</a:t>
            </a:r>
          </a:p>
          <a:p>
            <a:pPr marL="342900" indent="-342900">
              <a:lnSpc>
                <a:spcPct val="120000"/>
              </a:lnSpc>
              <a:spcBef>
                <a:spcPts val="0"/>
              </a:spcBef>
              <a:buFont typeface="Arial" panose="020B0604020202020204" pitchFamily="34" charset="0"/>
              <a:buChar char="•"/>
            </a:pPr>
            <a:endParaRPr lang="fr-FR" sz="5600" dirty="0">
              <a:latin typeface="Helvetica" pitchFamily="2" charset="0"/>
            </a:endParaRPr>
          </a:p>
          <a:p>
            <a:pPr>
              <a:lnSpc>
                <a:spcPct val="120000"/>
              </a:lnSpc>
              <a:spcBef>
                <a:spcPts val="0"/>
              </a:spcBef>
            </a:pPr>
            <a:endParaRPr lang="fr-FR" sz="5600" dirty="0">
              <a:latin typeface="Helvetica" pitchFamily="2" charset="0"/>
            </a:endParaRPr>
          </a:p>
          <a:p>
            <a:pPr marL="342900" indent="-342900">
              <a:lnSpc>
                <a:spcPct val="120000"/>
              </a:lnSpc>
              <a:spcBef>
                <a:spcPts val="0"/>
              </a:spcBef>
              <a:buClr>
                <a:srgbClr val="3A946D"/>
              </a:buClr>
              <a:buFont typeface="Wingdings" pitchFamily="2" charset="2"/>
              <a:buChar char="è"/>
            </a:pPr>
            <a:r>
              <a:rPr lang="fr-FR" sz="5600" dirty="0">
                <a:latin typeface="Helvetica" pitchFamily="2" charset="0"/>
              </a:rPr>
              <a:t>l’AMM invoquée n’est pas la première pour ce produit.</a:t>
            </a:r>
            <a:endParaRPr lang="fr-FR" sz="5600" b="1">
              <a:latin typeface="Helvetica" pitchFamily="2" charset="0"/>
            </a:endParaRPr>
          </a:p>
          <a:p>
            <a:endParaRPr lang="fr-FR" b="1"/>
          </a:p>
        </p:txBody>
      </p:sp>
      <p:sp>
        <p:nvSpPr>
          <p:cNvPr id="5" name="Espace réservé du numéro de diapositive 4">
            <a:extLst>
              <a:ext uri="{FF2B5EF4-FFF2-40B4-BE49-F238E27FC236}">
                <a16:creationId xmlns:a16="http://schemas.microsoft.com/office/drawing/2014/main" id="{A8AA0C25-F5D9-314B-A7CC-ECF752283376}"/>
              </a:ext>
            </a:extLst>
          </p:cNvPr>
          <p:cNvSpPr>
            <a:spLocks noGrp="1"/>
          </p:cNvSpPr>
          <p:nvPr>
            <p:ph type="sldNum" sz="quarter" idx="12"/>
          </p:nvPr>
        </p:nvSpPr>
        <p:spPr>
          <a:xfrm>
            <a:off x="9186041" y="6379999"/>
            <a:ext cx="2743200" cy="365125"/>
          </a:xfrm>
        </p:spPr>
        <p:txBody>
          <a:bodyPr/>
          <a:lstStyle/>
          <a:p>
            <a:fld id="{B4FF07C7-C679-D742-B653-F9FBC5EA3604}" type="slidenum">
              <a:rPr lang="fr-FR" smtClean="0"/>
              <a:t>36</a:t>
            </a:fld>
            <a:endParaRPr lang="fr-FR" dirty="0"/>
          </a:p>
        </p:txBody>
      </p:sp>
      <p:sp>
        <p:nvSpPr>
          <p:cNvPr id="4" name="Espace réservé du pied de page 3">
            <a:extLst>
              <a:ext uri="{FF2B5EF4-FFF2-40B4-BE49-F238E27FC236}">
                <a16:creationId xmlns:a16="http://schemas.microsoft.com/office/drawing/2014/main" id="{18640BB3-B936-8C4A-8A9B-8E21DF8768BD}"/>
              </a:ext>
            </a:extLst>
          </p:cNvPr>
          <p:cNvSpPr>
            <a:spLocks noGrp="1"/>
          </p:cNvSpPr>
          <p:nvPr>
            <p:ph type="ftr" sz="quarter" idx="11"/>
          </p:nvPr>
        </p:nvSpPr>
        <p:spPr/>
        <p:txBody>
          <a:bodyPr/>
          <a:lstStyle/>
          <a:p>
            <a:r>
              <a:rPr lang="fr-FR"/>
              <a:t>Elisabeth Berthet, Avocat associé, 7 juin 2022</a:t>
            </a:r>
          </a:p>
        </p:txBody>
      </p:sp>
    </p:spTree>
    <p:extLst>
      <p:ext uri="{BB962C8B-B14F-4D97-AF65-F5344CB8AC3E}">
        <p14:creationId xmlns:p14="http://schemas.microsoft.com/office/powerpoint/2010/main" val="55809029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01A0888-2804-6642-9211-0A54A4DDDDD1}"/>
              </a:ext>
            </a:extLst>
          </p:cNvPr>
          <p:cNvSpPr>
            <a:spLocks noGrp="1"/>
          </p:cNvSpPr>
          <p:nvPr>
            <p:ph type="ctrTitle"/>
          </p:nvPr>
        </p:nvSpPr>
        <p:spPr>
          <a:xfrm>
            <a:off x="1306286" y="482321"/>
            <a:ext cx="9361714" cy="3027642"/>
          </a:xfrm>
        </p:spPr>
        <p:txBody>
          <a:bodyPr>
            <a:normAutofit fontScale="90000"/>
          </a:bodyPr>
          <a:lstStyle/>
          <a:p>
            <a:pPr lvl="0" algn="just"/>
            <a:br>
              <a:rPr lang="fr-FR" sz="2200" dirty="0"/>
            </a:br>
            <a:br>
              <a:rPr lang="fr-FR" sz="2200" dirty="0"/>
            </a:br>
            <a:br>
              <a:rPr lang="fr-FR" sz="2200" dirty="0"/>
            </a:br>
            <a:br>
              <a:rPr lang="fr-FR" sz="2200" dirty="0"/>
            </a:br>
            <a:br>
              <a:rPr lang="fr-FR" sz="2200" dirty="0"/>
            </a:br>
            <a:br>
              <a:rPr lang="en-GB" altLang="fr-FR" sz="2200" dirty="0"/>
            </a:br>
            <a:br>
              <a:rPr lang="en-GB" altLang="fr-FR" sz="2200" dirty="0"/>
            </a:br>
            <a:br>
              <a:rPr lang="en-GB" altLang="fr-FR" sz="2200" dirty="0"/>
            </a:br>
            <a:br>
              <a:rPr lang="fr-FR" sz="2200" dirty="0"/>
            </a:br>
            <a:br>
              <a:rPr lang="fr-FR" i="1" dirty="0"/>
            </a:br>
            <a:br>
              <a:rPr lang="en-GB" altLang="fr-FR" sz="3600" b="1" dirty="0">
                <a:latin typeface="+mn-lt"/>
                <a:ea typeface="+mn-ea"/>
                <a:cs typeface="+mn-cs"/>
              </a:rPr>
            </a:br>
            <a:br>
              <a:rPr lang="en-GB" altLang="fr-FR" sz="3600" b="1" dirty="0">
                <a:latin typeface="+mn-lt"/>
                <a:ea typeface="+mn-ea"/>
                <a:cs typeface="+mn-cs"/>
              </a:rPr>
            </a:br>
            <a:br>
              <a:rPr lang="fr-FR" dirty="0"/>
            </a:br>
            <a:endParaRPr lang="fr-FR" dirty="0"/>
          </a:p>
        </p:txBody>
      </p:sp>
      <p:sp>
        <p:nvSpPr>
          <p:cNvPr id="3" name="Sous-titre 2">
            <a:extLst>
              <a:ext uri="{FF2B5EF4-FFF2-40B4-BE49-F238E27FC236}">
                <a16:creationId xmlns:a16="http://schemas.microsoft.com/office/drawing/2014/main" id="{A1150C22-F6BF-5F4C-835D-76C520297C96}"/>
              </a:ext>
            </a:extLst>
          </p:cNvPr>
          <p:cNvSpPr>
            <a:spLocks noGrp="1"/>
          </p:cNvSpPr>
          <p:nvPr>
            <p:ph type="subTitle" idx="1"/>
          </p:nvPr>
        </p:nvSpPr>
        <p:spPr>
          <a:xfrm>
            <a:off x="1306287" y="390418"/>
            <a:ext cx="9361714" cy="5527497"/>
          </a:xfrm>
        </p:spPr>
        <p:txBody>
          <a:bodyPr>
            <a:normAutofit fontScale="25000" lnSpcReduction="20000"/>
          </a:bodyPr>
          <a:lstStyle/>
          <a:p>
            <a:r>
              <a:rPr lang="fr-FR" sz="6400" b="1">
                <a:solidFill>
                  <a:srgbClr val="0A9872"/>
                </a:solidFill>
              </a:rPr>
              <a:t>Quelle 1ere AMM depuis le Brexit ?</a:t>
            </a:r>
          </a:p>
          <a:p>
            <a:pPr algn="just"/>
            <a:r>
              <a:rPr lang="fr-FR" sz="6400"/>
              <a:t>Royaume-Uni (RU) :</a:t>
            </a:r>
          </a:p>
          <a:p>
            <a:pPr marL="449263" indent="-449263" algn="just">
              <a:buFont typeface="Arial" panose="020B0604020202020204" pitchFamily="34" charset="0"/>
              <a:buChar char="•"/>
            </a:pPr>
            <a:r>
              <a:rPr lang="fr-FR" sz="6400"/>
              <a:t>Grande-Bretagne (GB) : Angleterre, Pays de Galles et Écosse `</a:t>
            </a:r>
          </a:p>
          <a:p>
            <a:pPr marL="449263" indent="-449263" algn="just">
              <a:buFont typeface="Arial" panose="020B0604020202020204" pitchFamily="34" charset="0"/>
              <a:buChar char="•"/>
            </a:pPr>
            <a:r>
              <a:rPr lang="fr-FR" sz="6400"/>
              <a:t>Irlande du Nord  (IN)</a:t>
            </a:r>
          </a:p>
          <a:p>
            <a:pPr algn="just"/>
            <a:endParaRPr lang="fr-FR" sz="6400"/>
          </a:p>
          <a:p>
            <a:pPr algn="just"/>
            <a:r>
              <a:rPr lang="fr-FR" sz="6400"/>
              <a:t>RU a quitté UE le 31 janvier 2020 - fin période transitoire : 31 décembre 2020</a:t>
            </a:r>
          </a:p>
          <a:p>
            <a:pPr algn="just"/>
            <a:endParaRPr lang="fr-FR" sz="6400"/>
          </a:p>
          <a:p>
            <a:pPr algn="just"/>
            <a:r>
              <a:rPr lang="fr-FR" sz="6400"/>
              <a:t>MAIS : protocole sur Irlande et IN : IN considérée comme EM de l’UE, soumise au droit communautaire </a:t>
            </a:r>
          </a:p>
          <a:p>
            <a:pPr algn="just"/>
            <a:endParaRPr lang="fr-FR" sz="6400"/>
          </a:p>
          <a:p>
            <a:pPr algn="just"/>
            <a:r>
              <a:rPr lang="fr-FR" sz="6400"/>
              <a:t>Depuis 1</a:t>
            </a:r>
            <a:r>
              <a:rPr lang="fr-FR" sz="6400" baseline="30000"/>
              <a:t>er</a:t>
            </a:r>
            <a:r>
              <a:rPr lang="fr-FR" sz="6400"/>
              <a:t> janvier 2021 : plusieurs types d’AMM au Royaume-Uni :</a:t>
            </a:r>
          </a:p>
          <a:p>
            <a:pPr algn="just"/>
            <a:endParaRPr lang="fr-FR" sz="6400"/>
          </a:p>
          <a:p>
            <a:pPr marL="857250" indent="-857250" algn="just">
              <a:buFont typeface="Arial" panose="020B0604020202020204" pitchFamily="34" charset="0"/>
              <a:buChar char="•"/>
            </a:pPr>
            <a:r>
              <a:rPr lang="fr-FR" sz="6400"/>
              <a:t>AMM délivrées par EMA : </a:t>
            </a:r>
          </a:p>
          <a:p>
            <a:pPr marL="866775" lvl="1" indent="-409575" algn="just">
              <a:buFont typeface="Arial" panose="020B0604020202020204" pitchFamily="34" charset="0"/>
              <a:buChar char="•"/>
            </a:pPr>
            <a:r>
              <a:rPr lang="fr-FR" sz="6000" u="sng"/>
              <a:t>avant le 1er janvier 2021</a:t>
            </a:r>
            <a:r>
              <a:rPr lang="fr-FR" sz="6000"/>
              <a:t>, converties par le MHRA en AMM nationales et valables dans tout le RU </a:t>
            </a:r>
            <a:endParaRPr lang="fr-FR" sz="6000" strike="sngStrike">
              <a:highlight>
                <a:srgbClr val="00FF00"/>
              </a:highlight>
            </a:endParaRPr>
          </a:p>
          <a:p>
            <a:pPr marL="866775" lvl="1" indent="-409575" algn="just">
              <a:buFont typeface="Arial" panose="020B0604020202020204" pitchFamily="34" charset="0"/>
              <a:buChar char="•"/>
            </a:pPr>
            <a:r>
              <a:rPr lang="fr-FR" sz="6000" u="sng"/>
              <a:t>depuis le 1er janvier 2021,</a:t>
            </a:r>
            <a:r>
              <a:rPr lang="fr-FR" sz="6000"/>
              <a:t> valables uniquement pour IN</a:t>
            </a:r>
          </a:p>
          <a:p>
            <a:pPr lvl="1" algn="just"/>
            <a:endParaRPr lang="fr-FR" sz="6000"/>
          </a:p>
          <a:p>
            <a:pPr marL="409575" lvl="1" indent="-409575" algn="just">
              <a:spcBef>
                <a:spcPts val="1000"/>
              </a:spcBef>
              <a:buFont typeface="Arial" panose="020B0604020202020204" pitchFamily="34" charset="0"/>
              <a:buChar char="•"/>
            </a:pPr>
            <a:r>
              <a:rPr lang="fr-FR" sz="6400"/>
              <a:t>AMM délivrées par MHRA : </a:t>
            </a:r>
            <a:endParaRPr lang="fr-FR" sz="6000"/>
          </a:p>
          <a:p>
            <a:pPr marL="866775" lvl="1" indent="-409575" algn="just">
              <a:buFont typeface="Arial" panose="020B0604020202020204" pitchFamily="34" charset="0"/>
              <a:buChar char="•"/>
            </a:pPr>
            <a:r>
              <a:rPr lang="fr-FR" sz="6000"/>
              <a:t>AMM « NI », valables IN, conforme au droit de l’Union</a:t>
            </a:r>
          </a:p>
          <a:p>
            <a:pPr marL="866775" lvl="1" indent="-409575" algn="just">
              <a:buFont typeface="Arial" panose="020B0604020202020204" pitchFamily="34" charset="0"/>
              <a:buChar char="•"/>
            </a:pPr>
            <a:r>
              <a:rPr lang="fr-FR" sz="6000"/>
              <a:t>AMM « UK », valables RU, conforme au droit de l’Union + britannique</a:t>
            </a:r>
          </a:p>
          <a:p>
            <a:pPr marL="866775" lvl="1" indent="-409575" algn="just">
              <a:buFont typeface="Arial" panose="020B0604020202020204" pitchFamily="34" charset="0"/>
              <a:buChar char="•"/>
            </a:pPr>
            <a:r>
              <a:rPr lang="fr-FR" sz="6000"/>
              <a:t>AMM « GB », valables en GB, conforme au droit britannique</a:t>
            </a:r>
          </a:p>
          <a:p>
            <a:endParaRPr lang="fr-FR" b="1"/>
          </a:p>
        </p:txBody>
      </p:sp>
      <p:sp>
        <p:nvSpPr>
          <p:cNvPr id="5" name="Espace réservé du numéro de diapositive 4">
            <a:extLst>
              <a:ext uri="{FF2B5EF4-FFF2-40B4-BE49-F238E27FC236}">
                <a16:creationId xmlns:a16="http://schemas.microsoft.com/office/drawing/2014/main" id="{A8AA0C25-F5D9-314B-A7CC-ECF752283376}"/>
              </a:ext>
            </a:extLst>
          </p:cNvPr>
          <p:cNvSpPr>
            <a:spLocks noGrp="1"/>
          </p:cNvSpPr>
          <p:nvPr>
            <p:ph type="sldNum" sz="quarter" idx="12"/>
          </p:nvPr>
        </p:nvSpPr>
        <p:spPr>
          <a:xfrm>
            <a:off x="9186041" y="6379999"/>
            <a:ext cx="2743200" cy="365125"/>
          </a:xfrm>
        </p:spPr>
        <p:txBody>
          <a:bodyPr/>
          <a:lstStyle/>
          <a:p>
            <a:fld id="{B4FF07C7-C679-D742-B653-F9FBC5EA3604}" type="slidenum">
              <a:rPr lang="fr-FR" smtClean="0"/>
              <a:t>37</a:t>
            </a:fld>
            <a:endParaRPr lang="fr-FR" dirty="0"/>
          </a:p>
        </p:txBody>
      </p:sp>
      <p:sp>
        <p:nvSpPr>
          <p:cNvPr id="4" name="Espace réservé du pied de page 3">
            <a:extLst>
              <a:ext uri="{FF2B5EF4-FFF2-40B4-BE49-F238E27FC236}">
                <a16:creationId xmlns:a16="http://schemas.microsoft.com/office/drawing/2014/main" id="{5D6A620B-A023-9840-8247-F30032519C35}"/>
              </a:ext>
            </a:extLst>
          </p:cNvPr>
          <p:cNvSpPr>
            <a:spLocks noGrp="1"/>
          </p:cNvSpPr>
          <p:nvPr>
            <p:ph type="ftr" sz="quarter" idx="11"/>
          </p:nvPr>
        </p:nvSpPr>
        <p:spPr/>
        <p:txBody>
          <a:bodyPr/>
          <a:lstStyle/>
          <a:p>
            <a:r>
              <a:rPr lang="fr-FR"/>
              <a:t>Elisabeth Berthet, Avocat associé, 7 juin 2022</a:t>
            </a:r>
          </a:p>
        </p:txBody>
      </p:sp>
    </p:spTree>
    <p:extLst>
      <p:ext uri="{BB962C8B-B14F-4D97-AF65-F5344CB8AC3E}">
        <p14:creationId xmlns:p14="http://schemas.microsoft.com/office/powerpoint/2010/main" val="363955953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01A0888-2804-6642-9211-0A54A4DDDDD1}"/>
              </a:ext>
            </a:extLst>
          </p:cNvPr>
          <p:cNvSpPr>
            <a:spLocks noGrp="1"/>
          </p:cNvSpPr>
          <p:nvPr>
            <p:ph type="ctrTitle"/>
          </p:nvPr>
        </p:nvSpPr>
        <p:spPr>
          <a:xfrm>
            <a:off x="1306286" y="482321"/>
            <a:ext cx="9361714" cy="3027642"/>
          </a:xfrm>
        </p:spPr>
        <p:txBody>
          <a:bodyPr>
            <a:normAutofit fontScale="90000"/>
          </a:bodyPr>
          <a:lstStyle/>
          <a:p>
            <a:pPr lvl="0" algn="just"/>
            <a:br>
              <a:rPr lang="fr-FR" sz="2200" dirty="0"/>
            </a:br>
            <a:br>
              <a:rPr lang="fr-FR" sz="2200" dirty="0"/>
            </a:br>
            <a:br>
              <a:rPr lang="fr-FR" sz="2200" dirty="0"/>
            </a:br>
            <a:br>
              <a:rPr lang="fr-FR" sz="2200" dirty="0"/>
            </a:br>
            <a:br>
              <a:rPr lang="fr-FR" sz="2200" dirty="0"/>
            </a:br>
            <a:br>
              <a:rPr lang="en-GB" altLang="fr-FR" sz="2200" dirty="0"/>
            </a:br>
            <a:br>
              <a:rPr lang="en-GB" altLang="fr-FR" sz="2200" dirty="0"/>
            </a:br>
            <a:br>
              <a:rPr lang="en-GB" altLang="fr-FR" sz="2200" dirty="0"/>
            </a:br>
            <a:br>
              <a:rPr lang="fr-FR" sz="2200" dirty="0"/>
            </a:br>
            <a:br>
              <a:rPr lang="fr-FR" i="1" dirty="0"/>
            </a:br>
            <a:br>
              <a:rPr lang="en-GB" altLang="fr-FR" sz="3600" b="1" dirty="0">
                <a:latin typeface="+mn-lt"/>
                <a:ea typeface="+mn-ea"/>
                <a:cs typeface="+mn-cs"/>
              </a:rPr>
            </a:br>
            <a:br>
              <a:rPr lang="en-GB" altLang="fr-FR" sz="3600" b="1" dirty="0">
                <a:latin typeface="+mn-lt"/>
                <a:ea typeface="+mn-ea"/>
                <a:cs typeface="+mn-cs"/>
              </a:rPr>
            </a:br>
            <a:br>
              <a:rPr lang="fr-FR" dirty="0"/>
            </a:br>
            <a:endParaRPr lang="fr-FR" dirty="0"/>
          </a:p>
        </p:txBody>
      </p:sp>
      <p:sp>
        <p:nvSpPr>
          <p:cNvPr id="3" name="Sous-titre 2">
            <a:extLst>
              <a:ext uri="{FF2B5EF4-FFF2-40B4-BE49-F238E27FC236}">
                <a16:creationId xmlns:a16="http://schemas.microsoft.com/office/drawing/2014/main" id="{A1150C22-F6BF-5F4C-835D-76C520297C96}"/>
              </a:ext>
            </a:extLst>
          </p:cNvPr>
          <p:cNvSpPr>
            <a:spLocks noGrp="1"/>
          </p:cNvSpPr>
          <p:nvPr>
            <p:ph type="subTitle" idx="1"/>
          </p:nvPr>
        </p:nvSpPr>
        <p:spPr>
          <a:xfrm>
            <a:off x="1397285" y="678095"/>
            <a:ext cx="9270715" cy="5239820"/>
          </a:xfrm>
        </p:spPr>
        <p:txBody>
          <a:bodyPr>
            <a:normAutofit fontScale="70000" lnSpcReduction="20000"/>
          </a:bodyPr>
          <a:lstStyle/>
          <a:p>
            <a:pPr>
              <a:lnSpc>
                <a:spcPct val="120000"/>
              </a:lnSpc>
              <a:spcBef>
                <a:spcPts val="0"/>
              </a:spcBef>
            </a:pPr>
            <a:r>
              <a:rPr lang="fr-FR" b="1"/>
              <a:t>Quelle AMM = 1ere AMM au sens du règlement ? </a:t>
            </a:r>
          </a:p>
          <a:p>
            <a:pPr algn="just">
              <a:lnSpc>
                <a:spcPct val="120000"/>
              </a:lnSpc>
              <a:spcBef>
                <a:spcPts val="0"/>
              </a:spcBef>
            </a:pPr>
            <a:endParaRPr lang="fr-FR"/>
          </a:p>
          <a:p>
            <a:pPr algn="just">
              <a:lnSpc>
                <a:spcPct val="120000"/>
              </a:lnSpc>
              <a:spcBef>
                <a:spcPts val="0"/>
              </a:spcBef>
            </a:pPr>
            <a:r>
              <a:rPr lang="fr-FR" u="sng"/>
              <a:t>AMM délivrées / converties jusqu’au 31 décembre 2020 </a:t>
            </a:r>
            <a:r>
              <a:rPr lang="fr-FR"/>
              <a:t>: AMM nationales RU + AMM EMA converties en nationales = OUI</a:t>
            </a:r>
          </a:p>
          <a:p>
            <a:pPr algn="just">
              <a:lnSpc>
                <a:spcPct val="120000"/>
              </a:lnSpc>
              <a:spcBef>
                <a:spcPts val="0"/>
              </a:spcBef>
            </a:pPr>
            <a:endParaRPr lang="fr-FR"/>
          </a:p>
          <a:p>
            <a:pPr algn="just">
              <a:lnSpc>
                <a:spcPct val="120000"/>
              </a:lnSpc>
              <a:spcBef>
                <a:spcPts val="0"/>
              </a:spcBef>
            </a:pPr>
            <a:r>
              <a:rPr lang="fr-FR" u="sng"/>
              <a:t>AMM délivrées à partir du 1</a:t>
            </a:r>
            <a:r>
              <a:rPr lang="fr-FR" u="sng" baseline="30000"/>
              <a:t>er</a:t>
            </a:r>
            <a:r>
              <a:rPr lang="fr-FR" u="sng"/>
              <a:t> janvier 2021 : </a:t>
            </a:r>
          </a:p>
          <a:p>
            <a:pPr algn="just">
              <a:lnSpc>
                <a:spcPct val="120000"/>
              </a:lnSpc>
              <a:spcBef>
                <a:spcPts val="0"/>
              </a:spcBef>
            </a:pPr>
            <a:endParaRPr lang="fr-FR"/>
          </a:p>
          <a:p>
            <a:pPr marL="342900" indent="-342900" algn="just">
              <a:lnSpc>
                <a:spcPct val="120000"/>
              </a:lnSpc>
              <a:spcBef>
                <a:spcPts val="0"/>
              </a:spcBef>
              <a:buFont typeface="Arial" panose="020B0604020202020204" pitchFamily="34" charset="0"/>
              <a:buChar char="•"/>
            </a:pPr>
            <a:r>
              <a:rPr lang="fr-FR"/>
              <a:t>par EMA en IN = OUI</a:t>
            </a:r>
          </a:p>
          <a:p>
            <a:pPr algn="just">
              <a:lnSpc>
                <a:spcPct val="120000"/>
              </a:lnSpc>
              <a:spcBef>
                <a:spcPts val="0"/>
              </a:spcBef>
            </a:pPr>
            <a:endParaRPr lang="fr-FR"/>
          </a:p>
          <a:p>
            <a:pPr marL="342900" indent="-342900" algn="just">
              <a:lnSpc>
                <a:spcPct val="120000"/>
              </a:lnSpc>
              <a:spcBef>
                <a:spcPts val="0"/>
              </a:spcBef>
              <a:buFont typeface="Arial" panose="020B0604020202020204" pitchFamily="34" charset="0"/>
              <a:buChar char="•"/>
            </a:pPr>
            <a:r>
              <a:rPr lang="fr-FR"/>
              <a:t>par MHRA si couvre IN = OUI</a:t>
            </a:r>
          </a:p>
          <a:p>
            <a:pPr algn="just">
              <a:lnSpc>
                <a:spcPct val="120000"/>
              </a:lnSpc>
              <a:spcBef>
                <a:spcPts val="0"/>
              </a:spcBef>
            </a:pPr>
            <a:endParaRPr lang="fr-FR"/>
          </a:p>
          <a:p>
            <a:pPr algn="just">
              <a:lnSpc>
                <a:spcPct val="120000"/>
              </a:lnSpc>
              <a:spcBef>
                <a:spcPts val="0"/>
              </a:spcBef>
            </a:pPr>
            <a:br>
              <a:rPr lang="fr-FR" dirty="0"/>
            </a:br>
            <a:r>
              <a:rPr lang="fr-FR"/>
              <a:t>17 décembre 2021 : règles de la Commission européenne en vue de garantir la continuité de l’approvisionnement en médicaments de IN par GB.</a:t>
            </a:r>
          </a:p>
          <a:p>
            <a:pPr algn="just">
              <a:lnSpc>
                <a:spcPct val="120000"/>
              </a:lnSpc>
              <a:spcBef>
                <a:spcPts val="0"/>
              </a:spcBef>
            </a:pPr>
            <a:endParaRPr lang="fr-FR"/>
          </a:p>
          <a:p>
            <a:pPr algn="just">
              <a:lnSpc>
                <a:spcPct val="120000"/>
              </a:lnSpc>
              <a:spcBef>
                <a:spcPts val="0"/>
              </a:spcBef>
            </a:pPr>
            <a:r>
              <a:rPr lang="fr-FR"/>
              <a:t>Tout nouveau médicament autorisé au RU sera distribué en IN jusqu'à ce que l’AMM correspondante soit également délivrée dans l’UE = AMM temporaires (cessent lorsque AMM EU).</a:t>
            </a:r>
          </a:p>
          <a:p>
            <a:pPr algn="just">
              <a:lnSpc>
                <a:spcPct val="120000"/>
              </a:lnSpc>
              <a:spcBef>
                <a:spcPts val="0"/>
              </a:spcBef>
            </a:pPr>
            <a:endParaRPr lang="fr-FR"/>
          </a:p>
          <a:p>
            <a:pPr algn="just">
              <a:lnSpc>
                <a:spcPct val="120000"/>
              </a:lnSpc>
              <a:spcBef>
                <a:spcPts val="0"/>
              </a:spcBef>
            </a:pPr>
            <a:r>
              <a:rPr lang="fr-FR"/>
              <a:t>AMM IN temporaire = 1ere AMM ?</a:t>
            </a:r>
            <a:endParaRPr lang="fr-FR" b="1"/>
          </a:p>
        </p:txBody>
      </p:sp>
      <p:sp>
        <p:nvSpPr>
          <p:cNvPr id="5" name="Espace réservé du numéro de diapositive 4">
            <a:extLst>
              <a:ext uri="{FF2B5EF4-FFF2-40B4-BE49-F238E27FC236}">
                <a16:creationId xmlns:a16="http://schemas.microsoft.com/office/drawing/2014/main" id="{A8AA0C25-F5D9-314B-A7CC-ECF752283376}"/>
              </a:ext>
            </a:extLst>
          </p:cNvPr>
          <p:cNvSpPr>
            <a:spLocks noGrp="1"/>
          </p:cNvSpPr>
          <p:nvPr>
            <p:ph type="sldNum" sz="quarter" idx="12"/>
          </p:nvPr>
        </p:nvSpPr>
        <p:spPr>
          <a:xfrm>
            <a:off x="9186041" y="6379999"/>
            <a:ext cx="2743200" cy="365125"/>
          </a:xfrm>
        </p:spPr>
        <p:txBody>
          <a:bodyPr/>
          <a:lstStyle/>
          <a:p>
            <a:fld id="{B4FF07C7-C679-D742-B653-F9FBC5EA3604}" type="slidenum">
              <a:rPr lang="fr-FR" smtClean="0"/>
              <a:t>38</a:t>
            </a:fld>
            <a:endParaRPr lang="fr-FR" dirty="0"/>
          </a:p>
        </p:txBody>
      </p:sp>
      <p:sp>
        <p:nvSpPr>
          <p:cNvPr id="4" name="Espace réservé du pied de page 3">
            <a:extLst>
              <a:ext uri="{FF2B5EF4-FFF2-40B4-BE49-F238E27FC236}">
                <a16:creationId xmlns:a16="http://schemas.microsoft.com/office/drawing/2014/main" id="{07D7E00F-25CE-D548-8952-4BD2D6A16E29}"/>
              </a:ext>
            </a:extLst>
          </p:cNvPr>
          <p:cNvSpPr>
            <a:spLocks noGrp="1"/>
          </p:cNvSpPr>
          <p:nvPr>
            <p:ph type="ftr" sz="quarter" idx="11"/>
          </p:nvPr>
        </p:nvSpPr>
        <p:spPr/>
        <p:txBody>
          <a:bodyPr/>
          <a:lstStyle/>
          <a:p>
            <a:r>
              <a:rPr lang="fr-FR"/>
              <a:t>Elisabeth Berthet, Avocat associé, 7 juin 2022</a:t>
            </a:r>
          </a:p>
        </p:txBody>
      </p:sp>
    </p:spTree>
    <p:extLst>
      <p:ext uri="{BB962C8B-B14F-4D97-AF65-F5344CB8AC3E}">
        <p14:creationId xmlns:p14="http://schemas.microsoft.com/office/powerpoint/2010/main" val="345655337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01A0888-2804-6642-9211-0A54A4DDDDD1}"/>
              </a:ext>
            </a:extLst>
          </p:cNvPr>
          <p:cNvSpPr>
            <a:spLocks noGrp="1"/>
          </p:cNvSpPr>
          <p:nvPr>
            <p:ph type="ctrTitle"/>
          </p:nvPr>
        </p:nvSpPr>
        <p:spPr>
          <a:xfrm>
            <a:off x="1306286" y="482321"/>
            <a:ext cx="9361714" cy="3027642"/>
          </a:xfrm>
        </p:spPr>
        <p:txBody>
          <a:bodyPr>
            <a:normAutofit fontScale="90000"/>
          </a:bodyPr>
          <a:lstStyle/>
          <a:p>
            <a:pPr lvl="0" algn="just"/>
            <a:br>
              <a:rPr lang="fr-FR" sz="2200" dirty="0"/>
            </a:br>
            <a:br>
              <a:rPr lang="fr-FR" sz="2200" dirty="0"/>
            </a:br>
            <a:br>
              <a:rPr lang="fr-FR" sz="2200" dirty="0"/>
            </a:br>
            <a:br>
              <a:rPr lang="fr-FR" sz="2200" dirty="0"/>
            </a:br>
            <a:br>
              <a:rPr lang="fr-FR" sz="2200" dirty="0"/>
            </a:br>
            <a:br>
              <a:rPr lang="en-GB" altLang="fr-FR" sz="2200" dirty="0"/>
            </a:br>
            <a:br>
              <a:rPr lang="en-GB" altLang="fr-FR" sz="2200" dirty="0"/>
            </a:br>
            <a:br>
              <a:rPr lang="en-GB" altLang="fr-FR" sz="2200" dirty="0"/>
            </a:br>
            <a:br>
              <a:rPr lang="fr-FR" sz="2200" dirty="0"/>
            </a:br>
            <a:br>
              <a:rPr lang="fr-FR" i="1" dirty="0"/>
            </a:br>
            <a:br>
              <a:rPr lang="en-GB" altLang="fr-FR" sz="3600" b="1" dirty="0">
                <a:latin typeface="+mn-lt"/>
                <a:ea typeface="+mn-ea"/>
                <a:cs typeface="+mn-cs"/>
              </a:rPr>
            </a:br>
            <a:br>
              <a:rPr lang="en-GB" altLang="fr-FR" sz="3600" b="1" dirty="0">
                <a:latin typeface="+mn-lt"/>
                <a:ea typeface="+mn-ea"/>
                <a:cs typeface="+mn-cs"/>
              </a:rPr>
            </a:br>
            <a:br>
              <a:rPr lang="fr-FR" dirty="0"/>
            </a:br>
            <a:endParaRPr lang="fr-FR" dirty="0"/>
          </a:p>
        </p:txBody>
      </p:sp>
      <p:sp>
        <p:nvSpPr>
          <p:cNvPr id="3" name="Sous-titre 2">
            <a:extLst>
              <a:ext uri="{FF2B5EF4-FFF2-40B4-BE49-F238E27FC236}">
                <a16:creationId xmlns:a16="http://schemas.microsoft.com/office/drawing/2014/main" id="{A1150C22-F6BF-5F4C-835D-76C520297C96}"/>
              </a:ext>
            </a:extLst>
          </p:cNvPr>
          <p:cNvSpPr>
            <a:spLocks noGrp="1"/>
          </p:cNvSpPr>
          <p:nvPr>
            <p:ph type="subTitle" idx="1"/>
          </p:nvPr>
        </p:nvSpPr>
        <p:spPr>
          <a:xfrm>
            <a:off x="1397285" y="678095"/>
            <a:ext cx="9270715" cy="5239820"/>
          </a:xfrm>
        </p:spPr>
        <p:txBody>
          <a:bodyPr>
            <a:normAutofit/>
          </a:bodyPr>
          <a:lstStyle/>
          <a:p>
            <a:pPr>
              <a:lnSpc>
                <a:spcPct val="110000"/>
              </a:lnSpc>
              <a:spcBef>
                <a:spcPts val="0"/>
              </a:spcBef>
            </a:pPr>
            <a:br>
              <a:rPr lang="fr-FR" dirty="0">
                <a:solidFill>
                  <a:srgbClr val="0A9872"/>
                </a:solidFill>
              </a:rPr>
            </a:br>
            <a:endParaRPr lang="fr-FR" dirty="0">
              <a:solidFill>
                <a:srgbClr val="0A9872"/>
              </a:solidFill>
            </a:endParaRPr>
          </a:p>
          <a:p>
            <a:pPr>
              <a:lnSpc>
                <a:spcPct val="110000"/>
              </a:lnSpc>
              <a:spcBef>
                <a:spcPts val="0"/>
              </a:spcBef>
            </a:pPr>
            <a:endParaRPr lang="fr-FR" sz="2200" b="1" dirty="0">
              <a:solidFill>
                <a:srgbClr val="0A9872"/>
              </a:solidFill>
              <a:latin typeface="Helvetica" pitchFamily="2" charset="0"/>
            </a:endParaRPr>
          </a:p>
          <a:p>
            <a:pPr>
              <a:lnSpc>
                <a:spcPct val="110000"/>
              </a:lnSpc>
              <a:spcBef>
                <a:spcPts val="0"/>
              </a:spcBef>
            </a:pPr>
            <a:endParaRPr lang="fr-FR" sz="2200" b="1" dirty="0">
              <a:solidFill>
                <a:srgbClr val="0A9872"/>
              </a:solidFill>
              <a:latin typeface="Helvetica" pitchFamily="2" charset="0"/>
            </a:endParaRPr>
          </a:p>
          <a:p>
            <a:pPr>
              <a:lnSpc>
                <a:spcPct val="110000"/>
              </a:lnSpc>
              <a:spcBef>
                <a:spcPts val="0"/>
              </a:spcBef>
            </a:pPr>
            <a:endParaRPr lang="fr-FR" sz="2200" b="1" dirty="0">
              <a:solidFill>
                <a:srgbClr val="0A9872"/>
              </a:solidFill>
              <a:latin typeface="Helvetica" pitchFamily="2" charset="0"/>
            </a:endParaRPr>
          </a:p>
          <a:p>
            <a:pPr>
              <a:lnSpc>
                <a:spcPct val="110000"/>
              </a:lnSpc>
              <a:spcBef>
                <a:spcPts val="0"/>
              </a:spcBef>
            </a:pPr>
            <a:r>
              <a:rPr lang="fr-FR" sz="3200" b="1">
                <a:solidFill>
                  <a:srgbClr val="0A9872"/>
                </a:solidFill>
                <a:latin typeface="Helvetica" pitchFamily="2" charset="0"/>
              </a:rPr>
              <a:t>CCP et JUB</a:t>
            </a:r>
          </a:p>
          <a:p>
            <a:pPr algn="just">
              <a:lnSpc>
                <a:spcPct val="110000"/>
              </a:lnSpc>
              <a:spcBef>
                <a:spcPts val="0"/>
              </a:spcBef>
            </a:pPr>
            <a:endParaRPr lang="fr-FR" sz="2200">
              <a:latin typeface="Helvetica" pitchFamily="2" charset="0"/>
            </a:endParaRPr>
          </a:p>
          <a:p>
            <a:pPr algn="just"/>
            <a:endParaRPr lang="fr-FR"/>
          </a:p>
          <a:p>
            <a:pPr algn="just"/>
            <a:endParaRPr lang="fr-FR"/>
          </a:p>
          <a:p>
            <a:pPr algn="just"/>
            <a:endParaRPr lang="fr-FR"/>
          </a:p>
          <a:p>
            <a:endParaRPr lang="fr-FR" b="1"/>
          </a:p>
        </p:txBody>
      </p:sp>
      <p:sp>
        <p:nvSpPr>
          <p:cNvPr id="5" name="Espace réservé du numéro de diapositive 4">
            <a:extLst>
              <a:ext uri="{FF2B5EF4-FFF2-40B4-BE49-F238E27FC236}">
                <a16:creationId xmlns:a16="http://schemas.microsoft.com/office/drawing/2014/main" id="{A8AA0C25-F5D9-314B-A7CC-ECF752283376}"/>
              </a:ext>
            </a:extLst>
          </p:cNvPr>
          <p:cNvSpPr>
            <a:spLocks noGrp="1"/>
          </p:cNvSpPr>
          <p:nvPr>
            <p:ph type="sldNum" sz="quarter" idx="12"/>
          </p:nvPr>
        </p:nvSpPr>
        <p:spPr>
          <a:xfrm>
            <a:off x="9186041" y="6379999"/>
            <a:ext cx="2743200" cy="365125"/>
          </a:xfrm>
        </p:spPr>
        <p:txBody>
          <a:bodyPr/>
          <a:lstStyle/>
          <a:p>
            <a:fld id="{B4FF07C7-C679-D742-B653-F9FBC5EA3604}" type="slidenum">
              <a:rPr lang="fr-FR" smtClean="0"/>
              <a:t>39</a:t>
            </a:fld>
            <a:endParaRPr lang="fr-FR" dirty="0"/>
          </a:p>
        </p:txBody>
      </p:sp>
      <p:sp>
        <p:nvSpPr>
          <p:cNvPr id="4" name="Espace réservé du pied de page 3">
            <a:extLst>
              <a:ext uri="{FF2B5EF4-FFF2-40B4-BE49-F238E27FC236}">
                <a16:creationId xmlns:a16="http://schemas.microsoft.com/office/drawing/2014/main" id="{36260D02-BA0D-494E-863F-3CC787157155}"/>
              </a:ext>
            </a:extLst>
          </p:cNvPr>
          <p:cNvSpPr>
            <a:spLocks noGrp="1"/>
          </p:cNvSpPr>
          <p:nvPr>
            <p:ph type="ftr" sz="quarter" idx="11"/>
          </p:nvPr>
        </p:nvSpPr>
        <p:spPr/>
        <p:txBody>
          <a:bodyPr/>
          <a:lstStyle/>
          <a:p>
            <a:r>
              <a:rPr lang="fr-FR"/>
              <a:t>Elisabeth Berthet, Avocat associé, 7 juin 2022</a:t>
            </a:r>
          </a:p>
        </p:txBody>
      </p:sp>
    </p:spTree>
    <p:extLst>
      <p:ext uri="{BB962C8B-B14F-4D97-AF65-F5344CB8AC3E}">
        <p14:creationId xmlns:p14="http://schemas.microsoft.com/office/powerpoint/2010/main" val="14304229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01A0888-2804-6642-9211-0A54A4DDDDD1}"/>
              </a:ext>
            </a:extLst>
          </p:cNvPr>
          <p:cNvSpPr>
            <a:spLocks noGrp="1"/>
          </p:cNvSpPr>
          <p:nvPr>
            <p:ph type="ctrTitle"/>
          </p:nvPr>
        </p:nvSpPr>
        <p:spPr>
          <a:xfrm>
            <a:off x="1306286" y="482321"/>
            <a:ext cx="9361714" cy="3027642"/>
          </a:xfrm>
        </p:spPr>
        <p:txBody>
          <a:bodyPr>
            <a:normAutofit fontScale="90000"/>
          </a:bodyPr>
          <a:lstStyle/>
          <a:p>
            <a:pPr lvl="0" algn="just"/>
            <a:br>
              <a:rPr lang="fr-FR" sz="2200" dirty="0"/>
            </a:br>
            <a:br>
              <a:rPr lang="fr-FR" sz="2200" dirty="0"/>
            </a:br>
            <a:br>
              <a:rPr lang="fr-FR" sz="2200" dirty="0"/>
            </a:br>
            <a:br>
              <a:rPr lang="fr-FR" sz="2200" dirty="0"/>
            </a:br>
            <a:br>
              <a:rPr lang="fr-FR" sz="2200" dirty="0"/>
            </a:br>
            <a:br>
              <a:rPr lang="en-GB" altLang="fr-FR" sz="2200" dirty="0"/>
            </a:br>
            <a:br>
              <a:rPr lang="en-GB" altLang="fr-FR" sz="2200" dirty="0"/>
            </a:br>
            <a:br>
              <a:rPr lang="en-GB" altLang="fr-FR" sz="2200" dirty="0"/>
            </a:br>
            <a:br>
              <a:rPr lang="fr-FR" sz="2200" dirty="0"/>
            </a:br>
            <a:br>
              <a:rPr lang="fr-FR" i="1" dirty="0"/>
            </a:br>
            <a:br>
              <a:rPr lang="en-GB" altLang="fr-FR" sz="3600" b="1" dirty="0">
                <a:latin typeface="+mn-lt"/>
                <a:ea typeface="+mn-ea"/>
                <a:cs typeface="+mn-cs"/>
              </a:rPr>
            </a:br>
            <a:br>
              <a:rPr lang="en-GB" altLang="fr-FR" sz="3600" b="1" dirty="0">
                <a:latin typeface="+mn-lt"/>
                <a:ea typeface="+mn-ea"/>
                <a:cs typeface="+mn-cs"/>
              </a:rPr>
            </a:br>
            <a:br>
              <a:rPr lang="fr-FR" dirty="0"/>
            </a:br>
            <a:endParaRPr lang="fr-FR" dirty="0"/>
          </a:p>
        </p:txBody>
      </p:sp>
      <p:sp>
        <p:nvSpPr>
          <p:cNvPr id="3" name="Sous-titre 2">
            <a:extLst>
              <a:ext uri="{FF2B5EF4-FFF2-40B4-BE49-F238E27FC236}">
                <a16:creationId xmlns:a16="http://schemas.microsoft.com/office/drawing/2014/main" id="{A1150C22-F6BF-5F4C-835D-76C520297C96}"/>
              </a:ext>
            </a:extLst>
          </p:cNvPr>
          <p:cNvSpPr>
            <a:spLocks noGrp="1"/>
          </p:cNvSpPr>
          <p:nvPr>
            <p:ph type="subTitle" idx="1"/>
          </p:nvPr>
        </p:nvSpPr>
        <p:spPr>
          <a:xfrm>
            <a:off x="1400537" y="1296365"/>
            <a:ext cx="9267463" cy="3961435"/>
          </a:xfrm>
        </p:spPr>
        <p:txBody>
          <a:bodyPr>
            <a:normAutofit/>
          </a:bodyPr>
          <a:lstStyle/>
          <a:p>
            <a:endParaRPr lang="fr-FR" b="1"/>
          </a:p>
          <a:p>
            <a:endParaRPr lang="fr-FR" b="1"/>
          </a:p>
          <a:p>
            <a:r>
              <a:rPr lang="fr-FR" sz="3200" b="1">
                <a:solidFill>
                  <a:srgbClr val="0A9872"/>
                </a:solidFill>
              </a:rPr>
              <a:t>Article 3 a) (produit protégé par un brevet de base) </a:t>
            </a:r>
          </a:p>
          <a:p>
            <a:endParaRPr lang="fr-FR" sz="3200" b="1">
              <a:solidFill>
                <a:srgbClr val="0A9872"/>
              </a:solidFill>
            </a:endParaRPr>
          </a:p>
          <a:p>
            <a:r>
              <a:rPr lang="fr-FR" sz="3200" b="1">
                <a:solidFill>
                  <a:srgbClr val="0A9872"/>
                </a:solidFill>
              </a:rPr>
              <a:t>et </a:t>
            </a:r>
          </a:p>
          <a:p>
            <a:endParaRPr lang="fr-FR" sz="3200" b="1">
              <a:solidFill>
                <a:srgbClr val="0A9872"/>
              </a:solidFill>
            </a:endParaRPr>
          </a:p>
          <a:p>
            <a:r>
              <a:rPr lang="fr-FR" sz="3200" b="1">
                <a:solidFill>
                  <a:srgbClr val="0A9872"/>
                </a:solidFill>
              </a:rPr>
              <a:t>3 c) (produit n’ayant pas déjà fait l’objet d’un CCP)</a:t>
            </a:r>
          </a:p>
          <a:p>
            <a:endParaRPr lang="fr-FR" sz="3200" b="1" i="1">
              <a:solidFill>
                <a:srgbClr val="0A9872"/>
              </a:solidFill>
            </a:endParaRPr>
          </a:p>
        </p:txBody>
      </p:sp>
      <p:sp>
        <p:nvSpPr>
          <p:cNvPr id="5" name="Espace réservé du numéro de diapositive 4">
            <a:extLst>
              <a:ext uri="{FF2B5EF4-FFF2-40B4-BE49-F238E27FC236}">
                <a16:creationId xmlns:a16="http://schemas.microsoft.com/office/drawing/2014/main" id="{A8AA0C25-F5D9-314B-A7CC-ECF752283376}"/>
              </a:ext>
            </a:extLst>
          </p:cNvPr>
          <p:cNvSpPr>
            <a:spLocks noGrp="1"/>
          </p:cNvSpPr>
          <p:nvPr>
            <p:ph type="sldNum" sz="quarter" idx="12"/>
          </p:nvPr>
        </p:nvSpPr>
        <p:spPr>
          <a:xfrm>
            <a:off x="9186041" y="6379999"/>
            <a:ext cx="2743200" cy="365125"/>
          </a:xfrm>
        </p:spPr>
        <p:txBody>
          <a:bodyPr/>
          <a:lstStyle/>
          <a:p>
            <a:fld id="{B4FF07C7-C679-D742-B653-F9FBC5EA3604}" type="slidenum">
              <a:rPr lang="fr-FR" smtClean="0"/>
              <a:t>4</a:t>
            </a:fld>
            <a:endParaRPr lang="fr-FR" dirty="0"/>
          </a:p>
        </p:txBody>
      </p:sp>
      <p:sp>
        <p:nvSpPr>
          <p:cNvPr id="4" name="Espace réservé du pied de page 3">
            <a:extLst>
              <a:ext uri="{FF2B5EF4-FFF2-40B4-BE49-F238E27FC236}">
                <a16:creationId xmlns:a16="http://schemas.microsoft.com/office/drawing/2014/main" id="{AE32C239-D8A3-C94E-87D8-EF43D47A6C0C}"/>
              </a:ext>
            </a:extLst>
          </p:cNvPr>
          <p:cNvSpPr>
            <a:spLocks noGrp="1"/>
          </p:cNvSpPr>
          <p:nvPr>
            <p:ph type="ftr" sz="quarter" idx="11"/>
          </p:nvPr>
        </p:nvSpPr>
        <p:spPr/>
        <p:txBody>
          <a:bodyPr/>
          <a:lstStyle/>
          <a:p>
            <a:r>
              <a:rPr lang="fr-FR"/>
              <a:t>Elisabeth Berthet, Avocat associé, 7 juin 2022</a:t>
            </a:r>
          </a:p>
        </p:txBody>
      </p:sp>
    </p:spTree>
    <p:extLst>
      <p:ext uri="{BB962C8B-B14F-4D97-AF65-F5344CB8AC3E}">
        <p14:creationId xmlns:p14="http://schemas.microsoft.com/office/powerpoint/2010/main" val="1212240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01A0888-2804-6642-9211-0A54A4DDDDD1}"/>
              </a:ext>
            </a:extLst>
          </p:cNvPr>
          <p:cNvSpPr>
            <a:spLocks noGrp="1"/>
          </p:cNvSpPr>
          <p:nvPr>
            <p:ph type="ctrTitle"/>
          </p:nvPr>
        </p:nvSpPr>
        <p:spPr>
          <a:xfrm>
            <a:off x="1306286" y="482321"/>
            <a:ext cx="9361714" cy="3027642"/>
          </a:xfrm>
        </p:spPr>
        <p:txBody>
          <a:bodyPr>
            <a:normAutofit fontScale="90000"/>
          </a:bodyPr>
          <a:lstStyle/>
          <a:p>
            <a:pPr lvl="0" algn="just"/>
            <a:br>
              <a:rPr lang="fr-FR" sz="2200" dirty="0"/>
            </a:br>
            <a:br>
              <a:rPr lang="fr-FR" sz="2200" dirty="0"/>
            </a:br>
            <a:br>
              <a:rPr lang="fr-FR" sz="2200" dirty="0"/>
            </a:br>
            <a:br>
              <a:rPr lang="fr-FR" sz="2200" dirty="0"/>
            </a:br>
            <a:br>
              <a:rPr lang="fr-FR" sz="2200" dirty="0"/>
            </a:br>
            <a:br>
              <a:rPr lang="en-GB" altLang="fr-FR" sz="2200" dirty="0"/>
            </a:br>
            <a:br>
              <a:rPr lang="en-GB" altLang="fr-FR" sz="2200" dirty="0"/>
            </a:br>
            <a:br>
              <a:rPr lang="en-GB" altLang="fr-FR" sz="2200" dirty="0"/>
            </a:br>
            <a:br>
              <a:rPr lang="fr-FR" sz="2200" dirty="0"/>
            </a:br>
            <a:br>
              <a:rPr lang="fr-FR" i="1" dirty="0"/>
            </a:br>
            <a:br>
              <a:rPr lang="en-GB" altLang="fr-FR" sz="3600" b="1" dirty="0">
                <a:latin typeface="+mn-lt"/>
                <a:ea typeface="+mn-ea"/>
                <a:cs typeface="+mn-cs"/>
              </a:rPr>
            </a:br>
            <a:br>
              <a:rPr lang="en-GB" altLang="fr-FR" sz="3600" b="1" dirty="0">
                <a:latin typeface="+mn-lt"/>
                <a:ea typeface="+mn-ea"/>
                <a:cs typeface="+mn-cs"/>
              </a:rPr>
            </a:br>
            <a:br>
              <a:rPr lang="fr-FR" dirty="0"/>
            </a:br>
            <a:endParaRPr lang="fr-FR" dirty="0"/>
          </a:p>
        </p:txBody>
      </p:sp>
      <p:sp>
        <p:nvSpPr>
          <p:cNvPr id="3" name="Sous-titre 2">
            <a:extLst>
              <a:ext uri="{FF2B5EF4-FFF2-40B4-BE49-F238E27FC236}">
                <a16:creationId xmlns:a16="http://schemas.microsoft.com/office/drawing/2014/main" id="{A1150C22-F6BF-5F4C-835D-76C520297C96}"/>
              </a:ext>
            </a:extLst>
          </p:cNvPr>
          <p:cNvSpPr>
            <a:spLocks noGrp="1"/>
          </p:cNvSpPr>
          <p:nvPr>
            <p:ph type="subTitle" idx="1"/>
          </p:nvPr>
        </p:nvSpPr>
        <p:spPr>
          <a:xfrm>
            <a:off x="1397285" y="678095"/>
            <a:ext cx="9270715" cy="5239820"/>
          </a:xfrm>
        </p:spPr>
        <p:txBody>
          <a:bodyPr>
            <a:normAutofit/>
          </a:bodyPr>
          <a:lstStyle/>
          <a:p>
            <a:pPr>
              <a:lnSpc>
                <a:spcPct val="110000"/>
              </a:lnSpc>
              <a:spcBef>
                <a:spcPts val="0"/>
              </a:spcBef>
            </a:pPr>
            <a:br>
              <a:rPr lang="fr-FR" dirty="0">
                <a:solidFill>
                  <a:srgbClr val="0A9872"/>
                </a:solidFill>
              </a:rPr>
            </a:br>
            <a:endParaRPr lang="fr-FR" sz="2200" b="1">
              <a:solidFill>
                <a:srgbClr val="0A9872"/>
              </a:solidFill>
              <a:latin typeface="Helvetica" pitchFamily="2" charset="0"/>
            </a:endParaRPr>
          </a:p>
          <a:p>
            <a:pPr algn="just">
              <a:lnSpc>
                <a:spcPct val="110000"/>
              </a:lnSpc>
              <a:spcBef>
                <a:spcPts val="0"/>
              </a:spcBef>
            </a:pPr>
            <a:endParaRPr lang="fr-FR" sz="2200">
              <a:latin typeface="Helvetica" pitchFamily="2" charset="0"/>
            </a:endParaRPr>
          </a:p>
          <a:p>
            <a:pPr algn="just">
              <a:lnSpc>
                <a:spcPct val="110000"/>
              </a:lnSpc>
              <a:spcBef>
                <a:spcPts val="0"/>
              </a:spcBef>
            </a:pPr>
            <a:r>
              <a:rPr lang="fr-FR" sz="2200">
                <a:latin typeface="Helvetica" pitchFamily="2" charset="0"/>
              </a:rPr>
              <a:t>CCP sur brevets nationaux : devant juridictions nationales</a:t>
            </a:r>
          </a:p>
          <a:p>
            <a:pPr algn="just">
              <a:lnSpc>
                <a:spcPct val="110000"/>
              </a:lnSpc>
              <a:spcBef>
                <a:spcPts val="0"/>
              </a:spcBef>
            </a:pPr>
            <a:endParaRPr lang="fr-FR" sz="2200">
              <a:latin typeface="Helvetica" pitchFamily="2" charset="0"/>
            </a:endParaRPr>
          </a:p>
          <a:p>
            <a:pPr algn="just">
              <a:lnSpc>
                <a:spcPct val="110000"/>
              </a:lnSpc>
              <a:spcBef>
                <a:spcPts val="0"/>
              </a:spcBef>
            </a:pPr>
            <a:r>
              <a:rPr lang="fr-FR" sz="2200">
                <a:latin typeface="Helvetica" pitchFamily="2" charset="0"/>
              </a:rPr>
              <a:t>CCP sur brevet unitaire ou sur brevet européen non soumis à opt-out : devant JUB</a:t>
            </a:r>
          </a:p>
          <a:p>
            <a:pPr algn="just">
              <a:lnSpc>
                <a:spcPct val="110000"/>
              </a:lnSpc>
              <a:spcBef>
                <a:spcPts val="0"/>
              </a:spcBef>
            </a:pPr>
            <a:endParaRPr lang="fr-FR" sz="2200">
              <a:latin typeface="Helvetica" pitchFamily="2" charset="0"/>
            </a:endParaRPr>
          </a:p>
          <a:p>
            <a:pPr algn="just">
              <a:lnSpc>
                <a:spcPct val="110000"/>
              </a:lnSpc>
              <a:spcBef>
                <a:spcPts val="0"/>
              </a:spcBef>
            </a:pPr>
            <a:r>
              <a:rPr lang="en-US" sz="2200">
                <a:latin typeface="Helvetica" pitchFamily="2" charset="0"/>
              </a:rPr>
              <a:t>Règles de procédure de la JUB : 2(d) :</a:t>
            </a:r>
          </a:p>
          <a:p>
            <a:pPr algn="just">
              <a:lnSpc>
                <a:spcPct val="110000"/>
              </a:lnSpc>
              <a:spcBef>
                <a:spcPts val="0"/>
              </a:spcBef>
            </a:pPr>
            <a:endParaRPr lang="fr-FR" sz="2200">
              <a:latin typeface="Helvetica" pitchFamily="2" charset="0"/>
            </a:endParaRPr>
          </a:p>
          <a:p>
            <a:pPr algn="just">
              <a:lnSpc>
                <a:spcPct val="110000"/>
              </a:lnSpc>
              <a:spcBef>
                <a:spcPts val="0"/>
              </a:spcBef>
            </a:pPr>
            <a:r>
              <a:rPr lang="fr-FR" sz="2200">
                <a:latin typeface="Helvetica" pitchFamily="2" charset="0"/>
              </a:rPr>
              <a:t>Aucune dérogation possible à la JUB pour un CCP basé sur un brevet à effet unitaire (idem pour brevet à effet unitaire). </a:t>
            </a:r>
          </a:p>
          <a:p>
            <a:pPr algn="just"/>
            <a:endParaRPr lang="fr-FR"/>
          </a:p>
          <a:p>
            <a:pPr algn="just"/>
            <a:endParaRPr lang="fr-FR"/>
          </a:p>
          <a:p>
            <a:pPr algn="just"/>
            <a:endParaRPr lang="fr-FR"/>
          </a:p>
          <a:p>
            <a:endParaRPr lang="fr-FR" b="1"/>
          </a:p>
        </p:txBody>
      </p:sp>
      <p:sp>
        <p:nvSpPr>
          <p:cNvPr id="5" name="Espace réservé du numéro de diapositive 4">
            <a:extLst>
              <a:ext uri="{FF2B5EF4-FFF2-40B4-BE49-F238E27FC236}">
                <a16:creationId xmlns:a16="http://schemas.microsoft.com/office/drawing/2014/main" id="{A8AA0C25-F5D9-314B-A7CC-ECF752283376}"/>
              </a:ext>
            </a:extLst>
          </p:cNvPr>
          <p:cNvSpPr>
            <a:spLocks noGrp="1"/>
          </p:cNvSpPr>
          <p:nvPr>
            <p:ph type="sldNum" sz="quarter" idx="12"/>
          </p:nvPr>
        </p:nvSpPr>
        <p:spPr>
          <a:xfrm>
            <a:off x="9186041" y="6379999"/>
            <a:ext cx="2743200" cy="365125"/>
          </a:xfrm>
        </p:spPr>
        <p:txBody>
          <a:bodyPr/>
          <a:lstStyle/>
          <a:p>
            <a:fld id="{B4FF07C7-C679-D742-B653-F9FBC5EA3604}" type="slidenum">
              <a:rPr lang="fr-FR" smtClean="0"/>
              <a:t>40</a:t>
            </a:fld>
            <a:endParaRPr lang="fr-FR" dirty="0"/>
          </a:p>
        </p:txBody>
      </p:sp>
      <p:sp>
        <p:nvSpPr>
          <p:cNvPr id="4" name="Espace réservé du pied de page 3">
            <a:extLst>
              <a:ext uri="{FF2B5EF4-FFF2-40B4-BE49-F238E27FC236}">
                <a16:creationId xmlns:a16="http://schemas.microsoft.com/office/drawing/2014/main" id="{EA297803-C8A2-4243-8A36-E4C3965497E3}"/>
              </a:ext>
            </a:extLst>
          </p:cNvPr>
          <p:cNvSpPr>
            <a:spLocks noGrp="1"/>
          </p:cNvSpPr>
          <p:nvPr>
            <p:ph type="ftr" sz="quarter" idx="11"/>
          </p:nvPr>
        </p:nvSpPr>
        <p:spPr/>
        <p:txBody>
          <a:bodyPr/>
          <a:lstStyle/>
          <a:p>
            <a:r>
              <a:rPr lang="fr-FR"/>
              <a:t>Elisabeth Berthet, Avocat associé, 7 juin 2022</a:t>
            </a:r>
          </a:p>
        </p:txBody>
      </p:sp>
    </p:spTree>
    <p:extLst>
      <p:ext uri="{BB962C8B-B14F-4D97-AF65-F5344CB8AC3E}">
        <p14:creationId xmlns:p14="http://schemas.microsoft.com/office/powerpoint/2010/main" val="160524193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01A0888-2804-6642-9211-0A54A4DDDDD1}"/>
              </a:ext>
            </a:extLst>
          </p:cNvPr>
          <p:cNvSpPr>
            <a:spLocks noGrp="1"/>
          </p:cNvSpPr>
          <p:nvPr>
            <p:ph type="ctrTitle"/>
          </p:nvPr>
        </p:nvSpPr>
        <p:spPr>
          <a:xfrm>
            <a:off x="1306286" y="482321"/>
            <a:ext cx="9361714" cy="3027642"/>
          </a:xfrm>
        </p:spPr>
        <p:txBody>
          <a:bodyPr>
            <a:normAutofit fontScale="90000"/>
          </a:bodyPr>
          <a:lstStyle/>
          <a:p>
            <a:pPr lvl="0" algn="just"/>
            <a:br>
              <a:rPr lang="fr-FR" sz="2200" dirty="0"/>
            </a:br>
            <a:br>
              <a:rPr lang="fr-FR" sz="2200" dirty="0"/>
            </a:br>
            <a:br>
              <a:rPr lang="fr-FR" sz="2200" dirty="0"/>
            </a:br>
            <a:br>
              <a:rPr lang="fr-FR" sz="2200" dirty="0"/>
            </a:br>
            <a:br>
              <a:rPr lang="fr-FR" sz="2200" dirty="0"/>
            </a:br>
            <a:br>
              <a:rPr lang="en-GB" altLang="fr-FR" sz="2200" dirty="0"/>
            </a:br>
            <a:br>
              <a:rPr lang="en-GB" altLang="fr-FR" sz="2200" dirty="0"/>
            </a:br>
            <a:br>
              <a:rPr lang="en-GB" altLang="fr-FR" sz="2200" dirty="0"/>
            </a:br>
            <a:br>
              <a:rPr lang="fr-FR" sz="2200" dirty="0"/>
            </a:br>
            <a:br>
              <a:rPr lang="fr-FR" i="1" dirty="0"/>
            </a:br>
            <a:br>
              <a:rPr lang="en-GB" altLang="fr-FR" sz="3600" b="1" dirty="0">
                <a:latin typeface="+mn-lt"/>
                <a:ea typeface="+mn-ea"/>
                <a:cs typeface="+mn-cs"/>
              </a:rPr>
            </a:br>
            <a:br>
              <a:rPr lang="en-GB" altLang="fr-FR" sz="3600" b="1" dirty="0">
                <a:latin typeface="+mn-lt"/>
                <a:ea typeface="+mn-ea"/>
                <a:cs typeface="+mn-cs"/>
              </a:rPr>
            </a:br>
            <a:br>
              <a:rPr lang="fr-FR" dirty="0"/>
            </a:br>
            <a:endParaRPr lang="fr-FR" dirty="0"/>
          </a:p>
        </p:txBody>
      </p:sp>
      <p:sp>
        <p:nvSpPr>
          <p:cNvPr id="3" name="Sous-titre 2">
            <a:extLst>
              <a:ext uri="{FF2B5EF4-FFF2-40B4-BE49-F238E27FC236}">
                <a16:creationId xmlns:a16="http://schemas.microsoft.com/office/drawing/2014/main" id="{A1150C22-F6BF-5F4C-835D-76C520297C96}"/>
              </a:ext>
            </a:extLst>
          </p:cNvPr>
          <p:cNvSpPr>
            <a:spLocks noGrp="1"/>
          </p:cNvSpPr>
          <p:nvPr>
            <p:ph type="subTitle" idx="1"/>
          </p:nvPr>
        </p:nvSpPr>
        <p:spPr>
          <a:xfrm>
            <a:off x="1397285" y="678095"/>
            <a:ext cx="9270715" cy="5239820"/>
          </a:xfrm>
        </p:spPr>
        <p:txBody>
          <a:bodyPr>
            <a:normAutofit/>
          </a:bodyPr>
          <a:lstStyle/>
          <a:p>
            <a:r>
              <a:rPr lang="fr-FR" b="1">
                <a:solidFill>
                  <a:srgbClr val="0A9872"/>
                </a:solidFill>
              </a:rPr>
              <a:t>Les CCPs suivent le sort du brevet européen en termes </a:t>
            </a:r>
          </a:p>
          <a:p>
            <a:r>
              <a:rPr lang="fr-FR" b="1">
                <a:solidFill>
                  <a:srgbClr val="0A9872"/>
                </a:solidFill>
              </a:rPr>
              <a:t>d’opt-out et de retrait d’opt-out</a:t>
            </a:r>
          </a:p>
          <a:p>
            <a:pPr algn="just"/>
            <a:br>
              <a:rPr lang="fr-FR" dirty="0"/>
            </a:br>
            <a:br>
              <a:rPr lang="fr-FR" sz="2000" dirty="0"/>
            </a:br>
            <a:r>
              <a:rPr lang="fr-FR" sz="2000"/>
              <a:t>5(2). « </a:t>
            </a:r>
            <a:r>
              <a:rPr lang="en-US" sz="2000" i="1"/>
              <a:t>An Application to opt out or an Application to withdraw an opt-out (…) shall extend to any SPC based on the European patent”</a:t>
            </a:r>
            <a:r>
              <a:rPr lang="en-US" sz="2000"/>
              <a:t>. </a:t>
            </a:r>
            <a:endParaRPr lang="fr-FR" sz="2000"/>
          </a:p>
          <a:p>
            <a:pPr algn="just"/>
            <a:r>
              <a:rPr lang="fr-FR" sz="2000"/>
              <a:t>5(2) : « </a:t>
            </a:r>
            <a:r>
              <a:rPr lang="fr-FR" sz="2000" i="1"/>
              <a:t>Une déclaration de dérogation ou une demande de retrait d'une déclaration de dérogation (…) s'étend à tout CCP basé sur le brevet européen</a:t>
            </a:r>
            <a:r>
              <a:rPr lang="fr-FR" sz="2000"/>
              <a:t>. » </a:t>
            </a:r>
          </a:p>
          <a:p>
            <a:pPr algn="just"/>
            <a:endParaRPr lang="fr-FR" sz="2000"/>
          </a:p>
          <a:p>
            <a:pPr algn="just"/>
            <a:r>
              <a:rPr lang="fr-FR" sz="2000"/>
              <a:t>Si plusieurs CCP basés sur un même brevet : pas possible de demander un opt-out pour un CCP et d’en laisser un autre dans la compétence exclusive de la JUB. </a:t>
            </a:r>
          </a:p>
          <a:p>
            <a:pPr algn="just"/>
            <a:endParaRPr lang="fr-FR"/>
          </a:p>
          <a:p>
            <a:pPr algn="just"/>
            <a:endParaRPr lang="fr-FR"/>
          </a:p>
          <a:p>
            <a:pPr algn="just"/>
            <a:endParaRPr lang="fr-FR"/>
          </a:p>
          <a:p>
            <a:endParaRPr lang="fr-FR" b="1"/>
          </a:p>
        </p:txBody>
      </p:sp>
      <p:sp>
        <p:nvSpPr>
          <p:cNvPr id="5" name="Espace réservé du numéro de diapositive 4">
            <a:extLst>
              <a:ext uri="{FF2B5EF4-FFF2-40B4-BE49-F238E27FC236}">
                <a16:creationId xmlns:a16="http://schemas.microsoft.com/office/drawing/2014/main" id="{A8AA0C25-F5D9-314B-A7CC-ECF752283376}"/>
              </a:ext>
            </a:extLst>
          </p:cNvPr>
          <p:cNvSpPr>
            <a:spLocks noGrp="1"/>
          </p:cNvSpPr>
          <p:nvPr>
            <p:ph type="sldNum" sz="quarter" idx="12"/>
          </p:nvPr>
        </p:nvSpPr>
        <p:spPr>
          <a:xfrm>
            <a:off x="9186041" y="6379999"/>
            <a:ext cx="2743200" cy="365125"/>
          </a:xfrm>
        </p:spPr>
        <p:txBody>
          <a:bodyPr/>
          <a:lstStyle/>
          <a:p>
            <a:fld id="{B4FF07C7-C679-D742-B653-F9FBC5EA3604}" type="slidenum">
              <a:rPr lang="fr-FR" smtClean="0"/>
              <a:t>41</a:t>
            </a:fld>
            <a:endParaRPr lang="fr-FR" dirty="0"/>
          </a:p>
        </p:txBody>
      </p:sp>
      <p:sp>
        <p:nvSpPr>
          <p:cNvPr id="4" name="Espace réservé du pied de page 3">
            <a:extLst>
              <a:ext uri="{FF2B5EF4-FFF2-40B4-BE49-F238E27FC236}">
                <a16:creationId xmlns:a16="http://schemas.microsoft.com/office/drawing/2014/main" id="{C41F6D49-2A43-2844-AE5B-0F543491BEF1}"/>
              </a:ext>
            </a:extLst>
          </p:cNvPr>
          <p:cNvSpPr>
            <a:spLocks noGrp="1"/>
          </p:cNvSpPr>
          <p:nvPr>
            <p:ph type="ftr" sz="quarter" idx="11"/>
          </p:nvPr>
        </p:nvSpPr>
        <p:spPr/>
        <p:txBody>
          <a:bodyPr/>
          <a:lstStyle/>
          <a:p>
            <a:r>
              <a:rPr lang="fr-FR"/>
              <a:t>Elisabeth Berthet, Avocat associé, 7 juin 2022</a:t>
            </a:r>
          </a:p>
        </p:txBody>
      </p:sp>
    </p:spTree>
    <p:extLst>
      <p:ext uri="{BB962C8B-B14F-4D97-AF65-F5344CB8AC3E}">
        <p14:creationId xmlns:p14="http://schemas.microsoft.com/office/powerpoint/2010/main" val="18498448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01A0888-2804-6642-9211-0A54A4DDDDD1}"/>
              </a:ext>
            </a:extLst>
          </p:cNvPr>
          <p:cNvSpPr>
            <a:spLocks noGrp="1"/>
          </p:cNvSpPr>
          <p:nvPr>
            <p:ph type="ctrTitle"/>
          </p:nvPr>
        </p:nvSpPr>
        <p:spPr>
          <a:xfrm>
            <a:off x="1306286" y="482321"/>
            <a:ext cx="9361714" cy="3027642"/>
          </a:xfrm>
        </p:spPr>
        <p:txBody>
          <a:bodyPr>
            <a:normAutofit fontScale="90000"/>
          </a:bodyPr>
          <a:lstStyle/>
          <a:p>
            <a:pPr lvl="0" algn="just"/>
            <a:br>
              <a:rPr lang="fr-FR" sz="2200" dirty="0"/>
            </a:br>
            <a:br>
              <a:rPr lang="fr-FR" sz="2200" dirty="0"/>
            </a:br>
            <a:br>
              <a:rPr lang="fr-FR" sz="2200" dirty="0"/>
            </a:br>
            <a:br>
              <a:rPr lang="fr-FR" sz="2200" dirty="0"/>
            </a:br>
            <a:br>
              <a:rPr lang="fr-FR" sz="2200" dirty="0"/>
            </a:br>
            <a:br>
              <a:rPr lang="en-GB" altLang="fr-FR" sz="2200" dirty="0"/>
            </a:br>
            <a:br>
              <a:rPr lang="en-GB" altLang="fr-FR" sz="2200" dirty="0"/>
            </a:br>
            <a:br>
              <a:rPr lang="en-GB" altLang="fr-FR" sz="2200" dirty="0"/>
            </a:br>
            <a:br>
              <a:rPr lang="fr-FR" sz="2200" dirty="0"/>
            </a:br>
            <a:br>
              <a:rPr lang="fr-FR" i="1" dirty="0"/>
            </a:br>
            <a:br>
              <a:rPr lang="en-GB" altLang="fr-FR" sz="3600" b="1" dirty="0">
                <a:latin typeface="+mn-lt"/>
                <a:ea typeface="+mn-ea"/>
                <a:cs typeface="+mn-cs"/>
              </a:rPr>
            </a:br>
            <a:br>
              <a:rPr lang="en-GB" altLang="fr-FR" sz="3600" b="1" dirty="0">
                <a:latin typeface="+mn-lt"/>
                <a:ea typeface="+mn-ea"/>
                <a:cs typeface="+mn-cs"/>
              </a:rPr>
            </a:br>
            <a:br>
              <a:rPr lang="fr-FR" dirty="0"/>
            </a:br>
            <a:endParaRPr lang="fr-FR" dirty="0"/>
          </a:p>
        </p:txBody>
      </p:sp>
      <p:sp>
        <p:nvSpPr>
          <p:cNvPr id="3" name="Sous-titre 2">
            <a:extLst>
              <a:ext uri="{FF2B5EF4-FFF2-40B4-BE49-F238E27FC236}">
                <a16:creationId xmlns:a16="http://schemas.microsoft.com/office/drawing/2014/main" id="{A1150C22-F6BF-5F4C-835D-76C520297C96}"/>
              </a:ext>
            </a:extLst>
          </p:cNvPr>
          <p:cNvSpPr>
            <a:spLocks noGrp="1"/>
          </p:cNvSpPr>
          <p:nvPr>
            <p:ph type="subTitle" idx="1"/>
          </p:nvPr>
        </p:nvSpPr>
        <p:spPr>
          <a:xfrm>
            <a:off x="1397285" y="678095"/>
            <a:ext cx="9270715" cy="5239820"/>
          </a:xfrm>
        </p:spPr>
        <p:txBody>
          <a:bodyPr>
            <a:normAutofit fontScale="85000" lnSpcReduction="10000"/>
          </a:bodyPr>
          <a:lstStyle/>
          <a:p>
            <a:r>
              <a:rPr lang="fr-FR" sz="2600" b="1" dirty="0">
                <a:solidFill>
                  <a:srgbClr val="0A9872"/>
                </a:solidFill>
              </a:rPr>
              <a:t>Conditions pour présenter un opt-out / retirer un opt-out</a:t>
            </a:r>
            <a:br>
              <a:rPr lang="fr-FR" dirty="0"/>
            </a:br>
            <a:endParaRPr lang="fr-FR" dirty="0"/>
          </a:p>
          <a:p>
            <a:pPr algn="just"/>
            <a:r>
              <a:rPr lang="fr-FR" sz="1700" i="1"/>
              <a:t>Article 83</a:t>
            </a:r>
            <a:endParaRPr lang="fr-FR" sz="1700"/>
          </a:p>
          <a:p>
            <a:pPr lvl="0" algn="just"/>
            <a:r>
              <a:rPr lang="fr-FR" sz="1700" i="1"/>
              <a:t>1. Pendant une période transitoire de sept ans à partir de la date d'entrée en vigueur du présent accord, une action en contrefaçon ou en nullité d'un brevet européen, ou </a:t>
            </a:r>
            <a:r>
              <a:rPr lang="fr-FR" sz="1700" b="1" i="1"/>
              <a:t>une action en contrefaçon ou une demande en nullité d'un certificat complémentaire de protection délivré pour un produit protégé par un brevet européen,</a:t>
            </a:r>
            <a:r>
              <a:rPr lang="fr-FR" sz="1700" i="1"/>
              <a:t> peut encore être engagée devant les juridictions nationales ou d'autres autorités nationales compétentes.</a:t>
            </a:r>
          </a:p>
          <a:p>
            <a:pPr lvl="0" algn="just"/>
            <a:r>
              <a:rPr lang="fr-FR" sz="1700">
                <a:solidFill>
                  <a:srgbClr val="00B050"/>
                </a:solidFill>
              </a:rPr>
              <a:t>Pendant période de 7 ans (éventuellement proprogée) : possibilité d’agir en contrefaçon ou en nullité d’un CCP devant les juridictions nationales</a:t>
            </a:r>
          </a:p>
          <a:p>
            <a:pPr lvl="0" algn="just"/>
            <a:endParaRPr lang="fr-FR" sz="1700">
              <a:solidFill>
                <a:srgbClr val="FF0000"/>
              </a:solidFill>
            </a:endParaRPr>
          </a:p>
          <a:p>
            <a:pPr algn="just"/>
            <a:r>
              <a:rPr lang="fr-FR" sz="1700" i="1"/>
              <a:t>3.   </a:t>
            </a:r>
            <a:r>
              <a:rPr lang="fr-FR" sz="1700" b="1" i="1"/>
              <a:t>À moins qu'une action n'ait déjà été engagée devant la Juridiction</a:t>
            </a:r>
            <a:r>
              <a:rPr lang="fr-FR" sz="1700" i="1"/>
              <a:t>, un titulaire ou un demandeur de brevet européen délivré ou demandé avant la fin de la période transitoire (…), ainsi qu'un </a:t>
            </a:r>
            <a:r>
              <a:rPr lang="fr-FR" sz="1700" b="1" i="1"/>
              <a:t>titulaire d’un CCP</a:t>
            </a:r>
            <a:r>
              <a:rPr lang="fr-FR" sz="1700" i="1"/>
              <a:t> délivré pour un produit protégé par un brevet européen, a la </a:t>
            </a:r>
            <a:r>
              <a:rPr lang="fr-FR" sz="1700" b="1" i="1"/>
              <a:t>possibilité de </a:t>
            </a:r>
            <a:r>
              <a:rPr lang="fr-FR" sz="1700" i="1"/>
              <a:t>décider de </a:t>
            </a:r>
            <a:r>
              <a:rPr lang="fr-FR" sz="1700" b="1" i="1"/>
              <a:t>déroger à la compétence exclusive de la Juridiction</a:t>
            </a:r>
            <a:r>
              <a:rPr lang="fr-FR" sz="1700" i="1"/>
              <a:t>. À cet effet, il notifie sa décision au greffe au plus tard un mois avant l'expiration de la période transitoire. La dérogation prend effet au moment de son inscription au registre. </a:t>
            </a:r>
          </a:p>
          <a:p>
            <a:pPr algn="just"/>
            <a:r>
              <a:rPr lang="fr-FR" sz="1700">
                <a:solidFill>
                  <a:srgbClr val="00B050"/>
                </a:solidFill>
              </a:rPr>
              <a:t>Opt-out possible si pas d’action engagée devant la JUB</a:t>
            </a:r>
          </a:p>
          <a:p>
            <a:pPr algn="just"/>
            <a:endParaRPr lang="fr-FR" sz="1700">
              <a:solidFill>
                <a:srgbClr val="FF0000"/>
              </a:solidFill>
            </a:endParaRPr>
          </a:p>
          <a:p>
            <a:pPr algn="just"/>
            <a:r>
              <a:rPr lang="fr-FR" sz="1700" i="1"/>
              <a:t>4.   </a:t>
            </a:r>
            <a:r>
              <a:rPr lang="fr-FR" sz="1700" b="1" i="1"/>
              <a:t>À moins qu'une action n'ait déjà été engagée devant une juridiction nationale</a:t>
            </a:r>
            <a:r>
              <a:rPr lang="fr-FR" sz="1700" i="1"/>
              <a:t>, un titulaire ou un demandeur de brevet européen ou </a:t>
            </a:r>
            <a:r>
              <a:rPr lang="fr-FR" sz="1700" b="1" i="1"/>
              <a:t>un titulaire d’un CCP délivré pour un produit protégé par un brevet européen</a:t>
            </a:r>
            <a:r>
              <a:rPr lang="fr-FR" sz="1700" i="1"/>
              <a:t> qui fait usage de la dérogation prévue au paragraphe 3 a le droit de </a:t>
            </a:r>
            <a:r>
              <a:rPr lang="fr-FR" sz="1700" b="1" i="1"/>
              <a:t>retirer cette dérogation</a:t>
            </a:r>
            <a:r>
              <a:rPr lang="fr-FR" sz="1700" i="1"/>
              <a:t> à tout moment. Dans ce cas, il en informe le greffe. Le retrait de la dérogation prend effet au moment de son inscription au registre.</a:t>
            </a:r>
          </a:p>
          <a:p>
            <a:pPr algn="just"/>
            <a:r>
              <a:rPr lang="fr-FR" sz="1700">
                <a:solidFill>
                  <a:srgbClr val="00B050"/>
                </a:solidFill>
              </a:rPr>
              <a:t>Retrait de l’opt-out possible si pas d’action engagée devant une juridiction nationale</a:t>
            </a:r>
          </a:p>
          <a:p>
            <a:pPr algn="just"/>
            <a:endParaRPr lang="fr-FR"/>
          </a:p>
          <a:p>
            <a:pPr algn="just"/>
            <a:endParaRPr lang="fr-FR"/>
          </a:p>
          <a:p>
            <a:pPr algn="just"/>
            <a:endParaRPr lang="fr-FR"/>
          </a:p>
          <a:p>
            <a:endParaRPr lang="fr-FR" b="1"/>
          </a:p>
        </p:txBody>
      </p:sp>
      <p:sp>
        <p:nvSpPr>
          <p:cNvPr id="5" name="Espace réservé du numéro de diapositive 4">
            <a:extLst>
              <a:ext uri="{FF2B5EF4-FFF2-40B4-BE49-F238E27FC236}">
                <a16:creationId xmlns:a16="http://schemas.microsoft.com/office/drawing/2014/main" id="{A8AA0C25-F5D9-314B-A7CC-ECF752283376}"/>
              </a:ext>
            </a:extLst>
          </p:cNvPr>
          <p:cNvSpPr>
            <a:spLocks noGrp="1"/>
          </p:cNvSpPr>
          <p:nvPr>
            <p:ph type="sldNum" sz="quarter" idx="12"/>
          </p:nvPr>
        </p:nvSpPr>
        <p:spPr>
          <a:xfrm>
            <a:off x="9186041" y="6379999"/>
            <a:ext cx="2743200" cy="365125"/>
          </a:xfrm>
        </p:spPr>
        <p:txBody>
          <a:bodyPr/>
          <a:lstStyle/>
          <a:p>
            <a:fld id="{B4FF07C7-C679-D742-B653-F9FBC5EA3604}" type="slidenum">
              <a:rPr lang="fr-FR" smtClean="0"/>
              <a:t>42</a:t>
            </a:fld>
            <a:endParaRPr lang="fr-FR" dirty="0"/>
          </a:p>
        </p:txBody>
      </p:sp>
      <p:sp>
        <p:nvSpPr>
          <p:cNvPr id="4" name="Espace réservé du pied de page 3">
            <a:extLst>
              <a:ext uri="{FF2B5EF4-FFF2-40B4-BE49-F238E27FC236}">
                <a16:creationId xmlns:a16="http://schemas.microsoft.com/office/drawing/2014/main" id="{D2ED8549-ECA9-9F42-8CF9-2B89728EAF24}"/>
              </a:ext>
            </a:extLst>
          </p:cNvPr>
          <p:cNvSpPr>
            <a:spLocks noGrp="1"/>
          </p:cNvSpPr>
          <p:nvPr>
            <p:ph type="ftr" sz="quarter" idx="11"/>
          </p:nvPr>
        </p:nvSpPr>
        <p:spPr/>
        <p:txBody>
          <a:bodyPr/>
          <a:lstStyle/>
          <a:p>
            <a:r>
              <a:rPr lang="fr-FR"/>
              <a:t>Elisabeth Berthet, Avocat associé, 7 juin 2022</a:t>
            </a:r>
          </a:p>
        </p:txBody>
      </p:sp>
    </p:spTree>
    <p:extLst>
      <p:ext uri="{BB962C8B-B14F-4D97-AF65-F5344CB8AC3E}">
        <p14:creationId xmlns:p14="http://schemas.microsoft.com/office/powerpoint/2010/main" val="167018963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01A0888-2804-6642-9211-0A54A4DDDDD1}"/>
              </a:ext>
            </a:extLst>
          </p:cNvPr>
          <p:cNvSpPr>
            <a:spLocks noGrp="1"/>
          </p:cNvSpPr>
          <p:nvPr>
            <p:ph type="ctrTitle"/>
          </p:nvPr>
        </p:nvSpPr>
        <p:spPr>
          <a:xfrm>
            <a:off x="1306286" y="482321"/>
            <a:ext cx="9361714" cy="3027642"/>
          </a:xfrm>
        </p:spPr>
        <p:txBody>
          <a:bodyPr>
            <a:normAutofit fontScale="90000"/>
          </a:bodyPr>
          <a:lstStyle/>
          <a:p>
            <a:pPr lvl="0" algn="just"/>
            <a:br>
              <a:rPr lang="fr-FR" sz="2200" dirty="0"/>
            </a:br>
            <a:br>
              <a:rPr lang="fr-FR" sz="2200" dirty="0"/>
            </a:br>
            <a:br>
              <a:rPr lang="fr-FR" sz="2200" dirty="0"/>
            </a:br>
            <a:br>
              <a:rPr lang="fr-FR" sz="2200" dirty="0"/>
            </a:br>
            <a:br>
              <a:rPr lang="fr-FR" sz="2200" dirty="0"/>
            </a:br>
            <a:br>
              <a:rPr lang="en-GB" altLang="fr-FR" sz="2200" dirty="0"/>
            </a:br>
            <a:br>
              <a:rPr lang="en-GB" altLang="fr-FR" sz="2200" dirty="0"/>
            </a:br>
            <a:br>
              <a:rPr lang="en-GB" altLang="fr-FR" sz="2200" dirty="0"/>
            </a:br>
            <a:br>
              <a:rPr lang="fr-FR" sz="2200" dirty="0"/>
            </a:br>
            <a:br>
              <a:rPr lang="fr-FR" i="1" dirty="0"/>
            </a:br>
            <a:br>
              <a:rPr lang="en-GB" altLang="fr-FR" sz="3600" b="1" dirty="0">
                <a:latin typeface="+mn-lt"/>
                <a:ea typeface="+mn-ea"/>
                <a:cs typeface="+mn-cs"/>
              </a:rPr>
            </a:br>
            <a:br>
              <a:rPr lang="en-GB" altLang="fr-FR" sz="3600" b="1" dirty="0">
                <a:latin typeface="+mn-lt"/>
                <a:ea typeface="+mn-ea"/>
                <a:cs typeface="+mn-cs"/>
              </a:rPr>
            </a:br>
            <a:br>
              <a:rPr lang="fr-FR" dirty="0"/>
            </a:br>
            <a:endParaRPr lang="fr-FR" dirty="0"/>
          </a:p>
        </p:txBody>
      </p:sp>
      <p:sp>
        <p:nvSpPr>
          <p:cNvPr id="3" name="Sous-titre 2">
            <a:extLst>
              <a:ext uri="{FF2B5EF4-FFF2-40B4-BE49-F238E27FC236}">
                <a16:creationId xmlns:a16="http://schemas.microsoft.com/office/drawing/2014/main" id="{A1150C22-F6BF-5F4C-835D-76C520297C96}"/>
              </a:ext>
            </a:extLst>
          </p:cNvPr>
          <p:cNvSpPr>
            <a:spLocks noGrp="1"/>
          </p:cNvSpPr>
          <p:nvPr>
            <p:ph type="subTitle" idx="1"/>
          </p:nvPr>
        </p:nvSpPr>
        <p:spPr>
          <a:xfrm>
            <a:off x="1397285" y="678095"/>
            <a:ext cx="9270715" cy="5239820"/>
          </a:xfrm>
        </p:spPr>
        <p:txBody>
          <a:bodyPr>
            <a:normAutofit fontScale="62500" lnSpcReduction="20000"/>
          </a:bodyPr>
          <a:lstStyle/>
          <a:p>
            <a:pPr>
              <a:lnSpc>
                <a:spcPct val="120000"/>
              </a:lnSpc>
              <a:spcBef>
                <a:spcPts val="0"/>
              </a:spcBef>
            </a:pPr>
            <a:r>
              <a:rPr lang="fr-FR" sz="2500" b="1" dirty="0">
                <a:solidFill>
                  <a:srgbClr val="0A9872"/>
                </a:solidFill>
              </a:rPr>
              <a:t>Si action intentée devant la JUB : brevet est bloqué à l’intérieur de la JUB, </a:t>
            </a:r>
          </a:p>
          <a:p>
            <a:pPr>
              <a:lnSpc>
                <a:spcPct val="120000"/>
              </a:lnSpc>
              <a:spcBef>
                <a:spcPts val="0"/>
              </a:spcBef>
            </a:pPr>
            <a:r>
              <a:rPr lang="fr-FR" sz="2500" b="1" dirty="0" err="1">
                <a:solidFill>
                  <a:srgbClr val="0A9872"/>
                </a:solidFill>
              </a:rPr>
              <a:t>même</a:t>
            </a:r>
            <a:r>
              <a:rPr lang="fr-FR" sz="2500" b="1" dirty="0">
                <a:solidFill>
                  <a:srgbClr val="0A9872"/>
                </a:solidFill>
              </a:rPr>
              <a:t> à l’issue de l’action en cours</a:t>
            </a:r>
          </a:p>
          <a:p>
            <a:pPr algn="just">
              <a:lnSpc>
                <a:spcPct val="120000"/>
              </a:lnSpc>
              <a:spcBef>
                <a:spcPts val="0"/>
              </a:spcBef>
            </a:pPr>
            <a:endParaRPr lang="fr-FR" sz="2500" dirty="0"/>
          </a:p>
          <a:p>
            <a:pPr algn="just">
              <a:lnSpc>
                <a:spcPct val="120000"/>
              </a:lnSpc>
              <a:spcBef>
                <a:spcPts val="0"/>
              </a:spcBef>
            </a:pPr>
            <a:r>
              <a:rPr lang="fr-FR" sz="2500" dirty="0"/>
              <a:t>Règle 5(6) : « </a:t>
            </a:r>
            <a:r>
              <a:rPr lang="fr-FR" sz="2500" i="1" dirty="0"/>
              <a:t>Dans le cas où une action concernant un brevet ou une demande de brevet visé(e) dans une </a:t>
            </a:r>
            <a:r>
              <a:rPr lang="fr-FR" sz="2500" i="1" dirty="0" err="1"/>
              <a:t>déclaration</a:t>
            </a:r>
            <a:r>
              <a:rPr lang="fr-FR" sz="2500" i="1" dirty="0"/>
              <a:t> de dérogation a </a:t>
            </a:r>
            <a:r>
              <a:rPr lang="fr-FR" sz="2500" i="1" dirty="0" err="1"/>
              <a:t>éte</a:t>
            </a:r>
            <a:r>
              <a:rPr lang="fr-FR" sz="2500" i="1" dirty="0"/>
              <a:t>́ </a:t>
            </a:r>
            <a:r>
              <a:rPr lang="fr-FR" sz="2500" i="1" u="sng" dirty="0" err="1"/>
              <a:t>engagée</a:t>
            </a:r>
            <a:r>
              <a:rPr lang="fr-FR" sz="2500" i="1" u="sng" dirty="0"/>
              <a:t> devant la </a:t>
            </a:r>
            <a:r>
              <a:rPr lang="fr-FR" sz="2500" b="1" i="1" u="sng" dirty="0"/>
              <a:t>Juridiction</a:t>
            </a:r>
            <a:r>
              <a:rPr lang="fr-FR" sz="2500" i="1" u="sng" dirty="0"/>
              <a:t> </a:t>
            </a:r>
            <a:r>
              <a:rPr lang="fr-FR" sz="2500" i="1" dirty="0"/>
              <a:t>avant la date d'inscription de la </a:t>
            </a:r>
            <a:r>
              <a:rPr lang="fr-FR" sz="2500" i="1" dirty="0" err="1"/>
              <a:t>déclaration</a:t>
            </a:r>
            <a:r>
              <a:rPr lang="fr-FR" sz="2500" i="1" dirty="0"/>
              <a:t> de dérogation au registre (…), </a:t>
            </a:r>
            <a:r>
              <a:rPr lang="fr-FR" sz="2500" b="1" i="1" dirty="0"/>
              <a:t>la </a:t>
            </a:r>
            <a:r>
              <a:rPr lang="fr-FR" sz="2500" b="1" i="1" dirty="0" err="1"/>
              <a:t>déclaration</a:t>
            </a:r>
            <a:r>
              <a:rPr lang="fr-FR" sz="2500" b="1" i="1" dirty="0"/>
              <a:t> de dérogation est </a:t>
            </a:r>
            <a:r>
              <a:rPr lang="fr-FR" sz="2500" b="1" i="1" dirty="0" err="1"/>
              <a:t>dépourvue</a:t>
            </a:r>
            <a:r>
              <a:rPr lang="fr-FR" sz="2500" b="1" i="1" dirty="0"/>
              <a:t> d’effet</a:t>
            </a:r>
            <a:r>
              <a:rPr lang="fr-FR" sz="2500" i="1" dirty="0"/>
              <a:t> pour le brevet ou la demande concerné(e), que l’action soit en cours ou qu’elle soit </a:t>
            </a:r>
            <a:r>
              <a:rPr lang="fr-FR" sz="2500" i="1" dirty="0" err="1"/>
              <a:t>terminée</a:t>
            </a:r>
            <a:r>
              <a:rPr lang="fr-FR" sz="2500" i="1" dirty="0"/>
              <a:t>. </a:t>
            </a:r>
            <a:r>
              <a:rPr lang="fr-FR" sz="2500" dirty="0"/>
              <a:t>» </a:t>
            </a:r>
          </a:p>
          <a:p>
            <a:pPr algn="just">
              <a:lnSpc>
                <a:spcPct val="120000"/>
              </a:lnSpc>
              <a:spcBef>
                <a:spcPts val="0"/>
              </a:spcBef>
            </a:pPr>
            <a:endParaRPr lang="fr-FR" sz="2500" dirty="0"/>
          </a:p>
          <a:p>
            <a:pPr algn="just">
              <a:lnSpc>
                <a:spcPct val="120000"/>
              </a:lnSpc>
              <a:spcBef>
                <a:spcPts val="0"/>
              </a:spcBef>
            </a:pPr>
            <a:endParaRPr lang="fr-FR" sz="2500" dirty="0"/>
          </a:p>
          <a:p>
            <a:pPr>
              <a:lnSpc>
                <a:spcPct val="120000"/>
              </a:lnSpc>
              <a:spcBef>
                <a:spcPts val="0"/>
              </a:spcBef>
            </a:pPr>
            <a:r>
              <a:rPr lang="fr-FR" sz="2500" b="1" dirty="0">
                <a:solidFill>
                  <a:srgbClr val="0A9872"/>
                </a:solidFill>
              </a:rPr>
              <a:t>Si action intentée devant une juridiction nationale : brevet est bloqué à l’extérieur de la JUB, </a:t>
            </a:r>
          </a:p>
          <a:p>
            <a:pPr>
              <a:lnSpc>
                <a:spcPct val="120000"/>
              </a:lnSpc>
              <a:spcBef>
                <a:spcPts val="0"/>
              </a:spcBef>
            </a:pPr>
            <a:r>
              <a:rPr lang="fr-FR" sz="2500" b="1" dirty="0" err="1">
                <a:solidFill>
                  <a:srgbClr val="0A9872"/>
                </a:solidFill>
              </a:rPr>
              <a:t>même</a:t>
            </a:r>
            <a:r>
              <a:rPr lang="fr-FR" sz="2500" b="1" dirty="0">
                <a:solidFill>
                  <a:srgbClr val="0A9872"/>
                </a:solidFill>
              </a:rPr>
              <a:t> à l’issue de l’action en cours</a:t>
            </a:r>
            <a:endParaRPr lang="fr-FR" sz="2500" dirty="0"/>
          </a:p>
          <a:p>
            <a:pPr algn="just">
              <a:lnSpc>
                <a:spcPct val="120000"/>
              </a:lnSpc>
              <a:spcBef>
                <a:spcPts val="0"/>
              </a:spcBef>
            </a:pPr>
            <a:endParaRPr lang="fr-FR" sz="2500" dirty="0">
              <a:highlight>
                <a:srgbClr val="FFFF00"/>
              </a:highlight>
            </a:endParaRPr>
          </a:p>
          <a:p>
            <a:pPr algn="just">
              <a:lnSpc>
                <a:spcPct val="120000"/>
              </a:lnSpc>
              <a:spcBef>
                <a:spcPts val="0"/>
              </a:spcBef>
            </a:pPr>
            <a:r>
              <a:rPr lang="fr-FR" sz="2500" dirty="0" err="1"/>
              <a:t>Règle</a:t>
            </a:r>
            <a:r>
              <a:rPr lang="fr-FR" sz="2500" dirty="0"/>
              <a:t> 5(8) : « </a:t>
            </a:r>
            <a:r>
              <a:rPr lang="fr-FR" sz="2500" i="1" dirty="0"/>
              <a:t>Dans le cas où une </a:t>
            </a:r>
            <a:r>
              <a:rPr lang="fr-FR" sz="2500" i="1" u="sng" dirty="0"/>
              <a:t>action a été engagée devant une juridiction </a:t>
            </a:r>
            <a:r>
              <a:rPr lang="fr-FR" sz="2500" b="1" i="1" u="sng" dirty="0"/>
              <a:t>d’un État membre</a:t>
            </a:r>
            <a:r>
              <a:rPr lang="fr-FR" sz="2500" i="1" dirty="0"/>
              <a:t> contractant dans le cadre d’une affaire pour laquelle la </a:t>
            </a:r>
            <a:r>
              <a:rPr lang="fr-FR" sz="2500" i="1" dirty="0" err="1"/>
              <a:t>Juridction</a:t>
            </a:r>
            <a:r>
              <a:rPr lang="fr-FR" sz="2500" i="1" dirty="0"/>
              <a:t> est également compétente en vertu de l’article 32 de l’Accord concernant un brevet ou une demande de brevet visé dans une déclaration de retrait, </a:t>
            </a:r>
            <a:r>
              <a:rPr lang="fr-FR" sz="2500" b="1" i="1" dirty="0"/>
              <a:t>avant l’inscription de la déclaration de retrait au registre</a:t>
            </a:r>
            <a:r>
              <a:rPr lang="fr-FR" sz="2500" i="1" dirty="0"/>
              <a:t> (…), </a:t>
            </a:r>
            <a:r>
              <a:rPr lang="fr-FR" sz="2500" b="1" i="1" dirty="0"/>
              <a:t>la demande de déclaration de retrait est dépourvue d’effet</a:t>
            </a:r>
            <a:r>
              <a:rPr lang="fr-FR" sz="2500" i="1" dirty="0"/>
              <a:t> pour le brevet ou la demande concerné(e), que l’action soit en cours ou qu’elle soit </a:t>
            </a:r>
            <a:r>
              <a:rPr lang="fr-FR" sz="2500" i="1" dirty="0" err="1"/>
              <a:t>terminée</a:t>
            </a:r>
            <a:r>
              <a:rPr lang="fr-FR" sz="2500" i="1" dirty="0"/>
              <a:t> </a:t>
            </a:r>
            <a:r>
              <a:rPr lang="fr-FR" sz="2500" dirty="0"/>
              <a:t>».</a:t>
            </a:r>
          </a:p>
          <a:p>
            <a:pPr algn="just"/>
            <a:endParaRPr lang="fr-FR" sz="2500" dirty="0">
              <a:highlight>
                <a:srgbClr val="FFFF00"/>
              </a:highlight>
            </a:endParaRPr>
          </a:p>
          <a:p>
            <a:pPr algn="just"/>
            <a:endParaRPr lang="fr-FR" sz="2500" dirty="0"/>
          </a:p>
          <a:p>
            <a:pPr algn="just"/>
            <a:endParaRPr lang="fr-FR" sz="2500" dirty="0"/>
          </a:p>
          <a:p>
            <a:pPr algn="just"/>
            <a:endParaRPr lang="fr-FR" dirty="0"/>
          </a:p>
          <a:p>
            <a:endParaRPr lang="fr-FR" b="1" dirty="0"/>
          </a:p>
        </p:txBody>
      </p:sp>
      <p:sp>
        <p:nvSpPr>
          <p:cNvPr id="5" name="Espace réservé du numéro de diapositive 4">
            <a:extLst>
              <a:ext uri="{FF2B5EF4-FFF2-40B4-BE49-F238E27FC236}">
                <a16:creationId xmlns:a16="http://schemas.microsoft.com/office/drawing/2014/main" id="{A8AA0C25-F5D9-314B-A7CC-ECF752283376}"/>
              </a:ext>
            </a:extLst>
          </p:cNvPr>
          <p:cNvSpPr>
            <a:spLocks noGrp="1"/>
          </p:cNvSpPr>
          <p:nvPr>
            <p:ph type="sldNum" sz="quarter" idx="12"/>
          </p:nvPr>
        </p:nvSpPr>
        <p:spPr>
          <a:xfrm>
            <a:off x="9186041" y="6379999"/>
            <a:ext cx="2743200" cy="365125"/>
          </a:xfrm>
        </p:spPr>
        <p:txBody>
          <a:bodyPr/>
          <a:lstStyle/>
          <a:p>
            <a:fld id="{B4FF07C7-C679-D742-B653-F9FBC5EA3604}" type="slidenum">
              <a:rPr lang="fr-FR" smtClean="0"/>
              <a:t>43</a:t>
            </a:fld>
            <a:endParaRPr lang="fr-FR" dirty="0"/>
          </a:p>
        </p:txBody>
      </p:sp>
      <p:sp>
        <p:nvSpPr>
          <p:cNvPr id="4" name="Espace réservé du pied de page 3">
            <a:extLst>
              <a:ext uri="{FF2B5EF4-FFF2-40B4-BE49-F238E27FC236}">
                <a16:creationId xmlns:a16="http://schemas.microsoft.com/office/drawing/2014/main" id="{3D93729F-10E7-EE43-9735-C9BDA256D678}"/>
              </a:ext>
            </a:extLst>
          </p:cNvPr>
          <p:cNvSpPr>
            <a:spLocks noGrp="1"/>
          </p:cNvSpPr>
          <p:nvPr>
            <p:ph type="ftr" sz="quarter" idx="11"/>
          </p:nvPr>
        </p:nvSpPr>
        <p:spPr/>
        <p:txBody>
          <a:bodyPr/>
          <a:lstStyle/>
          <a:p>
            <a:r>
              <a:rPr lang="fr-FR"/>
              <a:t>Elisabeth Berthet, Avocat associé, 7 juin 2022</a:t>
            </a:r>
          </a:p>
        </p:txBody>
      </p:sp>
    </p:spTree>
    <p:extLst>
      <p:ext uri="{BB962C8B-B14F-4D97-AF65-F5344CB8AC3E}">
        <p14:creationId xmlns:p14="http://schemas.microsoft.com/office/powerpoint/2010/main" val="25057092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01A0888-2804-6642-9211-0A54A4DDDDD1}"/>
              </a:ext>
            </a:extLst>
          </p:cNvPr>
          <p:cNvSpPr>
            <a:spLocks noGrp="1"/>
          </p:cNvSpPr>
          <p:nvPr>
            <p:ph type="ctrTitle"/>
          </p:nvPr>
        </p:nvSpPr>
        <p:spPr>
          <a:xfrm>
            <a:off x="1306286" y="482321"/>
            <a:ext cx="9361714" cy="3027642"/>
          </a:xfrm>
        </p:spPr>
        <p:txBody>
          <a:bodyPr>
            <a:normAutofit fontScale="90000"/>
          </a:bodyPr>
          <a:lstStyle/>
          <a:p>
            <a:pPr lvl="0" algn="just"/>
            <a:br>
              <a:rPr lang="fr-FR" sz="2200" dirty="0"/>
            </a:br>
            <a:br>
              <a:rPr lang="fr-FR" sz="2200" dirty="0"/>
            </a:br>
            <a:br>
              <a:rPr lang="fr-FR" sz="2200" dirty="0"/>
            </a:br>
            <a:br>
              <a:rPr lang="fr-FR" sz="2200" dirty="0"/>
            </a:br>
            <a:br>
              <a:rPr lang="fr-FR" sz="2200" dirty="0"/>
            </a:br>
            <a:br>
              <a:rPr lang="en-GB" altLang="fr-FR" sz="2200" dirty="0"/>
            </a:br>
            <a:br>
              <a:rPr lang="en-GB" altLang="fr-FR" sz="2200" dirty="0"/>
            </a:br>
            <a:br>
              <a:rPr lang="en-GB" altLang="fr-FR" sz="2200" dirty="0"/>
            </a:br>
            <a:br>
              <a:rPr lang="fr-FR" sz="2200" dirty="0"/>
            </a:br>
            <a:br>
              <a:rPr lang="fr-FR" i="1" dirty="0"/>
            </a:br>
            <a:br>
              <a:rPr lang="en-GB" altLang="fr-FR" sz="3600" b="1" dirty="0">
                <a:latin typeface="+mn-lt"/>
                <a:ea typeface="+mn-ea"/>
                <a:cs typeface="+mn-cs"/>
              </a:rPr>
            </a:br>
            <a:br>
              <a:rPr lang="en-GB" altLang="fr-FR" sz="3600" b="1" dirty="0">
                <a:latin typeface="+mn-lt"/>
                <a:ea typeface="+mn-ea"/>
                <a:cs typeface="+mn-cs"/>
              </a:rPr>
            </a:br>
            <a:br>
              <a:rPr lang="fr-FR" dirty="0"/>
            </a:br>
            <a:endParaRPr lang="fr-FR" dirty="0"/>
          </a:p>
        </p:txBody>
      </p:sp>
      <p:sp>
        <p:nvSpPr>
          <p:cNvPr id="3" name="Sous-titre 2">
            <a:extLst>
              <a:ext uri="{FF2B5EF4-FFF2-40B4-BE49-F238E27FC236}">
                <a16:creationId xmlns:a16="http://schemas.microsoft.com/office/drawing/2014/main" id="{A1150C22-F6BF-5F4C-835D-76C520297C96}"/>
              </a:ext>
            </a:extLst>
          </p:cNvPr>
          <p:cNvSpPr>
            <a:spLocks noGrp="1"/>
          </p:cNvSpPr>
          <p:nvPr>
            <p:ph type="subTitle" idx="1"/>
          </p:nvPr>
        </p:nvSpPr>
        <p:spPr>
          <a:xfrm>
            <a:off x="1047963" y="616450"/>
            <a:ext cx="9270715" cy="5239820"/>
          </a:xfrm>
        </p:spPr>
        <p:txBody>
          <a:bodyPr>
            <a:normAutofit fontScale="92500" lnSpcReduction="20000"/>
          </a:bodyPr>
          <a:lstStyle/>
          <a:p>
            <a:pPr>
              <a:lnSpc>
                <a:spcPct val="110000"/>
              </a:lnSpc>
              <a:spcBef>
                <a:spcPts val="0"/>
              </a:spcBef>
            </a:pPr>
            <a:r>
              <a:rPr lang="fr-FR" sz="1600" b="1">
                <a:solidFill>
                  <a:srgbClr val="0A9872"/>
                </a:solidFill>
                <a:latin typeface="Helvetica" pitchFamily="2" charset="0"/>
              </a:rPr>
              <a:t>S’applique aussi aux CCPs :</a:t>
            </a:r>
          </a:p>
          <a:p>
            <a:pPr algn="just">
              <a:lnSpc>
                <a:spcPct val="110000"/>
              </a:lnSpc>
              <a:spcBef>
                <a:spcPts val="0"/>
              </a:spcBef>
            </a:pPr>
            <a:endParaRPr lang="fr-FR" sz="1600">
              <a:latin typeface="Helvetica" pitchFamily="2" charset="0"/>
            </a:endParaRPr>
          </a:p>
          <a:p>
            <a:pPr algn="just">
              <a:lnSpc>
                <a:spcPct val="120000"/>
              </a:lnSpc>
              <a:spcBef>
                <a:spcPts val="0"/>
              </a:spcBef>
            </a:pPr>
            <a:r>
              <a:rPr lang="fr-FR" sz="1600">
                <a:latin typeface="Helvetica" pitchFamily="2" charset="0"/>
              </a:rPr>
              <a:t>Règle 5(2)(c) : « </a:t>
            </a:r>
            <a:r>
              <a:rPr lang="fr-FR" sz="1600" i="1">
                <a:latin typeface="Helvetica" pitchFamily="2" charset="0"/>
              </a:rPr>
              <a:t>Les § 6 et 8 s'appliquent mutatis mutandis. Aux fins des § 6 et 8, la référence aux actions :</a:t>
            </a:r>
          </a:p>
          <a:p>
            <a:pPr algn="just">
              <a:lnSpc>
                <a:spcPct val="120000"/>
              </a:lnSpc>
              <a:spcBef>
                <a:spcPts val="0"/>
              </a:spcBef>
            </a:pPr>
            <a:endParaRPr lang="fr-FR" sz="1600" i="1">
              <a:latin typeface="Helvetica" pitchFamily="2" charset="0"/>
            </a:endParaRPr>
          </a:p>
          <a:p>
            <a:pPr algn="just">
              <a:lnSpc>
                <a:spcPct val="120000"/>
              </a:lnSpc>
              <a:spcBef>
                <a:spcPts val="0"/>
              </a:spcBef>
            </a:pPr>
            <a:r>
              <a:rPr lang="fr-FR" sz="1600" i="1">
                <a:latin typeface="Helvetica" pitchFamily="2" charset="0"/>
              </a:rPr>
              <a:t>i) relatives à un brevet européen s’applique à tous les CCP basés sur ce brevet européen, et </a:t>
            </a:r>
          </a:p>
          <a:p>
            <a:pPr algn="just">
              <a:lnSpc>
                <a:spcPct val="120000"/>
              </a:lnSpc>
              <a:spcBef>
                <a:spcPts val="0"/>
              </a:spcBef>
            </a:pPr>
            <a:r>
              <a:rPr lang="fr-FR" sz="1600" i="1">
                <a:latin typeface="Helvetica" pitchFamily="2" charset="0"/>
              </a:rPr>
              <a:t>ii) relatives à un CCP s’applique au brevet européen sur lequel ce CCP est basé et</a:t>
            </a:r>
          </a:p>
          <a:p>
            <a:pPr algn="just">
              <a:lnSpc>
                <a:spcPct val="120000"/>
              </a:lnSpc>
              <a:spcBef>
                <a:spcPts val="0"/>
              </a:spcBef>
            </a:pPr>
            <a:r>
              <a:rPr lang="fr-FR" sz="1600" i="1">
                <a:latin typeface="Helvetica" pitchFamily="2" charset="0"/>
              </a:rPr>
              <a:t>iii) relatives à un CCP s’applique à tous les autres CCP basés sur le même brevet européen</a:t>
            </a:r>
            <a:r>
              <a:rPr lang="fr-FR" sz="1600">
                <a:latin typeface="Helvetica" pitchFamily="2" charset="0"/>
              </a:rPr>
              <a:t>. » </a:t>
            </a:r>
          </a:p>
          <a:p>
            <a:pPr algn="just">
              <a:lnSpc>
                <a:spcPct val="110000"/>
              </a:lnSpc>
              <a:spcBef>
                <a:spcPts val="0"/>
              </a:spcBef>
            </a:pPr>
            <a:endParaRPr lang="fr-FR" sz="1600">
              <a:latin typeface="Helvetica" pitchFamily="2" charset="0"/>
            </a:endParaRPr>
          </a:p>
          <a:p>
            <a:pPr algn="just">
              <a:lnSpc>
                <a:spcPct val="110000"/>
              </a:lnSpc>
              <a:spcBef>
                <a:spcPts val="0"/>
              </a:spcBef>
            </a:pPr>
            <a:r>
              <a:rPr lang="fr-FR" sz="1600" b="1">
                <a:latin typeface="Helvetica" pitchFamily="2" charset="0"/>
              </a:rPr>
              <a:t>Opt-out :</a:t>
            </a:r>
          </a:p>
          <a:p>
            <a:pPr algn="just">
              <a:lnSpc>
                <a:spcPct val="110000"/>
              </a:lnSpc>
              <a:spcBef>
                <a:spcPts val="0"/>
              </a:spcBef>
            </a:pPr>
            <a:endParaRPr lang="fr-FR" sz="1600" b="1">
              <a:latin typeface="Helvetica" pitchFamily="2" charset="0"/>
            </a:endParaRPr>
          </a:p>
          <a:p>
            <a:pPr algn="just">
              <a:lnSpc>
                <a:spcPct val="110000"/>
              </a:lnSpc>
              <a:spcBef>
                <a:spcPts val="0"/>
              </a:spcBef>
            </a:pPr>
            <a:r>
              <a:rPr lang="fr-FR" sz="1600">
                <a:latin typeface="Helvetica" pitchFamily="2" charset="0"/>
              </a:rPr>
              <a:t>= action introduite devant la JUB concernant un brevet ► blocage devant la JUB des CCPs basés sur ce brevet. </a:t>
            </a:r>
          </a:p>
          <a:p>
            <a:pPr algn="just">
              <a:lnSpc>
                <a:spcPct val="110000"/>
              </a:lnSpc>
              <a:spcBef>
                <a:spcPts val="0"/>
              </a:spcBef>
            </a:pPr>
            <a:endParaRPr lang="fr-FR" sz="1600">
              <a:latin typeface="Helvetica" pitchFamily="2" charset="0"/>
            </a:endParaRPr>
          </a:p>
          <a:p>
            <a:pPr algn="just">
              <a:lnSpc>
                <a:spcPct val="110000"/>
              </a:lnSpc>
              <a:spcBef>
                <a:spcPts val="0"/>
              </a:spcBef>
            </a:pPr>
            <a:r>
              <a:rPr lang="fr-FR" sz="1600">
                <a:latin typeface="Helvetica" pitchFamily="2" charset="0"/>
              </a:rPr>
              <a:t>= action introduite devant la JUB concernant un CCP ► blocage devant la JUB du brevet de base et de tout autre CCP basé sur le même brevet. </a:t>
            </a:r>
          </a:p>
          <a:p>
            <a:pPr algn="just">
              <a:lnSpc>
                <a:spcPct val="110000"/>
              </a:lnSpc>
              <a:spcBef>
                <a:spcPts val="0"/>
              </a:spcBef>
            </a:pPr>
            <a:r>
              <a:rPr lang="fr-FR" sz="1600">
                <a:latin typeface="Helvetica" pitchFamily="2" charset="0"/>
              </a:rPr>
              <a:t> </a:t>
            </a:r>
          </a:p>
          <a:p>
            <a:pPr algn="just">
              <a:lnSpc>
                <a:spcPct val="110000"/>
              </a:lnSpc>
              <a:spcBef>
                <a:spcPts val="0"/>
              </a:spcBef>
            </a:pPr>
            <a:r>
              <a:rPr lang="fr-FR" sz="1700" b="1">
                <a:latin typeface="Helvetica" pitchFamily="2" charset="0"/>
              </a:rPr>
              <a:t>Retrait d’opt-out :</a:t>
            </a:r>
          </a:p>
          <a:p>
            <a:pPr algn="just">
              <a:lnSpc>
                <a:spcPct val="110000"/>
              </a:lnSpc>
              <a:spcBef>
                <a:spcPts val="0"/>
              </a:spcBef>
            </a:pPr>
            <a:endParaRPr lang="fr-FR" sz="1700" b="1">
              <a:latin typeface="Helvetica" pitchFamily="2" charset="0"/>
            </a:endParaRPr>
          </a:p>
          <a:p>
            <a:pPr algn="just">
              <a:lnSpc>
                <a:spcPct val="110000"/>
              </a:lnSpc>
              <a:spcBef>
                <a:spcPts val="0"/>
              </a:spcBef>
            </a:pPr>
            <a:r>
              <a:rPr lang="fr-FR" sz="1700">
                <a:latin typeface="Helvetica" pitchFamily="2" charset="0"/>
              </a:rPr>
              <a:t>= action introduite devant une juridiction nationale concernant un brevet ► blocage des CCPs basés sur ce brevet devant les juridictions nationales. </a:t>
            </a:r>
          </a:p>
          <a:p>
            <a:pPr algn="just">
              <a:lnSpc>
                <a:spcPct val="110000"/>
              </a:lnSpc>
              <a:spcBef>
                <a:spcPts val="0"/>
              </a:spcBef>
            </a:pPr>
            <a:endParaRPr lang="fr-FR" sz="1700">
              <a:latin typeface="Helvetica" pitchFamily="2" charset="0"/>
            </a:endParaRPr>
          </a:p>
          <a:p>
            <a:pPr algn="just">
              <a:lnSpc>
                <a:spcPct val="110000"/>
              </a:lnSpc>
              <a:spcBef>
                <a:spcPts val="0"/>
              </a:spcBef>
            </a:pPr>
            <a:r>
              <a:rPr lang="fr-FR" sz="1700">
                <a:latin typeface="Helvetica" pitchFamily="2" charset="0"/>
              </a:rPr>
              <a:t>= action introduite devant une juridiction nationale concernant un CCP ► blocage devant les juridictions nationales du brevet </a:t>
            </a:r>
            <a:r>
              <a:rPr lang="fr-FR" sz="1800">
                <a:latin typeface="Helvetica" pitchFamily="2" charset="0"/>
              </a:rPr>
              <a:t>de base </a:t>
            </a:r>
            <a:r>
              <a:rPr lang="fr-FR" sz="1700">
                <a:latin typeface="Helvetica" pitchFamily="2" charset="0"/>
              </a:rPr>
              <a:t>et de tout autre CCP basé sur le même brevet. </a:t>
            </a:r>
          </a:p>
          <a:p>
            <a:pPr algn="just"/>
            <a:endParaRPr lang="fr-FR"/>
          </a:p>
          <a:p>
            <a:endParaRPr lang="fr-FR" b="1"/>
          </a:p>
        </p:txBody>
      </p:sp>
      <p:sp>
        <p:nvSpPr>
          <p:cNvPr id="5" name="Espace réservé du numéro de diapositive 4">
            <a:extLst>
              <a:ext uri="{FF2B5EF4-FFF2-40B4-BE49-F238E27FC236}">
                <a16:creationId xmlns:a16="http://schemas.microsoft.com/office/drawing/2014/main" id="{A8AA0C25-F5D9-314B-A7CC-ECF752283376}"/>
              </a:ext>
            </a:extLst>
          </p:cNvPr>
          <p:cNvSpPr>
            <a:spLocks noGrp="1"/>
          </p:cNvSpPr>
          <p:nvPr>
            <p:ph type="sldNum" sz="quarter" idx="12"/>
          </p:nvPr>
        </p:nvSpPr>
        <p:spPr>
          <a:xfrm>
            <a:off x="9186041" y="6379999"/>
            <a:ext cx="2743200" cy="365125"/>
          </a:xfrm>
        </p:spPr>
        <p:txBody>
          <a:bodyPr/>
          <a:lstStyle/>
          <a:p>
            <a:fld id="{B4FF07C7-C679-D742-B653-F9FBC5EA3604}" type="slidenum">
              <a:rPr lang="fr-FR" smtClean="0"/>
              <a:t>44</a:t>
            </a:fld>
            <a:endParaRPr lang="fr-FR" dirty="0"/>
          </a:p>
        </p:txBody>
      </p:sp>
      <p:sp>
        <p:nvSpPr>
          <p:cNvPr id="4" name="Espace réservé du pied de page 3">
            <a:extLst>
              <a:ext uri="{FF2B5EF4-FFF2-40B4-BE49-F238E27FC236}">
                <a16:creationId xmlns:a16="http://schemas.microsoft.com/office/drawing/2014/main" id="{7CE6546A-C871-A840-BBEE-CCBE791C3F7E}"/>
              </a:ext>
            </a:extLst>
          </p:cNvPr>
          <p:cNvSpPr>
            <a:spLocks noGrp="1"/>
          </p:cNvSpPr>
          <p:nvPr>
            <p:ph type="ftr" sz="quarter" idx="11"/>
          </p:nvPr>
        </p:nvSpPr>
        <p:spPr/>
        <p:txBody>
          <a:bodyPr/>
          <a:lstStyle/>
          <a:p>
            <a:r>
              <a:rPr lang="fr-FR"/>
              <a:t>Elisabeth Berthet, Avocat associé, 7 juin 2022</a:t>
            </a:r>
          </a:p>
        </p:txBody>
      </p:sp>
    </p:spTree>
    <p:extLst>
      <p:ext uri="{BB962C8B-B14F-4D97-AF65-F5344CB8AC3E}">
        <p14:creationId xmlns:p14="http://schemas.microsoft.com/office/powerpoint/2010/main" val="283637642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01A0888-2804-6642-9211-0A54A4DDDDD1}"/>
              </a:ext>
            </a:extLst>
          </p:cNvPr>
          <p:cNvSpPr>
            <a:spLocks noGrp="1"/>
          </p:cNvSpPr>
          <p:nvPr>
            <p:ph type="ctrTitle"/>
          </p:nvPr>
        </p:nvSpPr>
        <p:spPr>
          <a:xfrm>
            <a:off x="1306286" y="482321"/>
            <a:ext cx="9361714" cy="3027642"/>
          </a:xfrm>
        </p:spPr>
        <p:txBody>
          <a:bodyPr>
            <a:normAutofit fontScale="90000"/>
          </a:bodyPr>
          <a:lstStyle/>
          <a:p>
            <a:pPr lvl="0" algn="just"/>
            <a:br>
              <a:rPr lang="fr-FR" sz="2200" dirty="0"/>
            </a:br>
            <a:br>
              <a:rPr lang="fr-FR" sz="2200" dirty="0"/>
            </a:br>
            <a:br>
              <a:rPr lang="fr-FR" sz="2200" dirty="0"/>
            </a:br>
            <a:br>
              <a:rPr lang="fr-FR" sz="2200" dirty="0"/>
            </a:br>
            <a:br>
              <a:rPr lang="fr-FR" sz="2200" dirty="0"/>
            </a:br>
            <a:br>
              <a:rPr lang="en-GB" altLang="fr-FR" sz="2200" dirty="0"/>
            </a:br>
            <a:br>
              <a:rPr lang="en-GB" altLang="fr-FR" sz="2200" dirty="0"/>
            </a:br>
            <a:br>
              <a:rPr lang="en-GB" altLang="fr-FR" sz="2200" dirty="0"/>
            </a:br>
            <a:br>
              <a:rPr lang="fr-FR" sz="2200" dirty="0"/>
            </a:br>
            <a:br>
              <a:rPr lang="fr-FR" i="1" dirty="0"/>
            </a:br>
            <a:br>
              <a:rPr lang="en-GB" altLang="fr-FR" sz="3600" b="1" dirty="0">
                <a:latin typeface="+mn-lt"/>
                <a:ea typeface="+mn-ea"/>
                <a:cs typeface="+mn-cs"/>
              </a:rPr>
            </a:br>
            <a:br>
              <a:rPr lang="en-GB" altLang="fr-FR" sz="3600" b="1" dirty="0">
                <a:latin typeface="+mn-lt"/>
                <a:ea typeface="+mn-ea"/>
                <a:cs typeface="+mn-cs"/>
              </a:rPr>
            </a:br>
            <a:br>
              <a:rPr lang="fr-FR" dirty="0"/>
            </a:br>
            <a:endParaRPr lang="fr-FR" dirty="0"/>
          </a:p>
        </p:txBody>
      </p:sp>
      <p:sp>
        <p:nvSpPr>
          <p:cNvPr id="3" name="Sous-titre 2">
            <a:extLst>
              <a:ext uri="{FF2B5EF4-FFF2-40B4-BE49-F238E27FC236}">
                <a16:creationId xmlns:a16="http://schemas.microsoft.com/office/drawing/2014/main" id="{A1150C22-F6BF-5F4C-835D-76C520297C96}"/>
              </a:ext>
            </a:extLst>
          </p:cNvPr>
          <p:cNvSpPr>
            <a:spLocks noGrp="1"/>
          </p:cNvSpPr>
          <p:nvPr>
            <p:ph type="subTitle" idx="1"/>
          </p:nvPr>
        </p:nvSpPr>
        <p:spPr>
          <a:xfrm>
            <a:off x="1397285" y="678095"/>
            <a:ext cx="9270715" cy="5239820"/>
          </a:xfrm>
        </p:spPr>
        <p:txBody>
          <a:bodyPr>
            <a:normAutofit/>
          </a:bodyPr>
          <a:lstStyle/>
          <a:p>
            <a:r>
              <a:rPr lang="fr-FR" b="1" dirty="0">
                <a:solidFill>
                  <a:srgbClr val="0A9872"/>
                </a:solidFill>
              </a:rPr>
              <a:t>Comment le CCP bénéficie-t-il de l’opt-out ?</a:t>
            </a:r>
          </a:p>
          <a:p>
            <a:pPr algn="just"/>
            <a:endParaRPr lang="fr-FR" dirty="0"/>
          </a:p>
          <a:p>
            <a:r>
              <a:rPr lang="fr-FR" b="1" dirty="0">
                <a:solidFill>
                  <a:srgbClr val="0A9872"/>
                </a:solidFill>
              </a:rPr>
              <a:t>Si CCP délivré avant la demande d’opt-out : demande conjointe, le cas échéant, titulaire brevet + titulaire CCP</a:t>
            </a:r>
          </a:p>
          <a:p>
            <a:pPr algn="just"/>
            <a:br>
              <a:rPr lang="fr-FR" sz="2000" dirty="0"/>
            </a:br>
            <a:r>
              <a:rPr lang="fr-FR" sz="2000" dirty="0" err="1"/>
              <a:t>Règle</a:t>
            </a:r>
            <a:r>
              <a:rPr lang="fr-FR" sz="2000" dirty="0"/>
              <a:t> 5(2)(a) : « </a:t>
            </a:r>
            <a:r>
              <a:rPr lang="fr-FR" sz="2000" i="1" dirty="0"/>
              <a:t>(a) Lorsque le </a:t>
            </a:r>
            <a:r>
              <a:rPr lang="fr-FR" sz="2000" b="1" i="1" dirty="0"/>
              <a:t>CCP</a:t>
            </a:r>
            <a:r>
              <a:rPr lang="fr-FR" sz="2000" i="1" dirty="0"/>
              <a:t> a </a:t>
            </a:r>
            <a:r>
              <a:rPr lang="fr-FR" sz="2000" i="1" dirty="0" err="1"/>
              <a:t>éte</a:t>
            </a:r>
            <a:r>
              <a:rPr lang="fr-FR" sz="2000" i="1" dirty="0"/>
              <a:t>́ </a:t>
            </a:r>
            <a:r>
              <a:rPr lang="fr-FR" sz="2000" b="1" i="1" dirty="0" err="1"/>
              <a:t>délivre</a:t>
            </a:r>
            <a:r>
              <a:rPr lang="fr-FR" sz="2000" b="1" i="1" dirty="0"/>
              <a:t>́ à la date de </a:t>
            </a:r>
            <a:r>
              <a:rPr lang="fr-FR" sz="2000" b="1" i="1" dirty="0" err="1"/>
              <a:t>dépôt</a:t>
            </a:r>
            <a:r>
              <a:rPr lang="fr-FR" sz="2000" b="1" i="1" dirty="0"/>
              <a:t> de la </a:t>
            </a:r>
            <a:r>
              <a:rPr lang="fr-FR" sz="2000" b="1" i="1" dirty="0" err="1"/>
              <a:t>déclaration</a:t>
            </a:r>
            <a:r>
              <a:rPr lang="fr-FR" sz="2000" b="1" i="1" dirty="0"/>
              <a:t> de </a:t>
            </a:r>
            <a:r>
              <a:rPr lang="fr-FR" sz="2000" b="1" i="1" dirty="0" err="1"/>
              <a:t>dérogation</a:t>
            </a:r>
            <a:r>
              <a:rPr lang="fr-FR" sz="2000" b="1" i="1" dirty="0"/>
              <a:t> ou de la </a:t>
            </a:r>
            <a:r>
              <a:rPr lang="fr-FR" sz="2000" b="1" i="1" dirty="0" err="1"/>
              <a:t>déclaration</a:t>
            </a:r>
            <a:r>
              <a:rPr lang="fr-FR" sz="2000" b="1" i="1" dirty="0"/>
              <a:t> de retrait</a:t>
            </a:r>
            <a:r>
              <a:rPr lang="fr-FR" sz="2000" i="1" dirty="0"/>
              <a:t>, le titulaire du CCP, s'il </a:t>
            </a:r>
            <a:r>
              <a:rPr lang="fr-FR" sz="2000" i="1" dirty="0" err="1"/>
              <a:t>diffère</a:t>
            </a:r>
            <a:r>
              <a:rPr lang="fr-FR" sz="2000" i="1" dirty="0"/>
              <a:t> du titulaire du brevet, </a:t>
            </a:r>
            <a:r>
              <a:rPr lang="fr-FR" sz="2000" i="1" dirty="0" err="1"/>
              <a:t>dépose</a:t>
            </a:r>
            <a:r>
              <a:rPr lang="fr-FR" sz="2000" i="1" dirty="0"/>
              <a:t> la </a:t>
            </a:r>
            <a:r>
              <a:rPr lang="fr-FR" sz="2000" i="1" dirty="0" err="1"/>
              <a:t>déclaration</a:t>
            </a:r>
            <a:r>
              <a:rPr lang="fr-FR" sz="2000" i="1" dirty="0"/>
              <a:t> de </a:t>
            </a:r>
            <a:r>
              <a:rPr lang="fr-FR" sz="2000" i="1" dirty="0" err="1"/>
              <a:t>dérogation</a:t>
            </a:r>
            <a:r>
              <a:rPr lang="fr-FR" sz="2000" i="1" dirty="0"/>
              <a:t> ou la </a:t>
            </a:r>
            <a:r>
              <a:rPr lang="fr-FR" sz="2000" i="1" dirty="0" err="1"/>
              <a:t>déclaration</a:t>
            </a:r>
            <a:r>
              <a:rPr lang="fr-FR" sz="2000" i="1" dirty="0"/>
              <a:t> de retrait en </a:t>
            </a:r>
            <a:r>
              <a:rPr lang="fr-FR" sz="2000" i="1" dirty="0" err="1"/>
              <a:t>même</a:t>
            </a:r>
            <a:r>
              <a:rPr lang="fr-FR" sz="2000" i="1" dirty="0"/>
              <a:t> temps que le titulaire du brevet. </a:t>
            </a:r>
            <a:r>
              <a:rPr lang="fr-FR" sz="2000" dirty="0"/>
              <a:t>» </a:t>
            </a:r>
          </a:p>
          <a:p>
            <a:pPr algn="just"/>
            <a:endParaRPr lang="fr-FR" sz="2000" dirty="0"/>
          </a:p>
          <a:p>
            <a:pPr algn="just"/>
            <a:r>
              <a:rPr lang="fr-FR" sz="2000" b="1" dirty="0"/>
              <a:t>Si brevet expiré au moment de l’</a:t>
            </a:r>
            <a:r>
              <a:rPr lang="fr-FR" sz="2000" b="1" dirty="0" err="1"/>
              <a:t>opt</a:t>
            </a:r>
            <a:r>
              <a:rPr lang="fr-FR" sz="2000" b="1" dirty="0"/>
              <a:t>-out (seul CCP en vigueur) : </a:t>
            </a:r>
            <a:r>
              <a:rPr lang="fr-FR" sz="2000" b="1" dirty="0" err="1"/>
              <a:t>opt</a:t>
            </a:r>
            <a:r>
              <a:rPr lang="fr-FR" sz="2000" b="1" dirty="0"/>
              <a:t>-out / retrait d’</a:t>
            </a:r>
            <a:r>
              <a:rPr lang="fr-FR" sz="2000" b="1" dirty="0" err="1"/>
              <a:t>opt</a:t>
            </a:r>
            <a:r>
              <a:rPr lang="fr-FR" sz="2000" b="1" dirty="0"/>
              <a:t>-out nécessite toutefois titulaire brevet + CCP (si différent)</a:t>
            </a:r>
          </a:p>
          <a:p>
            <a:pPr algn="just"/>
            <a:endParaRPr lang="fr-FR" sz="2000" b="1" dirty="0"/>
          </a:p>
          <a:p>
            <a:pPr algn="just"/>
            <a:endParaRPr lang="fr-FR" sz="2000" b="1" dirty="0"/>
          </a:p>
        </p:txBody>
      </p:sp>
      <p:sp>
        <p:nvSpPr>
          <p:cNvPr id="5" name="Espace réservé du numéro de diapositive 4">
            <a:extLst>
              <a:ext uri="{FF2B5EF4-FFF2-40B4-BE49-F238E27FC236}">
                <a16:creationId xmlns:a16="http://schemas.microsoft.com/office/drawing/2014/main" id="{A8AA0C25-F5D9-314B-A7CC-ECF752283376}"/>
              </a:ext>
            </a:extLst>
          </p:cNvPr>
          <p:cNvSpPr>
            <a:spLocks noGrp="1"/>
          </p:cNvSpPr>
          <p:nvPr>
            <p:ph type="sldNum" sz="quarter" idx="12"/>
          </p:nvPr>
        </p:nvSpPr>
        <p:spPr>
          <a:xfrm>
            <a:off x="9186041" y="6379999"/>
            <a:ext cx="2743200" cy="365125"/>
          </a:xfrm>
        </p:spPr>
        <p:txBody>
          <a:bodyPr/>
          <a:lstStyle/>
          <a:p>
            <a:fld id="{B4FF07C7-C679-D742-B653-F9FBC5EA3604}" type="slidenum">
              <a:rPr lang="fr-FR" smtClean="0"/>
              <a:t>45</a:t>
            </a:fld>
            <a:endParaRPr lang="fr-FR" dirty="0"/>
          </a:p>
        </p:txBody>
      </p:sp>
      <p:sp>
        <p:nvSpPr>
          <p:cNvPr id="4" name="Espace réservé du pied de page 3">
            <a:extLst>
              <a:ext uri="{FF2B5EF4-FFF2-40B4-BE49-F238E27FC236}">
                <a16:creationId xmlns:a16="http://schemas.microsoft.com/office/drawing/2014/main" id="{860803FA-D632-C24E-A93B-66126B75E9F5}"/>
              </a:ext>
            </a:extLst>
          </p:cNvPr>
          <p:cNvSpPr>
            <a:spLocks noGrp="1"/>
          </p:cNvSpPr>
          <p:nvPr>
            <p:ph type="ftr" sz="quarter" idx="11"/>
          </p:nvPr>
        </p:nvSpPr>
        <p:spPr/>
        <p:txBody>
          <a:bodyPr/>
          <a:lstStyle/>
          <a:p>
            <a:r>
              <a:rPr lang="fr-FR"/>
              <a:t>Elisabeth Berthet, Avocat associé, 7 juin 2022</a:t>
            </a:r>
          </a:p>
        </p:txBody>
      </p:sp>
    </p:spTree>
    <p:extLst>
      <p:ext uri="{BB962C8B-B14F-4D97-AF65-F5344CB8AC3E}">
        <p14:creationId xmlns:p14="http://schemas.microsoft.com/office/powerpoint/2010/main" val="77228697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01A0888-2804-6642-9211-0A54A4DDDDD1}"/>
              </a:ext>
            </a:extLst>
          </p:cNvPr>
          <p:cNvSpPr>
            <a:spLocks noGrp="1"/>
          </p:cNvSpPr>
          <p:nvPr>
            <p:ph type="ctrTitle"/>
          </p:nvPr>
        </p:nvSpPr>
        <p:spPr>
          <a:xfrm>
            <a:off x="1306286" y="482321"/>
            <a:ext cx="9361714" cy="3027642"/>
          </a:xfrm>
        </p:spPr>
        <p:txBody>
          <a:bodyPr>
            <a:normAutofit fontScale="90000"/>
          </a:bodyPr>
          <a:lstStyle/>
          <a:p>
            <a:pPr lvl="0" algn="just"/>
            <a:br>
              <a:rPr lang="fr-FR" sz="2200" dirty="0"/>
            </a:br>
            <a:br>
              <a:rPr lang="fr-FR" sz="2200" dirty="0"/>
            </a:br>
            <a:br>
              <a:rPr lang="fr-FR" sz="2200" dirty="0"/>
            </a:br>
            <a:br>
              <a:rPr lang="fr-FR" sz="2200" dirty="0"/>
            </a:br>
            <a:br>
              <a:rPr lang="fr-FR" sz="2200" dirty="0"/>
            </a:br>
            <a:br>
              <a:rPr lang="en-GB" altLang="fr-FR" sz="2200" dirty="0"/>
            </a:br>
            <a:br>
              <a:rPr lang="en-GB" altLang="fr-FR" sz="2200" dirty="0"/>
            </a:br>
            <a:br>
              <a:rPr lang="en-GB" altLang="fr-FR" sz="2200" dirty="0"/>
            </a:br>
            <a:br>
              <a:rPr lang="fr-FR" sz="2200" dirty="0"/>
            </a:br>
            <a:br>
              <a:rPr lang="fr-FR" i="1" dirty="0"/>
            </a:br>
            <a:br>
              <a:rPr lang="en-GB" altLang="fr-FR" sz="3600" b="1" dirty="0">
                <a:latin typeface="+mn-lt"/>
                <a:ea typeface="+mn-ea"/>
                <a:cs typeface="+mn-cs"/>
              </a:rPr>
            </a:br>
            <a:br>
              <a:rPr lang="en-GB" altLang="fr-FR" sz="3600" b="1" dirty="0">
                <a:latin typeface="+mn-lt"/>
                <a:ea typeface="+mn-ea"/>
                <a:cs typeface="+mn-cs"/>
              </a:rPr>
            </a:br>
            <a:br>
              <a:rPr lang="fr-FR" dirty="0"/>
            </a:br>
            <a:endParaRPr lang="fr-FR" dirty="0"/>
          </a:p>
        </p:txBody>
      </p:sp>
      <p:sp>
        <p:nvSpPr>
          <p:cNvPr id="3" name="Sous-titre 2">
            <a:extLst>
              <a:ext uri="{FF2B5EF4-FFF2-40B4-BE49-F238E27FC236}">
                <a16:creationId xmlns:a16="http://schemas.microsoft.com/office/drawing/2014/main" id="{A1150C22-F6BF-5F4C-835D-76C520297C96}"/>
              </a:ext>
            </a:extLst>
          </p:cNvPr>
          <p:cNvSpPr>
            <a:spLocks noGrp="1"/>
          </p:cNvSpPr>
          <p:nvPr>
            <p:ph type="subTitle" idx="1"/>
          </p:nvPr>
        </p:nvSpPr>
        <p:spPr>
          <a:xfrm>
            <a:off x="1397285" y="678095"/>
            <a:ext cx="9270715" cy="5239820"/>
          </a:xfrm>
        </p:spPr>
        <p:txBody>
          <a:bodyPr>
            <a:normAutofit/>
          </a:bodyPr>
          <a:lstStyle/>
          <a:p>
            <a:r>
              <a:rPr lang="fr-FR" b="1" dirty="0">
                <a:solidFill>
                  <a:srgbClr val="0A9872"/>
                </a:solidFill>
              </a:rPr>
              <a:t>Si CCP délivré après la demande d’opt-out : opt-out s’étend automatiquement au CCP à compter de sa délivrance</a:t>
            </a:r>
          </a:p>
          <a:p>
            <a:pPr algn="just"/>
            <a:endParaRPr lang="fr-FR"/>
          </a:p>
          <a:p>
            <a:pPr algn="just"/>
            <a:r>
              <a:rPr lang="fr-FR"/>
              <a:t>Règle 5(2)(b) : « </a:t>
            </a:r>
            <a:r>
              <a:rPr lang="fr-FR" i="1"/>
              <a:t>(b) Lorsque le </a:t>
            </a:r>
            <a:r>
              <a:rPr lang="fr-FR" b="1" i="1"/>
              <a:t>CCP</a:t>
            </a:r>
            <a:r>
              <a:rPr lang="fr-FR" i="1"/>
              <a:t> est </a:t>
            </a:r>
            <a:r>
              <a:rPr lang="fr-FR" b="1" i="1"/>
              <a:t>délivré après le dépôt de la déclaration de dérogation</a:t>
            </a:r>
            <a:r>
              <a:rPr lang="fr-FR" i="1"/>
              <a:t>, la dérogation prend effet automatiquement à la délivrance dudit CCP.</a:t>
            </a:r>
            <a:r>
              <a:rPr lang="fr-FR"/>
              <a:t> » </a:t>
            </a:r>
          </a:p>
          <a:p>
            <a:pPr algn="just"/>
            <a:r>
              <a:rPr lang="fr-FR"/>
              <a:t> </a:t>
            </a:r>
            <a:endParaRPr lang="fr-FR" b="1"/>
          </a:p>
        </p:txBody>
      </p:sp>
      <p:sp>
        <p:nvSpPr>
          <p:cNvPr id="5" name="Espace réservé du numéro de diapositive 4">
            <a:extLst>
              <a:ext uri="{FF2B5EF4-FFF2-40B4-BE49-F238E27FC236}">
                <a16:creationId xmlns:a16="http://schemas.microsoft.com/office/drawing/2014/main" id="{A8AA0C25-F5D9-314B-A7CC-ECF752283376}"/>
              </a:ext>
            </a:extLst>
          </p:cNvPr>
          <p:cNvSpPr>
            <a:spLocks noGrp="1"/>
          </p:cNvSpPr>
          <p:nvPr>
            <p:ph type="sldNum" sz="quarter" idx="12"/>
          </p:nvPr>
        </p:nvSpPr>
        <p:spPr>
          <a:xfrm>
            <a:off x="9186041" y="6379999"/>
            <a:ext cx="2743200" cy="365125"/>
          </a:xfrm>
        </p:spPr>
        <p:txBody>
          <a:bodyPr/>
          <a:lstStyle/>
          <a:p>
            <a:fld id="{B4FF07C7-C679-D742-B653-F9FBC5EA3604}" type="slidenum">
              <a:rPr lang="fr-FR" smtClean="0"/>
              <a:t>46</a:t>
            </a:fld>
            <a:endParaRPr lang="fr-FR" dirty="0"/>
          </a:p>
        </p:txBody>
      </p:sp>
      <p:sp>
        <p:nvSpPr>
          <p:cNvPr id="4" name="Espace réservé du pied de page 3">
            <a:extLst>
              <a:ext uri="{FF2B5EF4-FFF2-40B4-BE49-F238E27FC236}">
                <a16:creationId xmlns:a16="http://schemas.microsoft.com/office/drawing/2014/main" id="{BBF0B3F4-C8E3-EC46-AF32-1FA3F3DCD695}"/>
              </a:ext>
            </a:extLst>
          </p:cNvPr>
          <p:cNvSpPr>
            <a:spLocks noGrp="1"/>
          </p:cNvSpPr>
          <p:nvPr>
            <p:ph type="ftr" sz="quarter" idx="11"/>
          </p:nvPr>
        </p:nvSpPr>
        <p:spPr/>
        <p:txBody>
          <a:bodyPr/>
          <a:lstStyle/>
          <a:p>
            <a:r>
              <a:rPr lang="fr-FR"/>
              <a:t>Elisabeth Berthet, Avocat associé, 7 juin 2022</a:t>
            </a:r>
          </a:p>
        </p:txBody>
      </p:sp>
    </p:spTree>
    <p:extLst>
      <p:ext uri="{BB962C8B-B14F-4D97-AF65-F5344CB8AC3E}">
        <p14:creationId xmlns:p14="http://schemas.microsoft.com/office/powerpoint/2010/main" val="259808593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01A0888-2804-6642-9211-0A54A4DDDDD1}"/>
              </a:ext>
            </a:extLst>
          </p:cNvPr>
          <p:cNvSpPr>
            <a:spLocks noGrp="1"/>
          </p:cNvSpPr>
          <p:nvPr>
            <p:ph type="ctrTitle"/>
          </p:nvPr>
        </p:nvSpPr>
        <p:spPr>
          <a:xfrm>
            <a:off x="1306286" y="482321"/>
            <a:ext cx="9361714" cy="3027642"/>
          </a:xfrm>
        </p:spPr>
        <p:txBody>
          <a:bodyPr>
            <a:normAutofit fontScale="90000"/>
          </a:bodyPr>
          <a:lstStyle/>
          <a:p>
            <a:pPr lvl="0" algn="just"/>
            <a:br>
              <a:rPr lang="fr-FR" sz="2200" dirty="0"/>
            </a:br>
            <a:br>
              <a:rPr lang="fr-FR" sz="2200" dirty="0"/>
            </a:br>
            <a:br>
              <a:rPr lang="fr-FR" sz="2200" dirty="0"/>
            </a:br>
            <a:br>
              <a:rPr lang="fr-FR" sz="2200" dirty="0"/>
            </a:br>
            <a:br>
              <a:rPr lang="fr-FR" sz="2200" dirty="0"/>
            </a:br>
            <a:br>
              <a:rPr lang="en-GB" altLang="fr-FR" sz="2200" dirty="0"/>
            </a:br>
            <a:br>
              <a:rPr lang="en-GB" altLang="fr-FR" sz="2200" dirty="0"/>
            </a:br>
            <a:br>
              <a:rPr lang="en-GB" altLang="fr-FR" sz="2200" dirty="0"/>
            </a:br>
            <a:br>
              <a:rPr lang="fr-FR" sz="2200" dirty="0"/>
            </a:br>
            <a:br>
              <a:rPr lang="fr-FR" i="1" dirty="0"/>
            </a:br>
            <a:br>
              <a:rPr lang="en-GB" altLang="fr-FR" sz="3600" b="1" dirty="0">
                <a:latin typeface="+mn-lt"/>
                <a:ea typeface="+mn-ea"/>
                <a:cs typeface="+mn-cs"/>
              </a:rPr>
            </a:br>
            <a:br>
              <a:rPr lang="en-GB" altLang="fr-FR" sz="3600" b="1" dirty="0">
                <a:latin typeface="+mn-lt"/>
                <a:ea typeface="+mn-ea"/>
                <a:cs typeface="+mn-cs"/>
              </a:rPr>
            </a:br>
            <a:br>
              <a:rPr lang="fr-FR" dirty="0"/>
            </a:br>
            <a:endParaRPr lang="fr-FR" dirty="0"/>
          </a:p>
        </p:txBody>
      </p:sp>
      <p:sp>
        <p:nvSpPr>
          <p:cNvPr id="3" name="Sous-titre 2">
            <a:extLst>
              <a:ext uri="{FF2B5EF4-FFF2-40B4-BE49-F238E27FC236}">
                <a16:creationId xmlns:a16="http://schemas.microsoft.com/office/drawing/2014/main" id="{A1150C22-F6BF-5F4C-835D-76C520297C96}"/>
              </a:ext>
            </a:extLst>
          </p:cNvPr>
          <p:cNvSpPr>
            <a:spLocks noGrp="1"/>
          </p:cNvSpPr>
          <p:nvPr>
            <p:ph type="subTitle" idx="1"/>
          </p:nvPr>
        </p:nvSpPr>
        <p:spPr>
          <a:xfrm>
            <a:off x="1397285" y="678095"/>
            <a:ext cx="9270715" cy="5239820"/>
          </a:xfrm>
        </p:spPr>
        <p:txBody>
          <a:bodyPr>
            <a:normAutofit/>
          </a:bodyPr>
          <a:lstStyle/>
          <a:p>
            <a:endParaRPr lang="fr-FR" b="1" dirty="0">
              <a:solidFill>
                <a:srgbClr val="0A9872"/>
              </a:solidFill>
            </a:endParaRPr>
          </a:p>
          <a:p>
            <a:endParaRPr lang="fr-FR" b="1" dirty="0">
              <a:solidFill>
                <a:srgbClr val="0A9872"/>
              </a:solidFill>
            </a:endParaRPr>
          </a:p>
          <a:p>
            <a:endParaRPr lang="fr-FR" b="1" dirty="0">
              <a:solidFill>
                <a:srgbClr val="0A9872"/>
              </a:solidFill>
            </a:endParaRPr>
          </a:p>
          <a:p>
            <a:endParaRPr lang="fr-FR" b="1" dirty="0">
              <a:solidFill>
                <a:srgbClr val="0A9872"/>
              </a:solidFill>
            </a:endParaRPr>
          </a:p>
          <a:p>
            <a:r>
              <a:rPr lang="fr-FR" sz="3200" b="1" dirty="0">
                <a:solidFill>
                  <a:srgbClr val="0A9872"/>
                </a:solidFill>
              </a:rPr>
              <a:t>QUESTIONS ?</a:t>
            </a:r>
          </a:p>
          <a:p>
            <a:endParaRPr lang="fr-FR" b="1"/>
          </a:p>
        </p:txBody>
      </p:sp>
      <p:sp>
        <p:nvSpPr>
          <p:cNvPr id="5" name="Espace réservé du numéro de diapositive 4">
            <a:extLst>
              <a:ext uri="{FF2B5EF4-FFF2-40B4-BE49-F238E27FC236}">
                <a16:creationId xmlns:a16="http://schemas.microsoft.com/office/drawing/2014/main" id="{A8AA0C25-F5D9-314B-A7CC-ECF752283376}"/>
              </a:ext>
            </a:extLst>
          </p:cNvPr>
          <p:cNvSpPr>
            <a:spLocks noGrp="1"/>
          </p:cNvSpPr>
          <p:nvPr>
            <p:ph type="sldNum" sz="quarter" idx="12"/>
          </p:nvPr>
        </p:nvSpPr>
        <p:spPr>
          <a:xfrm>
            <a:off x="9186041" y="6379999"/>
            <a:ext cx="2743200" cy="365125"/>
          </a:xfrm>
        </p:spPr>
        <p:txBody>
          <a:bodyPr/>
          <a:lstStyle/>
          <a:p>
            <a:fld id="{B4FF07C7-C679-D742-B653-F9FBC5EA3604}" type="slidenum">
              <a:rPr lang="fr-FR" smtClean="0"/>
              <a:t>47</a:t>
            </a:fld>
            <a:endParaRPr lang="fr-FR" dirty="0"/>
          </a:p>
        </p:txBody>
      </p:sp>
      <p:sp>
        <p:nvSpPr>
          <p:cNvPr id="4" name="Espace réservé du pied de page 3">
            <a:extLst>
              <a:ext uri="{FF2B5EF4-FFF2-40B4-BE49-F238E27FC236}">
                <a16:creationId xmlns:a16="http://schemas.microsoft.com/office/drawing/2014/main" id="{6B90B252-9FBF-424F-ADE7-C30F00B54F4F}"/>
              </a:ext>
            </a:extLst>
          </p:cNvPr>
          <p:cNvSpPr>
            <a:spLocks noGrp="1"/>
          </p:cNvSpPr>
          <p:nvPr>
            <p:ph type="ftr" sz="quarter" idx="11"/>
          </p:nvPr>
        </p:nvSpPr>
        <p:spPr/>
        <p:txBody>
          <a:bodyPr/>
          <a:lstStyle/>
          <a:p>
            <a:r>
              <a:rPr lang="fr-FR"/>
              <a:t>Elisabeth Berthet, Avocat associé, 7 juin 2022</a:t>
            </a:r>
          </a:p>
        </p:txBody>
      </p:sp>
    </p:spTree>
    <p:extLst>
      <p:ext uri="{BB962C8B-B14F-4D97-AF65-F5344CB8AC3E}">
        <p14:creationId xmlns:p14="http://schemas.microsoft.com/office/powerpoint/2010/main" val="25117561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01A0888-2804-6642-9211-0A54A4DDDDD1}"/>
              </a:ext>
            </a:extLst>
          </p:cNvPr>
          <p:cNvSpPr>
            <a:spLocks noGrp="1"/>
          </p:cNvSpPr>
          <p:nvPr>
            <p:ph type="ctrTitle"/>
          </p:nvPr>
        </p:nvSpPr>
        <p:spPr>
          <a:xfrm>
            <a:off x="1306286" y="482321"/>
            <a:ext cx="9361714" cy="3027642"/>
          </a:xfrm>
        </p:spPr>
        <p:txBody>
          <a:bodyPr>
            <a:normAutofit fontScale="90000"/>
          </a:bodyPr>
          <a:lstStyle/>
          <a:p>
            <a:pPr lvl="0" algn="just"/>
            <a:br>
              <a:rPr lang="fr-FR" sz="2200" dirty="0"/>
            </a:br>
            <a:br>
              <a:rPr lang="fr-FR" sz="2200" dirty="0"/>
            </a:br>
            <a:br>
              <a:rPr lang="fr-FR" sz="2200" dirty="0"/>
            </a:br>
            <a:br>
              <a:rPr lang="fr-FR" sz="2200" dirty="0"/>
            </a:br>
            <a:br>
              <a:rPr lang="fr-FR" sz="2200" dirty="0"/>
            </a:br>
            <a:br>
              <a:rPr lang="en-GB" altLang="fr-FR" sz="2200" dirty="0"/>
            </a:br>
            <a:br>
              <a:rPr lang="en-GB" altLang="fr-FR" sz="2200" dirty="0"/>
            </a:br>
            <a:br>
              <a:rPr lang="en-GB" altLang="fr-FR" sz="2200" dirty="0"/>
            </a:br>
            <a:br>
              <a:rPr lang="fr-FR" sz="2200" dirty="0"/>
            </a:br>
            <a:br>
              <a:rPr lang="fr-FR" i="1" dirty="0"/>
            </a:br>
            <a:br>
              <a:rPr lang="en-GB" altLang="fr-FR" sz="3600" b="1" dirty="0">
                <a:latin typeface="+mn-lt"/>
                <a:ea typeface="+mn-ea"/>
                <a:cs typeface="+mn-cs"/>
              </a:rPr>
            </a:br>
            <a:br>
              <a:rPr lang="en-GB" altLang="fr-FR" sz="3600" b="1" dirty="0">
                <a:latin typeface="+mn-lt"/>
                <a:ea typeface="+mn-ea"/>
                <a:cs typeface="+mn-cs"/>
              </a:rPr>
            </a:br>
            <a:br>
              <a:rPr lang="fr-FR" dirty="0"/>
            </a:br>
            <a:endParaRPr lang="fr-FR" dirty="0"/>
          </a:p>
        </p:txBody>
      </p:sp>
      <p:sp>
        <p:nvSpPr>
          <p:cNvPr id="3" name="Sous-titre 2">
            <a:extLst>
              <a:ext uri="{FF2B5EF4-FFF2-40B4-BE49-F238E27FC236}">
                <a16:creationId xmlns:a16="http://schemas.microsoft.com/office/drawing/2014/main" id="{A1150C22-F6BF-5F4C-835D-76C520297C96}"/>
              </a:ext>
            </a:extLst>
          </p:cNvPr>
          <p:cNvSpPr>
            <a:spLocks noGrp="1"/>
          </p:cNvSpPr>
          <p:nvPr>
            <p:ph type="subTitle" idx="1"/>
          </p:nvPr>
        </p:nvSpPr>
        <p:spPr>
          <a:xfrm>
            <a:off x="1400537" y="1296365"/>
            <a:ext cx="9267463" cy="3961435"/>
          </a:xfrm>
        </p:spPr>
        <p:txBody>
          <a:bodyPr>
            <a:normAutofit/>
          </a:bodyPr>
          <a:lstStyle/>
          <a:p>
            <a:endParaRPr lang="fr-FR" b="1">
              <a:solidFill>
                <a:srgbClr val="0A9872"/>
              </a:solidFill>
            </a:endParaRPr>
          </a:p>
          <a:p>
            <a:endParaRPr lang="fr-FR" b="1">
              <a:solidFill>
                <a:srgbClr val="0A9872"/>
              </a:solidFill>
            </a:endParaRPr>
          </a:p>
          <a:p>
            <a:endParaRPr lang="fr-FR" b="1">
              <a:solidFill>
                <a:srgbClr val="0A9872"/>
              </a:solidFill>
            </a:endParaRPr>
          </a:p>
          <a:p>
            <a:r>
              <a:rPr lang="fr-FR" sz="4000" b="1">
                <a:solidFill>
                  <a:srgbClr val="0A9872"/>
                </a:solidFill>
              </a:rPr>
              <a:t>CCP de combinaisons</a:t>
            </a:r>
          </a:p>
        </p:txBody>
      </p:sp>
      <p:sp>
        <p:nvSpPr>
          <p:cNvPr id="5" name="Espace réservé du numéro de diapositive 4">
            <a:extLst>
              <a:ext uri="{FF2B5EF4-FFF2-40B4-BE49-F238E27FC236}">
                <a16:creationId xmlns:a16="http://schemas.microsoft.com/office/drawing/2014/main" id="{A8AA0C25-F5D9-314B-A7CC-ECF752283376}"/>
              </a:ext>
            </a:extLst>
          </p:cNvPr>
          <p:cNvSpPr>
            <a:spLocks noGrp="1"/>
          </p:cNvSpPr>
          <p:nvPr>
            <p:ph type="sldNum" sz="quarter" idx="12"/>
          </p:nvPr>
        </p:nvSpPr>
        <p:spPr>
          <a:xfrm>
            <a:off x="9186041" y="6379999"/>
            <a:ext cx="2743200" cy="365125"/>
          </a:xfrm>
        </p:spPr>
        <p:txBody>
          <a:bodyPr/>
          <a:lstStyle/>
          <a:p>
            <a:fld id="{B4FF07C7-C679-D742-B653-F9FBC5EA3604}" type="slidenum">
              <a:rPr lang="fr-FR" smtClean="0"/>
              <a:t>5</a:t>
            </a:fld>
            <a:endParaRPr lang="fr-FR" dirty="0"/>
          </a:p>
        </p:txBody>
      </p:sp>
      <p:sp>
        <p:nvSpPr>
          <p:cNvPr id="4" name="Espace réservé du pied de page 3">
            <a:extLst>
              <a:ext uri="{FF2B5EF4-FFF2-40B4-BE49-F238E27FC236}">
                <a16:creationId xmlns:a16="http://schemas.microsoft.com/office/drawing/2014/main" id="{C5F43940-A9EC-5B4D-9B98-5E0DD79E06F5}"/>
              </a:ext>
            </a:extLst>
          </p:cNvPr>
          <p:cNvSpPr>
            <a:spLocks noGrp="1"/>
          </p:cNvSpPr>
          <p:nvPr>
            <p:ph type="ftr" sz="quarter" idx="11"/>
          </p:nvPr>
        </p:nvSpPr>
        <p:spPr/>
        <p:txBody>
          <a:bodyPr/>
          <a:lstStyle/>
          <a:p>
            <a:r>
              <a:rPr lang="fr-FR"/>
              <a:t>Elisabeth Berthet, Avocat associé, 7 juin 2022</a:t>
            </a:r>
          </a:p>
        </p:txBody>
      </p:sp>
    </p:spTree>
    <p:extLst>
      <p:ext uri="{BB962C8B-B14F-4D97-AF65-F5344CB8AC3E}">
        <p14:creationId xmlns:p14="http://schemas.microsoft.com/office/powerpoint/2010/main" val="578874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01A0888-2804-6642-9211-0A54A4DDDDD1}"/>
              </a:ext>
            </a:extLst>
          </p:cNvPr>
          <p:cNvSpPr>
            <a:spLocks noGrp="1"/>
          </p:cNvSpPr>
          <p:nvPr>
            <p:ph type="ctrTitle"/>
          </p:nvPr>
        </p:nvSpPr>
        <p:spPr>
          <a:xfrm>
            <a:off x="1306286" y="482321"/>
            <a:ext cx="9361714" cy="3027642"/>
          </a:xfrm>
        </p:spPr>
        <p:txBody>
          <a:bodyPr>
            <a:normAutofit fontScale="90000"/>
          </a:bodyPr>
          <a:lstStyle/>
          <a:p>
            <a:pPr lvl="0" algn="just"/>
            <a:br>
              <a:rPr lang="fr-FR" sz="2200" dirty="0"/>
            </a:br>
            <a:br>
              <a:rPr lang="fr-FR" sz="2200" dirty="0"/>
            </a:br>
            <a:br>
              <a:rPr lang="fr-FR" sz="2200" dirty="0"/>
            </a:br>
            <a:br>
              <a:rPr lang="fr-FR" sz="2200" dirty="0"/>
            </a:br>
            <a:br>
              <a:rPr lang="fr-FR" sz="2200" dirty="0"/>
            </a:br>
            <a:br>
              <a:rPr lang="en-GB" altLang="fr-FR" sz="2200" dirty="0"/>
            </a:br>
            <a:br>
              <a:rPr lang="en-GB" altLang="fr-FR" sz="2200" dirty="0"/>
            </a:br>
            <a:br>
              <a:rPr lang="en-GB" altLang="fr-FR" sz="2200" dirty="0"/>
            </a:br>
            <a:br>
              <a:rPr lang="fr-FR" sz="2200" dirty="0"/>
            </a:br>
            <a:br>
              <a:rPr lang="fr-FR" i="1" dirty="0"/>
            </a:br>
            <a:br>
              <a:rPr lang="en-GB" altLang="fr-FR" sz="3600" b="1" dirty="0">
                <a:latin typeface="+mn-lt"/>
                <a:ea typeface="+mn-ea"/>
                <a:cs typeface="+mn-cs"/>
              </a:rPr>
            </a:br>
            <a:br>
              <a:rPr lang="en-GB" altLang="fr-FR" sz="3600" b="1" dirty="0">
                <a:latin typeface="+mn-lt"/>
                <a:ea typeface="+mn-ea"/>
                <a:cs typeface="+mn-cs"/>
              </a:rPr>
            </a:br>
            <a:br>
              <a:rPr lang="fr-FR" dirty="0"/>
            </a:br>
            <a:endParaRPr lang="fr-FR" dirty="0"/>
          </a:p>
        </p:txBody>
      </p:sp>
      <p:sp>
        <p:nvSpPr>
          <p:cNvPr id="3" name="Sous-titre 2">
            <a:extLst>
              <a:ext uri="{FF2B5EF4-FFF2-40B4-BE49-F238E27FC236}">
                <a16:creationId xmlns:a16="http://schemas.microsoft.com/office/drawing/2014/main" id="{A1150C22-F6BF-5F4C-835D-76C520297C96}"/>
              </a:ext>
            </a:extLst>
          </p:cNvPr>
          <p:cNvSpPr>
            <a:spLocks noGrp="1"/>
          </p:cNvSpPr>
          <p:nvPr>
            <p:ph type="subTitle" idx="1"/>
          </p:nvPr>
        </p:nvSpPr>
        <p:spPr>
          <a:xfrm>
            <a:off x="1397285" y="770563"/>
            <a:ext cx="9270715" cy="4487238"/>
          </a:xfrm>
        </p:spPr>
        <p:txBody>
          <a:bodyPr>
            <a:normAutofit fontScale="47500" lnSpcReduction="20000"/>
          </a:bodyPr>
          <a:lstStyle/>
          <a:p>
            <a:br>
              <a:rPr lang="fr-FR" dirty="0">
                <a:latin typeface="Helvetica" pitchFamily="2" charset="0"/>
              </a:rPr>
            </a:br>
            <a:r>
              <a:rPr lang="fr-FR" sz="3600" b="1" dirty="0">
                <a:solidFill>
                  <a:srgbClr val="3A946D"/>
                </a:solidFill>
                <a:latin typeface="Helvetica" pitchFamily="2" charset="0"/>
              </a:rPr>
              <a:t>Ezétimibe – simvastatine</a:t>
            </a:r>
          </a:p>
          <a:p>
            <a:pPr algn="l"/>
            <a:endParaRPr lang="fr-FR" dirty="0">
              <a:latin typeface="Helvetica" pitchFamily="2" charset="0"/>
            </a:endParaRPr>
          </a:p>
          <a:p>
            <a:pPr algn="l"/>
            <a:r>
              <a:rPr lang="fr-FR" sz="2900" dirty="0">
                <a:latin typeface="Helvetica" pitchFamily="2" charset="0"/>
              </a:rPr>
              <a:t>Même brevet de base EP 0.720.599 (MSD):</a:t>
            </a:r>
          </a:p>
          <a:p>
            <a:pPr algn="l"/>
            <a:endParaRPr lang="fr-FR" sz="2900" dirty="0">
              <a:latin typeface="Helvetica" pitchFamily="2" charset="0"/>
            </a:endParaRPr>
          </a:p>
          <a:p>
            <a:pPr marL="342900" indent="-342900" algn="l">
              <a:buClr>
                <a:srgbClr val="3A946D"/>
              </a:buClr>
              <a:buFont typeface="Arial" panose="020B0604020202020204" pitchFamily="34" charset="0"/>
              <a:buChar char="•"/>
            </a:pPr>
            <a:r>
              <a:rPr lang="fr-FR" sz="2900" dirty="0">
                <a:latin typeface="Helvetica" pitchFamily="2" charset="0"/>
              </a:rPr>
              <a:t>1</a:t>
            </a:r>
            <a:r>
              <a:rPr lang="fr-FR" sz="2900" baseline="30000" dirty="0">
                <a:latin typeface="Helvetica" pitchFamily="2" charset="0"/>
              </a:rPr>
              <a:t>er</a:t>
            </a:r>
            <a:r>
              <a:rPr lang="fr-FR" sz="2900" dirty="0">
                <a:latin typeface="Helvetica" pitchFamily="2" charset="0"/>
              </a:rPr>
              <a:t> CCP : ézétimibe seul (Ezetrol®, AMM 2003)</a:t>
            </a:r>
          </a:p>
          <a:p>
            <a:pPr marL="342900" indent="-342900" algn="l">
              <a:buClr>
                <a:srgbClr val="3A946D"/>
              </a:buClr>
              <a:buFont typeface="Arial" panose="020B0604020202020204" pitchFamily="34" charset="0"/>
              <a:buChar char="•"/>
            </a:pPr>
            <a:r>
              <a:rPr lang="fr-FR" sz="2900" dirty="0">
                <a:latin typeface="Helvetica" pitchFamily="2" charset="0"/>
              </a:rPr>
              <a:t>2</a:t>
            </a:r>
            <a:r>
              <a:rPr lang="fr-FR" sz="2900" baseline="30000" dirty="0">
                <a:latin typeface="Helvetica" pitchFamily="2" charset="0"/>
              </a:rPr>
              <a:t>nd</a:t>
            </a:r>
            <a:r>
              <a:rPr lang="fr-FR" sz="2900" dirty="0">
                <a:latin typeface="Helvetica" pitchFamily="2" charset="0"/>
              </a:rPr>
              <a:t> CCP : combinaison ézétimibe – simvastatine (Inegy®, AMM 2005) = </a:t>
            </a:r>
            <a:r>
              <a:rPr lang="fr-FR" sz="2900" b="1" dirty="0">
                <a:latin typeface="Helvetica" pitchFamily="2" charset="0"/>
              </a:rPr>
              <a:t>CCP contesté</a:t>
            </a:r>
          </a:p>
          <a:p>
            <a:pPr algn="l"/>
            <a:endParaRPr lang="fr-FR" sz="2900" dirty="0">
              <a:latin typeface="Helvetica" pitchFamily="2" charset="0"/>
            </a:endParaRPr>
          </a:p>
          <a:p>
            <a:pPr algn="l" fontAlgn="base"/>
            <a:r>
              <a:rPr lang="fr-FR" sz="2900" dirty="0">
                <a:latin typeface="Helvetica" pitchFamily="2" charset="0"/>
              </a:rPr>
              <a:t>Revendications du brevet :</a:t>
            </a:r>
          </a:p>
          <a:p>
            <a:pPr algn="l" fontAlgn="base"/>
            <a:endParaRPr lang="fr-FR" sz="2900" dirty="0">
              <a:latin typeface="Helvetica" pitchFamily="2" charset="0"/>
            </a:endParaRPr>
          </a:p>
          <a:p>
            <a:pPr marL="342900" indent="-342900" algn="l" fontAlgn="base">
              <a:buClr>
                <a:srgbClr val="3A946D"/>
              </a:buClr>
              <a:buFontTx/>
              <a:buChar char="-"/>
            </a:pPr>
            <a:r>
              <a:rPr lang="fr-FR" sz="2900" dirty="0">
                <a:latin typeface="Helvetica" pitchFamily="2" charset="0"/>
              </a:rPr>
              <a:t>Une large famille de composés (revendication 1)</a:t>
            </a:r>
          </a:p>
          <a:p>
            <a:pPr algn="l" fontAlgn="base">
              <a:buClr>
                <a:srgbClr val="3A946D"/>
              </a:buClr>
            </a:pPr>
            <a:endParaRPr lang="fr-FR" sz="2900" dirty="0">
              <a:latin typeface="Helvetica" pitchFamily="2" charset="0"/>
            </a:endParaRPr>
          </a:p>
          <a:p>
            <a:pPr marL="342900" indent="-342900" algn="l" fontAlgn="base">
              <a:buClr>
                <a:srgbClr val="3A946D"/>
              </a:buClr>
              <a:buFontTx/>
              <a:buChar char="-"/>
            </a:pPr>
            <a:r>
              <a:rPr lang="fr-FR" sz="2900" dirty="0">
                <a:latin typeface="Helvetica" pitchFamily="2" charset="0"/>
              </a:rPr>
              <a:t>Le produit spécifique ézétimibe (revendication 8)</a:t>
            </a:r>
          </a:p>
          <a:p>
            <a:pPr algn="just" fontAlgn="base">
              <a:lnSpc>
                <a:spcPct val="120000"/>
              </a:lnSpc>
              <a:spcBef>
                <a:spcPts val="0"/>
              </a:spcBef>
              <a:buClr>
                <a:srgbClr val="3A946D"/>
              </a:buClr>
            </a:pPr>
            <a:endParaRPr lang="fr-FR" sz="2900" dirty="0">
              <a:latin typeface="Helvetica" pitchFamily="2" charset="0"/>
            </a:endParaRPr>
          </a:p>
          <a:p>
            <a:pPr marL="342900" indent="-342900" algn="just" fontAlgn="base">
              <a:lnSpc>
                <a:spcPct val="120000"/>
              </a:lnSpc>
              <a:spcBef>
                <a:spcPts val="0"/>
              </a:spcBef>
              <a:buClr>
                <a:srgbClr val="3A946D"/>
              </a:buClr>
              <a:buFontTx/>
              <a:buChar char="-"/>
            </a:pPr>
            <a:r>
              <a:rPr lang="fr-FR" sz="2900">
                <a:latin typeface="Helvetica" pitchFamily="2" charset="0"/>
              </a:rPr>
              <a:t>Une composition pharmaceutique comprenant un azétidinone substitué seul ou en </a:t>
            </a:r>
            <a:r>
              <a:rPr lang="fr-FR" sz="2900" b="1">
                <a:latin typeface="Helvetica" pitchFamily="2" charset="0"/>
              </a:rPr>
              <a:t>combinaison</a:t>
            </a:r>
            <a:r>
              <a:rPr lang="fr-FR" sz="2900">
                <a:latin typeface="Helvetica" pitchFamily="2" charset="0"/>
              </a:rPr>
              <a:t> avec un inhibiteur de la biosynthèse du cholestérol sélctionné dans un groupe consistant en lovastatine, prévastatine, fluvastatine, </a:t>
            </a:r>
            <a:r>
              <a:rPr lang="fr-FR" sz="2900" b="1">
                <a:latin typeface="Helvetica" pitchFamily="2" charset="0"/>
              </a:rPr>
              <a:t>simvastatine</a:t>
            </a:r>
            <a:r>
              <a:rPr lang="fr-FR" sz="2900">
                <a:latin typeface="Helvetica" pitchFamily="2" charset="0"/>
              </a:rPr>
              <a:t>, CI-981 [atorvastatine], DMP-965, L-659, 699, squalestatine 1 et NB-598.(revendications 9 et 17)</a:t>
            </a:r>
          </a:p>
        </p:txBody>
      </p:sp>
      <p:sp>
        <p:nvSpPr>
          <p:cNvPr id="5" name="Espace réservé du numéro de diapositive 4">
            <a:extLst>
              <a:ext uri="{FF2B5EF4-FFF2-40B4-BE49-F238E27FC236}">
                <a16:creationId xmlns:a16="http://schemas.microsoft.com/office/drawing/2014/main" id="{A8AA0C25-F5D9-314B-A7CC-ECF752283376}"/>
              </a:ext>
            </a:extLst>
          </p:cNvPr>
          <p:cNvSpPr>
            <a:spLocks noGrp="1"/>
          </p:cNvSpPr>
          <p:nvPr>
            <p:ph type="sldNum" sz="quarter" idx="12"/>
          </p:nvPr>
        </p:nvSpPr>
        <p:spPr>
          <a:xfrm>
            <a:off x="9186041" y="6379999"/>
            <a:ext cx="2743200" cy="365125"/>
          </a:xfrm>
        </p:spPr>
        <p:txBody>
          <a:bodyPr/>
          <a:lstStyle/>
          <a:p>
            <a:fld id="{B4FF07C7-C679-D742-B653-F9FBC5EA3604}" type="slidenum">
              <a:rPr lang="fr-FR" smtClean="0"/>
              <a:t>6</a:t>
            </a:fld>
            <a:endParaRPr lang="fr-FR" dirty="0"/>
          </a:p>
        </p:txBody>
      </p:sp>
      <p:sp>
        <p:nvSpPr>
          <p:cNvPr id="4" name="Espace réservé du pied de page 3">
            <a:extLst>
              <a:ext uri="{FF2B5EF4-FFF2-40B4-BE49-F238E27FC236}">
                <a16:creationId xmlns:a16="http://schemas.microsoft.com/office/drawing/2014/main" id="{589DAD97-450C-5343-BFAB-DBECCF02CCFB}"/>
              </a:ext>
            </a:extLst>
          </p:cNvPr>
          <p:cNvSpPr>
            <a:spLocks noGrp="1"/>
          </p:cNvSpPr>
          <p:nvPr>
            <p:ph type="ftr" sz="quarter" idx="11"/>
          </p:nvPr>
        </p:nvSpPr>
        <p:spPr/>
        <p:txBody>
          <a:bodyPr/>
          <a:lstStyle/>
          <a:p>
            <a:r>
              <a:rPr lang="fr-FR"/>
              <a:t>Elisabeth Berthet, Avocat associé, 7 juin 2022</a:t>
            </a:r>
          </a:p>
        </p:txBody>
      </p:sp>
    </p:spTree>
    <p:extLst>
      <p:ext uri="{BB962C8B-B14F-4D97-AF65-F5344CB8AC3E}">
        <p14:creationId xmlns:p14="http://schemas.microsoft.com/office/powerpoint/2010/main" val="6899323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01A0888-2804-6642-9211-0A54A4DDDDD1}"/>
              </a:ext>
            </a:extLst>
          </p:cNvPr>
          <p:cNvSpPr>
            <a:spLocks noGrp="1"/>
          </p:cNvSpPr>
          <p:nvPr>
            <p:ph type="ctrTitle"/>
          </p:nvPr>
        </p:nvSpPr>
        <p:spPr>
          <a:xfrm>
            <a:off x="1306286" y="482321"/>
            <a:ext cx="9361714" cy="3027642"/>
          </a:xfrm>
        </p:spPr>
        <p:txBody>
          <a:bodyPr>
            <a:normAutofit fontScale="90000"/>
          </a:bodyPr>
          <a:lstStyle/>
          <a:p>
            <a:pPr lvl="0" algn="just"/>
            <a:br>
              <a:rPr lang="fr-FR" sz="2200" dirty="0"/>
            </a:br>
            <a:br>
              <a:rPr lang="fr-FR" sz="2200" dirty="0"/>
            </a:br>
            <a:br>
              <a:rPr lang="fr-FR" sz="2200" dirty="0"/>
            </a:br>
            <a:br>
              <a:rPr lang="fr-FR" sz="2200" dirty="0"/>
            </a:br>
            <a:br>
              <a:rPr lang="fr-FR" sz="2200" dirty="0"/>
            </a:br>
            <a:br>
              <a:rPr lang="en-GB" altLang="fr-FR" sz="2200" dirty="0"/>
            </a:br>
            <a:br>
              <a:rPr lang="en-GB" altLang="fr-FR" sz="2200" dirty="0"/>
            </a:br>
            <a:br>
              <a:rPr lang="en-GB" altLang="fr-FR" sz="2200" dirty="0"/>
            </a:br>
            <a:br>
              <a:rPr lang="fr-FR" sz="2200" dirty="0"/>
            </a:br>
            <a:br>
              <a:rPr lang="fr-FR" i="1" dirty="0"/>
            </a:br>
            <a:endParaRPr lang="fr-FR" dirty="0"/>
          </a:p>
        </p:txBody>
      </p:sp>
      <p:sp>
        <p:nvSpPr>
          <p:cNvPr id="3" name="Sous-titre 2">
            <a:extLst>
              <a:ext uri="{FF2B5EF4-FFF2-40B4-BE49-F238E27FC236}">
                <a16:creationId xmlns:a16="http://schemas.microsoft.com/office/drawing/2014/main" id="{A1150C22-F6BF-5F4C-835D-76C520297C96}"/>
              </a:ext>
            </a:extLst>
          </p:cNvPr>
          <p:cNvSpPr>
            <a:spLocks noGrp="1"/>
          </p:cNvSpPr>
          <p:nvPr>
            <p:ph type="subTitle" idx="1"/>
          </p:nvPr>
        </p:nvSpPr>
        <p:spPr>
          <a:xfrm>
            <a:off x="1306287" y="739739"/>
            <a:ext cx="9361714" cy="5167901"/>
          </a:xfrm>
        </p:spPr>
        <p:txBody>
          <a:bodyPr>
            <a:normAutofit/>
          </a:bodyPr>
          <a:lstStyle/>
          <a:p>
            <a:r>
              <a:rPr lang="fr-FR" sz="2000" b="1" dirty="0">
                <a:solidFill>
                  <a:srgbClr val="3A946D"/>
                </a:solidFill>
                <a:latin typeface="Helvetica" pitchFamily="2" charset="0"/>
              </a:rPr>
              <a:t>MSD / Teva, Cour d’appel de Paris, 25 septembre 2020 (décision au fond)</a:t>
            </a:r>
          </a:p>
          <a:p>
            <a:endParaRPr lang="fr-FR" sz="2000" b="1" dirty="0">
              <a:solidFill>
                <a:srgbClr val="3A946D"/>
              </a:solidFill>
              <a:latin typeface="Helvetica" pitchFamily="2" charset="0"/>
            </a:endParaRPr>
          </a:p>
          <a:p>
            <a:r>
              <a:rPr lang="fr-FR" sz="2000" b="1" u="sng" dirty="0">
                <a:solidFill>
                  <a:srgbClr val="3A946D"/>
                </a:solidFill>
                <a:latin typeface="Helvetica" pitchFamily="2" charset="0"/>
              </a:rPr>
              <a:t>Article 3 a): La combinaison est-elle protégée par le brevet de base ?</a:t>
            </a:r>
          </a:p>
          <a:p>
            <a:pPr algn="just"/>
            <a:endParaRPr lang="fr-FR" sz="2000" dirty="0">
              <a:latin typeface="Helvetica" pitchFamily="2" charset="0"/>
            </a:endParaRPr>
          </a:p>
          <a:p>
            <a:pPr algn="just"/>
            <a:r>
              <a:rPr lang="fr-FR" sz="2000" dirty="0">
                <a:latin typeface="Helvetica" pitchFamily="2" charset="0"/>
              </a:rPr>
              <a:t>Nécessité que la combinaison = produit distinct / ézétimibe + protégée en tant que telle :</a:t>
            </a:r>
          </a:p>
          <a:p>
            <a:pPr algn="just">
              <a:lnSpc>
                <a:spcPct val="120000"/>
              </a:lnSpc>
              <a:spcBef>
                <a:spcPts val="0"/>
              </a:spcBef>
            </a:pPr>
            <a:endParaRPr lang="fr-FR" sz="2000" dirty="0">
              <a:latin typeface="Helvetica" pitchFamily="2" charset="0"/>
            </a:endParaRPr>
          </a:p>
          <a:p>
            <a:pPr algn="just">
              <a:lnSpc>
                <a:spcPct val="120000"/>
              </a:lnSpc>
              <a:spcBef>
                <a:spcPts val="0"/>
              </a:spcBef>
            </a:pPr>
            <a:r>
              <a:rPr lang="fr-FR" sz="2000">
                <a:latin typeface="Helvetica" pitchFamily="2" charset="0"/>
              </a:rPr>
              <a:t>« </a:t>
            </a:r>
            <a:r>
              <a:rPr lang="fr-FR" sz="2000" i="1">
                <a:latin typeface="Helvetica" pitchFamily="2" charset="0"/>
              </a:rPr>
              <a:t>Il s’agit de vérifier si du point de vue de l’homme du métier … </a:t>
            </a:r>
            <a:r>
              <a:rPr lang="fr-FR" sz="2000" b="1" i="1">
                <a:latin typeface="Helvetica" pitchFamily="2" charset="0"/>
              </a:rPr>
              <a:t>le produit de combinaison </a:t>
            </a:r>
            <a:r>
              <a:rPr lang="fr-FR" sz="2000" i="1">
                <a:latin typeface="Helvetica" pitchFamily="2" charset="0"/>
              </a:rPr>
              <a:t>d’ézétimibe et de simvastatine, </a:t>
            </a:r>
            <a:r>
              <a:rPr lang="fr-FR" sz="2000" b="1" i="1">
                <a:latin typeface="Helvetica" pitchFamily="2" charset="0"/>
              </a:rPr>
              <a:t>constitue un produit distinct de l’ézétimibe seul, protégé par le brevet en tant que tel </a:t>
            </a:r>
            <a:r>
              <a:rPr lang="fr-FR" sz="2000">
                <a:latin typeface="Helvetica" pitchFamily="2" charset="0"/>
              </a:rPr>
              <a:t>».</a:t>
            </a:r>
            <a:endParaRPr lang="fr-FR" sz="2000" dirty="0">
              <a:highlight>
                <a:srgbClr val="00FFFF"/>
              </a:highlight>
              <a:latin typeface="Helvetica" pitchFamily="2" charset="0"/>
            </a:endParaRPr>
          </a:p>
          <a:p>
            <a:pPr algn="just">
              <a:lnSpc>
                <a:spcPct val="120000"/>
              </a:lnSpc>
              <a:spcBef>
                <a:spcPts val="0"/>
              </a:spcBef>
            </a:pPr>
            <a:endParaRPr lang="fr-FR" sz="5600" dirty="0">
              <a:latin typeface="Helvetica" pitchFamily="2" charset="0"/>
            </a:endParaRPr>
          </a:p>
          <a:p>
            <a:endParaRPr lang="fr-FR" b="1"/>
          </a:p>
        </p:txBody>
      </p:sp>
      <p:sp>
        <p:nvSpPr>
          <p:cNvPr id="5" name="Espace réservé du numéro de diapositive 4">
            <a:extLst>
              <a:ext uri="{FF2B5EF4-FFF2-40B4-BE49-F238E27FC236}">
                <a16:creationId xmlns:a16="http://schemas.microsoft.com/office/drawing/2014/main" id="{A8AA0C25-F5D9-314B-A7CC-ECF752283376}"/>
              </a:ext>
            </a:extLst>
          </p:cNvPr>
          <p:cNvSpPr>
            <a:spLocks noGrp="1"/>
          </p:cNvSpPr>
          <p:nvPr>
            <p:ph type="sldNum" sz="quarter" idx="12"/>
          </p:nvPr>
        </p:nvSpPr>
        <p:spPr>
          <a:xfrm>
            <a:off x="9186041" y="6379999"/>
            <a:ext cx="2743200" cy="365125"/>
          </a:xfrm>
        </p:spPr>
        <p:txBody>
          <a:bodyPr/>
          <a:lstStyle/>
          <a:p>
            <a:fld id="{B4FF07C7-C679-D742-B653-F9FBC5EA3604}" type="slidenum">
              <a:rPr lang="fr-FR" smtClean="0"/>
              <a:t>7</a:t>
            </a:fld>
            <a:endParaRPr lang="fr-FR" dirty="0"/>
          </a:p>
        </p:txBody>
      </p:sp>
      <p:sp>
        <p:nvSpPr>
          <p:cNvPr id="4" name="Espace réservé du pied de page 3">
            <a:extLst>
              <a:ext uri="{FF2B5EF4-FFF2-40B4-BE49-F238E27FC236}">
                <a16:creationId xmlns:a16="http://schemas.microsoft.com/office/drawing/2014/main" id="{242478B4-5724-FD4A-B7D7-80B60F6C7B15}"/>
              </a:ext>
            </a:extLst>
          </p:cNvPr>
          <p:cNvSpPr>
            <a:spLocks noGrp="1"/>
          </p:cNvSpPr>
          <p:nvPr>
            <p:ph type="ftr" sz="quarter" idx="11"/>
          </p:nvPr>
        </p:nvSpPr>
        <p:spPr/>
        <p:txBody>
          <a:bodyPr/>
          <a:lstStyle/>
          <a:p>
            <a:r>
              <a:rPr lang="fr-FR"/>
              <a:t>Elisabeth Berthet, Avocat associé, 7 juin 2022</a:t>
            </a:r>
          </a:p>
        </p:txBody>
      </p:sp>
    </p:spTree>
    <p:extLst>
      <p:ext uri="{BB962C8B-B14F-4D97-AF65-F5344CB8AC3E}">
        <p14:creationId xmlns:p14="http://schemas.microsoft.com/office/powerpoint/2010/main" val="1548392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01A0888-2804-6642-9211-0A54A4DDDDD1}"/>
              </a:ext>
            </a:extLst>
          </p:cNvPr>
          <p:cNvSpPr>
            <a:spLocks noGrp="1"/>
          </p:cNvSpPr>
          <p:nvPr>
            <p:ph type="ctrTitle"/>
          </p:nvPr>
        </p:nvSpPr>
        <p:spPr>
          <a:xfrm>
            <a:off x="1306286" y="482321"/>
            <a:ext cx="9361714" cy="3027642"/>
          </a:xfrm>
        </p:spPr>
        <p:txBody>
          <a:bodyPr>
            <a:normAutofit fontScale="90000"/>
          </a:bodyPr>
          <a:lstStyle/>
          <a:p>
            <a:pPr lvl="0" algn="just"/>
            <a:br>
              <a:rPr lang="fr-FR" sz="2200" dirty="0"/>
            </a:br>
            <a:br>
              <a:rPr lang="fr-FR" sz="2200" dirty="0"/>
            </a:br>
            <a:br>
              <a:rPr lang="fr-FR" sz="2200" dirty="0"/>
            </a:br>
            <a:br>
              <a:rPr lang="fr-FR" sz="2200" dirty="0"/>
            </a:br>
            <a:br>
              <a:rPr lang="fr-FR" sz="2200" dirty="0"/>
            </a:br>
            <a:br>
              <a:rPr lang="en-GB" altLang="fr-FR" sz="2200" dirty="0"/>
            </a:br>
            <a:br>
              <a:rPr lang="en-GB" altLang="fr-FR" sz="2200" dirty="0"/>
            </a:br>
            <a:br>
              <a:rPr lang="en-GB" altLang="fr-FR" sz="2200" dirty="0"/>
            </a:br>
            <a:br>
              <a:rPr lang="fr-FR" sz="2200" dirty="0"/>
            </a:br>
            <a:br>
              <a:rPr lang="fr-FR" i="1" dirty="0"/>
            </a:br>
            <a:endParaRPr lang="fr-FR" dirty="0"/>
          </a:p>
        </p:txBody>
      </p:sp>
      <p:sp>
        <p:nvSpPr>
          <p:cNvPr id="3" name="Sous-titre 2">
            <a:extLst>
              <a:ext uri="{FF2B5EF4-FFF2-40B4-BE49-F238E27FC236}">
                <a16:creationId xmlns:a16="http://schemas.microsoft.com/office/drawing/2014/main" id="{A1150C22-F6BF-5F4C-835D-76C520297C96}"/>
              </a:ext>
            </a:extLst>
          </p:cNvPr>
          <p:cNvSpPr>
            <a:spLocks noGrp="1"/>
          </p:cNvSpPr>
          <p:nvPr>
            <p:ph type="subTitle" idx="1"/>
          </p:nvPr>
        </p:nvSpPr>
        <p:spPr>
          <a:xfrm>
            <a:off x="1387011" y="739739"/>
            <a:ext cx="9280989" cy="4518061"/>
          </a:xfrm>
        </p:spPr>
        <p:txBody>
          <a:bodyPr>
            <a:normAutofit fontScale="85000" lnSpcReduction="20000"/>
          </a:bodyPr>
          <a:lstStyle/>
          <a:p>
            <a:endParaRPr lang="fr-FR" sz="5600" b="1" dirty="0">
              <a:latin typeface="Helvetica" pitchFamily="2" charset="0"/>
            </a:endParaRPr>
          </a:p>
          <a:p>
            <a:pPr>
              <a:lnSpc>
                <a:spcPct val="100000"/>
              </a:lnSpc>
            </a:pPr>
            <a:r>
              <a:rPr lang="fr-FR" sz="3100" dirty="0">
                <a:latin typeface="Helvetica" pitchFamily="2" charset="0"/>
              </a:rPr>
              <a:t>Une seule invention (ézétimibe) </a:t>
            </a:r>
          </a:p>
          <a:p>
            <a:pPr>
              <a:lnSpc>
                <a:spcPct val="100000"/>
              </a:lnSpc>
            </a:pPr>
            <a:endParaRPr lang="fr-FR" sz="3100" b="1" dirty="0">
              <a:latin typeface="Helvetica" pitchFamily="2" charset="0"/>
            </a:endParaRPr>
          </a:p>
          <a:p>
            <a:pPr>
              <a:lnSpc>
                <a:spcPct val="100000"/>
              </a:lnSpc>
            </a:pPr>
            <a:r>
              <a:rPr lang="fr-FR" sz="3100" b="1" dirty="0">
                <a:latin typeface="Helvetica" pitchFamily="2" charset="0"/>
              </a:rPr>
              <a:t>OU</a:t>
            </a:r>
            <a:r>
              <a:rPr lang="fr-FR" sz="3100" dirty="0">
                <a:latin typeface="Helvetica" pitchFamily="2" charset="0"/>
              </a:rPr>
              <a:t> </a:t>
            </a:r>
          </a:p>
          <a:p>
            <a:pPr>
              <a:lnSpc>
                <a:spcPct val="100000"/>
              </a:lnSpc>
            </a:pPr>
            <a:endParaRPr lang="fr-FR" sz="3100" dirty="0">
              <a:latin typeface="Helvetica" pitchFamily="2" charset="0"/>
            </a:endParaRPr>
          </a:p>
          <a:p>
            <a:pPr>
              <a:lnSpc>
                <a:spcPct val="100000"/>
              </a:lnSpc>
            </a:pPr>
            <a:r>
              <a:rPr lang="fr-FR" sz="3100" dirty="0">
                <a:latin typeface="Helvetica" pitchFamily="2" charset="0"/>
              </a:rPr>
              <a:t>2 inventions </a:t>
            </a:r>
          </a:p>
          <a:p>
            <a:endParaRPr lang="fr-FR" sz="3100" dirty="0">
              <a:latin typeface="Helvetica" pitchFamily="2" charset="0"/>
            </a:endParaRPr>
          </a:p>
          <a:p>
            <a:pPr marL="285750" indent="-285750">
              <a:buFontTx/>
              <a:buChar char="-"/>
            </a:pPr>
            <a:r>
              <a:rPr lang="fr-FR" sz="3100" dirty="0">
                <a:latin typeface="Helvetica" pitchFamily="2" charset="0"/>
              </a:rPr>
              <a:t>ézétimibe en tant que telle</a:t>
            </a:r>
          </a:p>
          <a:p>
            <a:pPr marL="285750" indent="-285750">
              <a:buFontTx/>
              <a:buChar char="-"/>
            </a:pPr>
            <a:endParaRPr lang="fr-FR" sz="3100" dirty="0">
              <a:latin typeface="Helvetica" pitchFamily="2" charset="0"/>
            </a:endParaRPr>
          </a:p>
          <a:p>
            <a:r>
              <a:rPr lang="fr-FR" sz="3100" dirty="0">
                <a:solidFill>
                  <a:srgbClr val="3A946D"/>
                </a:solidFill>
                <a:latin typeface="Helvetica" pitchFamily="2" charset="0"/>
              </a:rPr>
              <a:t>-</a:t>
            </a:r>
            <a:r>
              <a:rPr lang="fr-FR" sz="3100" dirty="0">
                <a:latin typeface="Helvetica" pitchFamily="2" charset="0"/>
              </a:rPr>
              <a:t> ézétimibe + autres produits (simvastatine) ?</a:t>
            </a:r>
          </a:p>
          <a:p>
            <a:endParaRPr lang="fr-FR" sz="5600" dirty="0">
              <a:latin typeface="Helvetica" pitchFamily="2" charset="0"/>
            </a:endParaRPr>
          </a:p>
          <a:p>
            <a:pPr>
              <a:lnSpc>
                <a:spcPct val="110000"/>
              </a:lnSpc>
              <a:spcBef>
                <a:spcPts val="0"/>
              </a:spcBef>
            </a:pPr>
            <a:endParaRPr lang="fr-FR" sz="5600" dirty="0">
              <a:latin typeface="Helvetica" pitchFamily="2" charset="0"/>
            </a:endParaRPr>
          </a:p>
          <a:p>
            <a:endParaRPr lang="fr-FR" b="1"/>
          </a:p>
        </p:txBody>
      </p:sp>
      <p:sp>
        <p:nvSpPr>
          <p:cNvPr id="5" name="Espace réservé du numéro de diapositive 4">
            <a:extLst>
              <a:ext uri="{FF2B5EF4-FFF2-40B4-BE49-F238E27FC236}">
                <a16:creationId xmlns:a16="http://schemas.microsoft.com/office/drawing/2014/main" id="{A8AA0C25-F5D9-314B-A7CC-ECF752283376}"/>
              </a:ext>
            </a:extLst>
          </p:cNvPr>
          <p:cNvSpPr>
            <a:spLocks noGrp="1"/>
          </p:cNvSpPr>
          <p:nvPr>
            <p:ph type="sldNum" sz="quarter" idx="12"/>
          </p:nvPr>
        </p:nvSpPr>
        <p:spPr>
          <a:xfrm>
            <a:off x="9186041" y="6379999"/>
            <a:ext cx="2743200" cy="365125"/>
          </a:xfrm>
        </p:spPr>
        <p:txBody>
          <a:bodyPr/>
          <a:lstStyle/>
          <a:p>
            <a:fld id="{B4FF07C7-C679-D742-B653-F9FBC5EA3604}" type="slidenum">
              <a:rPr lang="fr-FR" smtClean="0"/>
              <a:t>8</a:t>
            </a:fld>
            <a:endParaRPr lang="fr-FR" dirty="0"/>
          </a:p>
        </p:txBody>
      </p:sp>
      <p:sp>
        <p:nvSpPr>
          <p:cNvPr id="4" name="Espace réservé du pied de page 3">
            <a:extLst>
              <a:ext uri="{FF2B5EF4-FFF2-40B4-BE49-F238E27FC236}">
                <a16:creationId xmlns:a16="http://schemas.microsoft.com/office/drawing/2014/main" id="{D5477CEA-8973-C047-896F-6C3F74651BC4}"/>
              </a:ext>
            </a:extLst>
          </p:cNvPr>
          <p:cNvSpPr>
            <a:spLocks noGrp="1"/>
          </p:cNvSpPr>
          <p:nvPr>
            <p:ph type="ftr" sz="quarter" idx="11"/>
          </p:nvPr>
        </p:nvSpPr>
        <p:spPr/>
        <p:txBody>
          <a:bodyPr/>
          <a:lstStyle/>
          <a:p>
            <a:r>
              <a:rPr lang="fr-FR"/>
              <a:t>Elisabeth Berthet, Avocat associé, 7 juin 2022</a:t>
            </a:r>
          </a:p>
        </p:txBody>
      </p:sp>
    </p:spTree>
    <p:extLst>
      <p:ext uri="{BB962C8B-B14F-4D97-AF65-F5344CB8AC3E}">
        <p14:creationId xmlns:p14="http://schemas.microsoft.com/office/powerpoint/2010/main" val="99822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01A0888-2804-6642-9211-0A54A4DDDDD1}"/>
              </a:ext>
            </a:extLst>
          </p:cNvPr>
          <p:cNvSpPr>
            <a:spLocks noGrp="1"/>
          </p:cNvSpPr>
          <p:nvPr>
            <p:ph type="ctrTitle"/>
          </p:nvPr>
        </p:nvSpPr>
        <p:spPr>
          <a:xfrm>
            <a:off x="1306286" y="482321"/>
            <a:ext cx="9361714" cy="3027642"/>
          </a:xfrm>
        </p:spPr>
        <p:txBody>
          <a:bodyPr>
            <a:normAutofit fontScale="90000"/>
          </a:bodyPr>
          <a:lstStyle/>
          <a:p>
            <a:pPr lvl="0" algn="just"/>
            <a:br>
              <a:rPr lang="fr-FR" sz="2200" dirty="0"/>
            </a:br>
            <a:br>
              <a:rPr lang="fr-FR" sz="2200" dirty="0"/>
            </a:br>
            <a:br>
              <a:rPr lang="fr-FR" sz="2200" dirty="0"/>
            </a:br>
            <a:br>
              <a:rPr lang="fr-FR" sz="2200" dirty="0"/>
            </a:br>
            <a:br>
              <a:rPr lang="fr-FR" sz="2200" dirty="0"/>
            </a:br>
            <a:br>
              <a:rPr lang="en-GB" altLang="fr-FR" sz="2200" dirty="0"/>
            </a:br>
            <a:br>
              <a:rPr lang="en-GB" altLang="fr-FR" sz="2200" dirty="0"/>
            </a:br>
            <a:br>
              <a:rPr lang="en-GB" altLang="fr-FR" sz="2200" dirty="0"/>
            </a:br>
            <a:br>
              <a:rPr lang="fr-FR" sz="2200" dirty="0"/>
            </a:br>
            <a:br>
              <a:rPr lang="fr-FR" i="1" dirty="0"/>
            </a:br>
            <a:endParaRPr lang="fr-FR" dirty="0"/>
          </a:p>
        </p:txBody>
      </p:sp>
      <p:sp>
        <p:nvSpPr>
          <p:cNvPr id="3" name="Sous-titre 2">
            <a:extLst>
              <a:ext uri="{FF2B5EF4-FFF2-40B4-BE49-F238E27FC236}">
                <a16:creationId xmlns:a16="http://schemas.microsoft.com/office/drawing/2014/main" id="{A1150C22-F6BF-5F4C-835D-76C520297C96}"/>
              </a:ext>
            </a:extLst>
          </p:cNvPr>
          <p:cNvSpPr>
            <a:spLocks noGrp="1"/>
          </p:cNvSpPr>
          <p:nvPr>
            <p:ph type="subTitle" idx="1"/>
          </p:nvPr>
        </p:nvSpPr>
        <p:spPr>
          <a:xfrm>
            <a:off x="1524000" y="750013"/>
            <a:ext cx="9144000" cy="5311740"/>
          </a:xfrm>
        </p:spPr>
        <p:txBody>
          <a:bodyPr>
            <a:normAutofit fontScale="25000" lnSpcReduction="20000"/>
          </a:bodyPr>
          <a:lstStyle/>
          <a:p>
            <a:r>
              <a:rPr lang="fr-FR" sz="7200" b="1" dirty="0">
                <a:solidFill>
                  <a:srgbClr val="3A946D"/>
                </a:solidFill>
                <a:latin typeface="Helvetica" pitchFamily="2" charset="0"/>
              </a:rPr>
              <a:t>La combinaison est-elle un produit distinct de l’ezetimibe seul (3 a))?</a:t>
            </a:r>
          </a:p>
          <a:p>
            <a:pPr algn="just"/>
            <a:endParaRPr lang="fr-FR" sz="5600" dirty="0">
              <a:solidFill>
                <a:srgbClr val="3A946D"/>
              </a:solidFill>
              <a:latin typeface="Helvetica" pitchFamily="2" charset="0"/>
            </a:endParaRPr>
          </a:p>
          <a:p>
            <a:pPr algn="just"/>
            <a:r>
              <a:rPr lang="fr-FR" sz="5600" dirty="0">
                <a:solidFill>
                  <a:srgbClr val="3A946D"/>
                </a:solidFill>
                <a:latin typeface="Helvetica" pitchFamily="2" charset="0"/>
              </a:rPr>
              <a:t>					</a:t>
            </a:r>
            <a:r>
              <a:rPr lang="fr-FR" sz="5600" dirty="0">
                <a:latin typeface="Helvetica" pitchFamily="2" charset="0"/>
              </a:rPr>
              <a:t>NON</a:t>
            </a:r>
          </a:p>
          <a:p>
            <a:pPr marL="342900" indent="-342900" algn="just">
              <a:buClr>
                <a:srgbClr val="3A946D"/>
              </a:buClr>
              <a:buFont typeface="Arial" panose="020B0604020202020204" pitchFamily="34" charset="0"/>
              <a:buChar char="•"/>
            </a:pPr>
            <a:r>
              <a:rPr lang="fr-FR" sz="5600" dirty="0">
                <a:latin typeface="Helvetica" pitchFamily="2" charset="0"/>
              </a:rPr>
              <a:t>La description</a:t>
            </a:r>
          </a:p>
          <a:p>
            <a:pPr algn="just">
              <a:buClr>
                <a:srgbClr val="3A946D"/>
              </a:buClr>
            </a:pPr>
            <a:endParaRPr lang="fr-FR" sz="5600" dirty="0">
              <a:latin typeface="Helvetica" pitchFamily="2" charset="0"/>
            </a:endParaRPr>
          </a:p>
          <a:p>
            <a:pPr marL="849313" indent="-163513" algn="just">
              <a:buClr>
                <a:srgbClr val="3A946D"/>
              </a:buClr>
              <a:buFontTx/>
              <a:buChar char="-"/>
            </a:pPr>
            <a:r>
              <a:rPr lang="fr-FR" sz="5600" dirty="0">
                <a:latin typeface="Helvetica" pitchFamily="2" charset="0"/>
              </a:rPr>
              <a:t>Décrit l’invention au singulier,</a:t>
            </a:r>
          </a:p>
          <a:p>
            <a:pPr marL="849313" indent="-163513" algn="just">
              <a:buClr>
                <a:srgbClr val="3A946D"/>
              </a:buClr>
              <a:buFontTx/>
              <a:buChar char="-"/>
            </a:pPr>
            <a:r>
              <a:rPr lang="fr-FR" sz="5600">
                <a:latin typeface="Helvetica" pitchFamily="2" charset="0"/>
              </a:rPr>
              <a:t>Utilise la formule “sous un autre aspect” pour présenter la combinaison</a:t>
            </a:r>
          </a:p>
          <a:p>
            <a:pPr marL="849313" indent="-163513" algn="just">
              <a:buClr>
                <a:srgbClr val="3A946D"/>
              </a:buClr>
              <a:buFontTx/>
              <a:buChar char="-"/>
            </a:pPr>
            <a:r>
              <a:rPr lang="fr-FR" sz="5600" dirty="0">
                <a:latin typeface="Helvetica" pitchFamily="2" charset="0"/>
              </a:rPr>
              <a:t>Ne fait pas de différence en termes d’effet thérapeutique entre l’ézétimibe seul / combinaison.</a:t>
            </a:r>
          </a:p>
          <a:p>
            <a:pPr marL="342900" indent="-342900" algn="just">
              <a:buClr>
                <a:srgbClr val="3A946D"/>
              </a:buClr>
              <a:buFontTx/>
              <a:buChar char="-"/>
            </a:pPr>
            <a:endParaRPr lang="fr-FR" sz="5600" dirty="0">
              <a:latin typeface="Helvetica" pitchFamily="2" charset="0"/>
            </a:endParaRPr>
          </a:p>
          <a:p>
            <a:pPr marL="342900" indent="-342900" algn="just">
              <a:buClr>
                <a:srgbClr val="3A946D"/>
              </a:buClr>
              <a:buFont typeface="Arial" panose="020B0604020202020204" pitchFamily="34" charset="0"/>
              <a:buChar char="•"/>
            </a:pPr>
            <a:r>
              <a:rPr lang="fr-FR" sz="5600" dirty="0">
                <a:latin typeface="Helvetica" pitchFamily="2" charset="0"/>
              </a:rPr>
              <a:t>L’homme du métier connaissait :</a:t>
            </a:r>
          </a:p>
          <a:p>
            <a:pPr marL="342900" indent="-342900" algn="just">
              <a:buClr>
                <a:srgbClr val="3A946D"/>
              </a:buClr>
              <a:buFont typeface="Arial" panose="020B0604020202020204" pitchFamily="34" charset="0"/>
              <a:buChar char="•"/>
            </a:pPr>
            <a:endParaRPr lang="fr-FR" sz="5600" dirty="0">
              <a:latin typeface="Helvetica" pitchFamily="2" charset="0"/>
            </a:endParaRPr>
          </a:p>
          <a:p>
            <a:pPr marL="849313" lvl="1" indent="-163513" algn="just">
              <a:spcBef>
                <a:spcPts val="1000"/>
              </a:spcBef>
              <a:buClr>
                <a:srgbClr val="3A946D"/>
              </a:buClr>
              <a:buFontTx/>
              <a:buChar char="-"/>
            </a:pPr>
            <a:r>
              <a:rPr lang="fr-FR" sz="5600">
                <a:latin typeface="Helvetica" pitchFamily="2" charset="0"/>
              </a:rPr>
              <a:t>La possibilité de combiner deux anticholestérolémiants ayant des mécanismes d’action différents</a:t>
            </a:r>
          </a:p>
          <a:p>
            <a:pPr marL="849313" lvl="1" indent="-163513" algn="just">
              <a:spcBef>
                <a:spcPts val="1000"/>
              </a:spcBef>
              <a:buClr>
                <a:srgbClr val="3A946D"/>
              </a:buClr>
              <a:buFontTx/>
              <a:buChar char="-"/>
            </a:pPr>
            <a:r>
              <a:rPr lang="fr-FR" sz="5600" dirty="0">
                <a:latin typeface="Helvetica" pitchFamily="2" charset="0"/>
              </a:rPr>
              <a:t>Les statines</a:t>
            </a:r>
          </a:p>
          <a:p>
            <a:pPr algn="just">
              <a:buClr>
                <a:srgbClr val="3A946D"/>
              </a:buClr>
            </a:pPr>
            <a:endParaRPr lang="fr-FR" sz="5600" dirty="0">
              <a:latin typeface="Helvetica" pitchFamily="2" charset="0"/>
            </a:endParaRPr>
          </a:p>
          <a:p>
            <a:pPr marL="342900" indent="-342900">
              <a:buClr>
                <a:srgbClr val="3A946D"/>
              </a:buClr>
              <a:buFont typeface="Wingdings" pitchFamily="2" charset="2"/>
              <a:buChar char="è"/>
            </a:pPr>
            <a:r>
              <a:rPr lang="fr-FR" sz="5600">
                <a:latin typeface="Helvetica" pitchFamily="2" charset="0"/>
              </a:rPr>
              <a:t>Combinaison ézétimibe + simvastatine </a:t>
            </a:r>
            <a:r>
              <a:rPr lang="fr-FR" sz="5600" dirty="0">
                <a:latin typeface="Helvetica" pitchFamily="2" charset="0"/>
              </a:rPr>
              <a:t>≠ </a:t>
            </a:r>
            <a:r>
              <a:rPr lang="fr-FR" sz="5600">
                <a:latin typeface="Helvetica" pitchFamily="2" charset="0"/>
              </a:rPr>
              <a:t>produit distinct protégé en tant que tel</a:t>
            </a:r>
          </a:p>
          <a:p>
            <a:pPr marL="342900" indent="-342900" algn="just">
              <a:buClr>
                <a:srgbClr val="3A946D"/>
              </a:buClr>
              <a:buFont typeface="Wingdings" pitchFamily="2" charset="2"/>
              <a:buChar char="è"/>
            </a:pPr>
            <a:endParaRPr lang="fr-FR" sz="5600">
              <a:latin typeface="Helvetica" pitchFamily="2" charset="0"/>
            </a:endParaRPr>
          </a:p>
          <a:p>
            <a:pPr>
              <a:buClr>
                <a:srgbClr val="3A946D"/>
              </a:buClr>
            </a:pPr>
            <a:r>
              <a:rPr lang="fr-FR" sz="5600" b="1" dirty="0">
                <a:latin typeface="Helvetica" pitchFamily="2" charset="0"/>
              </a:rPr>
              <a:t>= une seule invention</a:t>
            </a:r>
          </a:p>
          <a:p>
            <a:pPr algn="just">
              <a:buClr>
                <a:srgbClr val="3A946D"/>
              </a:buClr>
            </a:pPr>
            <a:endParaRPr lang="fr-FR" sz="5600">
              <a:latin typeface="Helvetica" pitchFamily="2" charset="0"/>
            </a:endParaRPr>
          </a:p>
          <a:p>
            <a:pPr marL="342900" indent="-342900">
              <a:buClr>
                <a:srgbClr val="3A946D"/>
              </a:buClr>
              <a:buFont typeface="Wingdings" pitchFamily="2" charset="2"/>
              <a:buChar char="è"/>
            </a:pPr>
            <a:r>
              <a:rPr lang="fr-FR" sz="5600" dirty="0">
                <a:latin typeface="Helvetica" pitchFamily="2" charset="0"/>
              </a:rPr>
              <a:t>CCP nul sur 3 a)</a:t>
            </a:r>
          </a:p>
          <a:p>
            <a:pPr algn="just"/>
            <a:endParaRPr lang="fr-FR" sz="5600" dirty="0">
              <a:latin typeface="Helvetica" pitchFamily="2" charset="0"/>
            </a:endParaRPr>
          </a:p>
          <a:p>
            <a:endParaRPr lang="fr-FR" b="1"/>
          </a:p>
        </p:txBody>
      </p:sp>
      <p:sp>
        <p:nvSpPr>
          <p:cNvPr id="5" name="Espace réservé du numéro de diapositive 4">
            <a:extLst>
              <a:ext uri="{FF2B5EF4-FFF2-40B4-BE49-F238E27FC236}">
                <a16:creationId xmlns:a16="http://schemas.microsoft.com/office/drawing/2014/main" id="{A8AA0C25-F5D9-314B-A7CC-ECF752283376}"/>
              </a:ext>
            </a:extLst>
          </p:cNvPr>
          <p:cNvSpPr>
            <a:spLocks noGrp="1"/>
          </p:cNvSpPr>
          <p:nvPr>
            <p:ph type="sldNum" sz="quarter" idx="12"/>
          </p:nvPr>
        </p:nvSpPr>
        <p:spPr>
          <a:xfrm>
            <a:off x="9186041" y="6379999"/>
            <a:ext cx="2743200" cy="365125"/>
          </a:xfrm>
        </p:spPr>
        <p:txBody>
          <a:bodyPr/>
          <a:lstStyle/>
          <a:p>
            <a:fld id="{B4FF07C7-C679-D742-B653-F9FBC5EA3604}" type="slidenum">
              <a:rPr lang="fr-FR" smtClean="0"/>
              <a:t>9</a:t>
            </a:fld>
            <a:endParaRPr lang="fr-FR" dirty="0"/>
          </a:p>
        </p:txBody>
      </p:sp>
      <p:sp>
        <p:nvSpPr>
          <p:cNvPr id="4" name="Espace réservé du pied de page 3">
            <a:extLst>
              <a:ext uri="{FF2B5EF4-FFF2-40B4-BE49-F238E27FC236}">
                <a16:creationId xmlns:a16="http://schemas.microsoft.com/office/drawing/2014/main" id="{9F7890EE-591E-3E4D-B691-B2EB9B82DB1E}"/>
              </a:ext>
            </a:extLst>
          </p:cNvPr>
          <p:cNvSpPr>
            <a:spLocks noGrp="1"/>
          </p:cNvSpPr>
          <p:nvPr>
            <p:ph type="ftr" sz="quarter" idx="11"/>
          </p:nvPr>
        </p:nvSpPr>
        <p:spPr/>
        <p:txBody>
          <a:bodyPr/>
          <a:lstStyle/>
          <a:p>
            <a:r>
              <a:rPr lang="fr-FR"/>
              <a:t>Elisabeth Berthet, Avocat associé, 7 juin 2022</a:t>
            </a:r>
          </a:p>
        </p:txBody>
      </p:sp>
    </p:spTree>
    <p:extLst>
      <p:ext uri="{BB962C8B-B14F-4D97-AF65-F5344CB8AC3E}">
        <p14:creationId xmlns:p14="http://schemas.microsoft.com/office/powerpoint/2010/main" val="175994131"/>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28676</TotalTime>
  <Words>5834</Words>
  <Application>Microsoft Macintosh PowerPoint</Application>
  <PresentationFormat>Grand écran</PresentationFormat>
  <Paragraphs>658</Paragraphs>
  <Slides>47</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47</vt:i4>
      </vt:variant>
    </vt:vector>
  </HeadingPairs>
  <TitlesOfParts>
    <vt:vector size="53" baseType="lpstr">
      <vt:lpstr>Arial</vt:lpstr>
      <vt:lpstr>Calibri</vt:lpstr>
      <vt:lpstr>Calibri Light</vt:lpstr>
      <vt:lpstr>Helvetica</vt:lpstr>
      <vt:lpstr>Wingdings</vt:lpstr>
      <vt:lpstr>Thème Office</vt:lpstr>
      <vt:lpstr> CCP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Promark Regulatory and IP in the Life sciences </dc:title>
  <dc:creator>Elisabeth BERTHET</dc:creator>
  <cp:lastModifiedBy>Elisabeth BERTHET</cp:lastModifiedBy>
  <cp:revision>49</cp:revision>
  <dcterms:created xsi:type="dcterms:W3CDTF">2021-10-06T15:45:01Z</dcterms:created>
  <dcterms:modified xsi:type="dcterms:W3CDTF">2022-05-31T11:34:20Z</dcterms:modified>
</cp:coreProperties>
</file>